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3"/>
  </p:notesMasterIdLst>
  <p:sldIdLst>
    <p:sldId id="267" r:id="rId6"/>
    <p:sldId id="317" r:id="rId7"/>
    <p:sldId id="326" r:id="rId8"/>
    <p:sldId id="327" r:id="rId9"/>
    <p:sldId id="328" r:id="rId10"/>
    <p:sldId id="329" r:id="rId11"/>
    <p:sldId id="330" r:id="rId1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Torrado" initials="MT" lastIdx="2" clrIdx="0">
    <p:extLst>
      <p:ext uri="{19B8F6BF-5375-455C-9EA6-DF929625EA0E}">
        <p15:presenceInfo xmlns:p15="http://schemas.microsoft.com/office/powerpoint/2012/main" userId="S-1-5-21-1413734037-4171869932-2362094686-7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4F2D"/>
    <a:srgbClr val="FC3E18"/>
    <a:srgbClr val="D74235"/>
    <a:srgbClr val="FACE6B"/>
    <a:srgbClr val="9B8577"/>
    <a:srgbClr val="C08D3C"/>
    <a:srgbClr val="D4B9AB"/>
    <a:srgbClr val="CC0000"/>
    <a:srgbClr val="74260E"/>
    <a:srgbClr val="B9C4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9" autoAdjust="0"/>
    <p:restoredTop sz="94660"/>
  </p:normalViewPr>
  <p:slideViewPr>
    <p:cSldViewPr>
      <p:cViewPr varScale="1">
        <p:scale>
          <a:sx n="110" d="100"/>
          <a:sy n="110" d="100"/>
        </p:scale>
        <p:origin x="95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D:\bkpplaneaci&#243;n\STRATEGOS\2019\Planes\Planes%20de%20Acci&#243;n\graficas%20Plan%20de%20acci&#243;n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D:\bkpplaneaci&#243;n\STRATEGOS\2019\Planes\Planes%20de%20Acci&#243;n\graficas%20Plan%20de%20acci&#243;n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Hoja_de_c_lculo_de_Microsoft_Excel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D:\bkpplaneaci&#243;n\STRATEGOS\2019\Planes\Planes%20de%20Acci&#243;n\graficas%20Plan%20de%20acci&#243;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3"/>
            <c:bubble3D val="0"/>
            <c:spPr>
              <a:solidFill>
                <a:schemeClr val="accent6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5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6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7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8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Hoja1!$B$2:$B$30</c:f>
              <c:strCache>
                <c:ptCount val="29"/>
                <c:pt idx="0">
                  <c:v>DEFENSORIA DELEGADA PARA LOS DERECHOS DE LA POBLACIÓN EN MOVILIDAD HUMANA</c:v>
                </c:pt>
                <c:pt idx="1">
                  <c:v>DEFENSORIA DELEGADA PARA LOS DERECHOS DE LAS MUJERES Y ASUNTOS DE GENERO</c:v>
                </c:pt>
                <c:pt idx="2">
                  <c:v>DIRECCION NACIONAL DE ATENCIÓN Y TRÁMITE DE QUEJAS</c:v>
                </c:pt>
                <c:pt idx="3">
                  <c:v>DEFENSORIA DELEGADA PARA LA SALUD, LA SEGURIDAD SOCIAL Y LA DISCAPACIDAD</c:v>
                </c:pt>
                <c:pt idx="4">
                  <c:v>DEFENSORIA DELEGADA PARA LA ORIENTACION Y ASESORIA DE VICTIMAS DEL CONFLICTO ARMADO INTERNO</c:v>
                </c:pt>
                <c:pt idx="5">
                  <c:v>DIRECCION NACIONAL DE PROMOCION Y DIVULGACION DE LOS DERECHOS HUMANOS</c:v>
                </c:pt>
                <c:pt idx="6">
                  <c:v>DEFENSORIA DELEGADA PARA LA INFANCIA, LA JUVENTUD Y EL ADULTO MAYOR</c:v>
                </c:pt>
                <c:pt idx="7">
                  <c:v>DEFENSORIA DELEGADA PARA LOS ASUNTOS AGRARIOS Y TIERRAS</c:v>
                </c:pt>
                <c:pt idx="8">
                  <c:v>DEFENSORIA DELEGADA PARA LOS ASUNTOS CONSTITUCIONALES Y LEGALES</c:v>
                </c:pt>
                <c:pt idx="9">
                  <c:v>DEFENSORIA DELEGADA PARA LOS DERECHOS COLECTIVOS Y DEL AMBIENTE</c:v>
                </c:pt>
                <c:pt idx="10">
                  <c:v>DEFENSORIA DELEGADA PARA LOS DERECHOS ECONOMICOS SOCIALES Y CULTURALES</c:v>
                </c:pt>
                <c:pt idx="11">
                  <c:v>DEFENSORIA DELEGADA PARA LOS INDIGENAS Y LAS MINORIAS ETNICAS</c:v>
                </c:pt>
                <c:pt idx="12">
                  <c:v>OFICINA DE PLANEACION</c:v>
                </c:pt>
                <c:pt idx="13">
                  <c:v>DEFENSORIA DELEGADA PARA LA POLITICA CRIMINAL Y PENITENCIARIA</c:v>
                </c:pt>
                <c:pt idx="14">
                  <c:v>OFICINA DE ASUNTOS INTERNACIONALES</c:v>
                </c:pt>
                <c:pt idx="15">
                  <c:v>OFICINA DE CONTROL INTERNO DISCIPLINARIO</c:v>
                </c:pt>
                <c:pt idx="16">
                  <c:v>OFICINA JURIDICA</c:v>
                </c:pt>
                <c:pt idx="17">
                  <c:v>DESPACHO DEL VICEDEFENSOR DEL PUEBLO</c:v>
                </c:pt>
                <c:pt idx="18">
                  <c:v>DIRECCION NACIONAL DE DEFENSORIA PÚBLICA</c:v>
                </c:pt>
                <c:pt idx="19">
                  <c:v>DIRECCION NACIONAL DE RECURSOS Y ACCIONES JUDICIALES</c:v>
                </c:pt>
                <c:pt idx="20">
                  <c:v>OFICINA DE COMUNICACIONES E IMAGEN INSTITUCIONAL</c:v>
                </c:pt>
                <c:pt idx="21">
                  <c:v>OFICINA DE CONTROL INTERNO</c:v>
                </c:pt>
                <c:pt idx="22">
                  <c:v>SUBDIRECCION ADMINISTRATIVA</c:v>
                </c:pt>
                <c:pt idx="23">
                  <c:v>SISTEMAS</c:v>
                </c:pt>
                <c:pt idx="24">
                  <c:v>SUBDIRECCION DE GESTIÓN DEL TALENTO HUMANO</c:v>
                </c:pt>
                <c:pt idx="25">
                  <c:v>CONTRATACION</c:v>
                </c:pt>
                <c:pt idx="26">
                  <c:v>GRUPO DE GESTIÓN DOCUMENTAL</c:v>
                </c:pt>
                <c:pt idx="27">
                  <c:v>SECRETARIA GENERAL</c:v>
                </c:pt>
                <c:pt idx="28">
                  <c:v>DEFENSORIA DELEGADA PARA LA PREVENCION DE RIESGOS Y VIOLACIONES DE LOS DDHH Y DIH</c:v>
                </c:pt>
              </c:strCache>
            </c:strRef>
          </c:cat>
          <c:val>
            <c:numRef>
              <c:f>Hoja1!$C$2:$C$30</c:f>
              <c:numCache>
                <c:formatCode>General</c:formatCode>
                <c:ptCount val="29"/>
                <c:pt idx="0">
                  <c:v>25</c:v>
                </c:pt>
                <c:pt idx="1">
                  <c:v>21</c:v>
                </c:pt>
                <c:pt idx="2">
                  <c:v>20</c:v>
                </c:pt>
                <c:pt idx="3">
                  <c:v>18</c:v>
                </c:pt>
                <c:pt idx="4">
                  <c:v>16</c:v>
                </c:pt>
                <c:pt idx="5">
                  <c:v>16</c:v>
                </c:pt>
                <c:pt idx="6">
                  <c:v>15</c:v>
                </c:pt>
                <c:pt idx="7">
                  <c:v>11</c:v>
                </c:pt>
                <c:pt idx="8">
                  <c:v>11</c:v>
                </c:pt>
                <c:pt idx="9">
                  <c:v>10</c:v>
                </c:pt>
                <c:pt idx="10">
                  <c:v>9</c:v>
                </c:pt>
                <c:pt idx="11">
                  <c:v>9</c:v>
                </c:pt>
                <c:pt idx="12">
                  <c:v>9</c:v>
                </c:pt>
                <c:pt idx="13">
                  <c:v>8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6</c:v>
                </c:pt>
                <c:pt idx="18">
                  <c:v>6</c:v>
                </c:pt>
                <c:pt idx="19">
                  <c:v>6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4</c:v>
                </c:pt>
                <c:pt idx="24">
                  <c:v>4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20346090823702559"/>
                  <c:y val="0.1904833946481534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8004287284635945"/>
                  <c:y val="-0.2191779267593035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9464500780441207"/>
                  <c:y val="0.2305164604466813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Hoja1!$B$39:$B$41</c:f>
              <c:strCache>
                <c:ptCount val="3"/>
                <c:pt idx="0">
                  <c:v>Línea Estratégica 1:</c:v>
                </c:pt>
                <c:pt idx="1">
                  <c:v>Línea Estratégica 2:</c:v>
                </c:pt>
                <c:pt idx="2">
                  <c:v>Línea Estratégica 3:</c:v>
                </c:pt>
              </c:strCache>
            </c:strRef>
          </c:cat>
          <c:val>
            <c:numRef>
              <c:f>Hoja1!$C$39:$C$41</c:f>
              <c:numCache>
                <c:formatCode>General</c:formatCode>
                <c:ptCount val="3"/>
                <c:pt idx="0">
                  <c:v>47</c:v>
                </c:pt>
                <c:pt idx="1">
                  <c:v>152</c:v>
                </c:pt>
                <c:pt idx="2">
                  <c:v>72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Hoja1!$C$43:$C$44</c:f>
              <c:numCache>
                <c:formatCode>General</c:formatCode>
                <c:ptCount val="2"/>
                <c:pt idx="0">
                  <c:v>187</c:v>
                </c:pt>
                <c:pt idx="1">
                  <c:v>84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5360209125710819E-2"/>
          <c:y val="4.7431916525802587E-2"/>
          <c:w val="0.92592217252871145"/>
          <c:h val="0.9304331890954895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Hoja1!$B$35:$B$36</c:f>
              <c:strCache>
                <c:ptCount val="2"/>
                <c:pt idx="0">
                  <c:v>Recursos del Proyecto de Inversión</c:v>
                </c:pt>
                <c:pt idx="1">
                  <c:v>Otras fuentes (Cooperación Internacional y Funcionamiento)</c:v>
                </c:pt>
              </c:strCache>
            </c:strRef>
          </c:cat>
          <c:val>
            <c:numRef>
              <c:f>Hoja1!$C$35:$C$36</c:f>
              <c:numCache>
                <c:formatCode>General</c:formatCode>
                <c:ptCount val="2"/>
                <c:pt idx="0">
                  <c:v>82</c:v>
                </c:pt>
                <c:pt idx="1">
                  <c:v>189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E084-E7DD-4C6E-82B5-AC7387883398}" type="datetimeFigureOut">
              <a:rPr lang="es-CO" smtClean="0"/>
              <a:t>27/05/2019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67D04-D9DA-4C8F-9F2D-2651FEE47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721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51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27/05/2019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910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27/05/2019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115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27/05/2019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7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27/05/2019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1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27/05/2019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327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27/05/2019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96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27/05/2019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8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27/05/2019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9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27/05/2019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230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27/05/2019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467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B9C4C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00"/>
            <a:ext cx="9144000" cy="927700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0" y="5918578"/>
            <a:ext cx="6228184" cy="4571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Rectángulo"/>
          <p:cNvSpPr/>
          <p:nvPr userDrawn="1"/>
        </p:nvSpPr>
        <p:spPr>
          <a:xfrm>
            <a:off x="0" y="5930300"/>
            <a:ext cx="9144000" cy="9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0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3368025"/>
            <a:ext cx="4988959" cy="286232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Resolución 1361/2018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Plan Integrado de Acción Estratégica y Gestión Operativa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“Plan de Acción”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8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85748" y="91538"/>
            <a:ext cx="8778740" cy="6032194"/>
            <a:chOff x="122879" y="91538"/>
            <a:chExt cx="8778740" cy="6032194"/>
          </a:xfrm>
        </p:grpSpPr>
        <p:cxnSp>
          <p:nvCxnSpPr>
            <p:cNvPr id="37" name="Conector recto 36"/>
            <p:cNvCxnSpPr/>
            <p:nvPr/>
          </p:nvCxnSpPr>
          <p:spPr>
            <a:xfrm flipV="1">
              <a:off x="1902145" y="5198519"/>
              <a:ext cx="5721578" cy="140960"/>
            </a:xfrm>
            <a:prstGeom prst="line">
              <a:avLst/>
            </a:prstGeom>
            <a:ln w="22225">
              <a:solidFill>
                <a:schemeClr val="tx1">
                  <a:lumMod val="50000"/>
                  <a:lumOff val="5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cto 34"/>
            <p:cNvCxnSpPr>
              <a:stCxn id="18" idx="6"/>
            </p:cNvCxnSpPr>
            <p:nvPr/>
          </p:nvCxnSpPr>
          <p:spPr>
            <a:xfrm flipV="1">
              <a:off x="1910083" y="3452606"/>
              <a:ext cx="4775922" cy="1517976"/>
            </a:xfrm>
            <a:prstGeom prst="line">
              <a:avLst/>
            </a:prstGeom>
            <a:ln w="22225">
              <a:solidFill>
                <a:schemeClr val="tx1">
                  <a:lumMod val="50000"/>
                  <a:lumOff val="5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/>
            <p:cNvCxnSpPr>
              <a:endCxn id="49" idx="3"/>
            </p:cNvCxnSpPr>
            <p:nvPr/>
          </p:nvCxnSpPr>
          <p:spPr>
            <a:xfrm flipV="1">
              <a:off x="1609679" y="1053362"/>
              <a:ext cx="2154638" cy="3084333"/>
            </a:xfrm>
            <a:prstGeom prst="line">
              <a:avLst/>
            </a:prstGeom>
            <a:ln w="22225">
              <a:solidFill>
                <a:schemeClr val="tx1">
                  <a:lumMod val="50000"/>
                  <a:lumOff val="5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cto 32"/>
            <p:cNvCxnSpPr/>
            <p:nvPr/>
          </p:nvCxnSpPr>
          <p:spPr>
            <a:xfrm flipV="1">
              <a:off x="1910083" y="2023943"/>
              <a:ext cx="3822504" cy="2438424"/>
            </a:xfrm>
            <a:prstGeom prst="line">
              <a:avLst/>
            </a:prstGeom>
            <a:ln w="22225">
              <a:solidFill>
                <a:schemeClr val="tx1">
                  <a:lumMod val="50000"/>
                  <a:lumOff val="5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Grupo 69"/>
            <p:cNvGrpSpPr/>
            <p:nvPr/>
          </p:nvGrpSpPr>
          <p:grpSpPr>
            <a:xfrm>
              <a:off x="711846" y="262970"/>
              <a:ext cx="1580598" cy="1259680"/>
              <a:chOff x="1325711" y="398071"/>
              <a:chExt cx="1580598" cy="1259680"/>
            </a:xfrm>
          </p:grpSpPr>
          <p:sp>
            <p:nvSpPr>
              <p:cNvPr id="20" name="Elipse 19"/>
              <p:cNvSpPr/>
              <p:nvPr/>
            </p:nvSpPr>
            <p:spPr>
              <a:xfrm>
                <a:off x="1604233" y="398071"/>
                <a:ext cx="1259680" cy="1259680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s-CO" sz="2800" dirty="0">
                  <a:latin typeface="Trebuchet MS" panose="020B0603020202020204" pitchFamily="34" charset="0"/>
                </a:endParaRPr>
              </a:p>
            </p:txBody>
          </p:sp>
          <p:sp>
            <p:nvSpPr>
              <p:cNvPr id="6" name="Rectangle 12"/>
              <p:cNvSpPr>
                <a:spLocks noChangeArrowheads="1"/>
              </p:cNvSpPr>
              <p:nvPr/>
            </p:nvSpPr>
            <p:spPr bwMode="auto">
              <a:xfrm>
                <a:off x="1325711" y="857437"/>
                <a:ext cx="1580598" cy="307777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r"/>
                <a:r>
                  <a:rPr lang="es-ES" sz="1400" dirty="0" smtClean="0">
                    <a:solidFill>
                      <a:schemeClr val="bg1"/>
                    </a:solidFill>
                    <a:latin typeface="Trebuchet MS" pitchFamily="34" charset="0"/>
                  </a:rPr>
                  <a:t>Vicedefensoría</a:t>
                </a:r>
              </a:p>
            </p:txBody>
          </p:sp>
        </p:grpSp>
        <p:grpSp>
          <p:nvGrpSpPr>
            <p:cNvPr id="66" name="Grupo 65"/>
            <p:cNvGrpSpPr/>
            <p:nvPr/>
          </p:nvGrpSpPr>
          <p:grpSpPr>
            <a:xfrm>
              <a:off x="2425355" y="1158531"/>
              <a:ext cx="1513378" cy="1259680"/>
              <a:chOff x="2985138" y="1062910"/>
              <a:chExt cx="1513378" cy="1259680"/>
            </a:xfrm>
          </p:grpSpPr>
          <p:sp>
            <p:nvSpPr>
              <p:cNvPr id="24" name="Elipse 23"/>
              <p:cNvSpPr/>
              <p:nvPr/>
            </p:nvSpPr>
            <p:spPr>
              <a:xfrm>
                <a:off x="3125975" y="1062910"/>
                <a:ext cx="1259680" cy="125968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t" anchorCtr="1">
                <a:normAutofit/>
              </a:bodyPr>
              <a:lstStyle/>
              <a:p>
                <a:pPr algn="ctr"/>
                <a:endParaRPr lang="es-CO" sz="1200" dirty="0">
                  <a:latin typeface="Trebuchet MS" panose="020B0603020202020204" pitchFamily="34" charset="0"/>
                </a:endParaRPr>
              </a:p>
            </p:txBody>
          </p:sp>
          <p:sp>
            <p:nvSpPr>
              <p:cNvPr id="10" name="Rectangle 12"/>
              <p:cNvSpPr>
                <a:spLocks noChangeArrowheads="1"/>
              </p:cNvSpPr>
              <p:nvPr/>
            </p:nvSpPr>
            <p:spPr bwMode="auto">
              <a:xfrm>
                <a:off x="2985138" y="1392055"/>
                <a:ext cx="1513378" cy="584775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s-ES" sz="1600" dirty="0" smtClean="0">
                    <a:solidFill>
                      <a:schemeClr val="bg1"/>
                    </a:solidFill>
                    <a:latin typeface="Trebuchet MS" pitchFamily="34" charset="0"/>
                  </a:rPr>
                  <a:t>Secretaría General</a:t>
                </a:r>
              </a:p>
            </p:txBody>
          </p:sp>
        </p:grpSp>
        <p:grpSp>
          <p:nvGrpSpPr>
            <p:cNvPr id="71" name="Grupo 70"/>
            <p:cNvGrpSpPr/>
            <p:nvPr/>
          </p:nvGrpSpPr>
          <p:grpSpPr>
            <a:xfrm>
              <a:off x="3857293" y="2109329"/>
              <a:ext cx="1380738" cy="1259680"/>
              <a:chOff x="4264661" y="2037321"/>
              <a:chExt cx="1380738" cy="1259680"/>
            </a:xfrm>
          </p:grpSpPr>
          <p:sp>
            <p:nvSpPr>
              <p:cNvPr id="26" name="Elipse 25"/>
              <p:cNvSpPr/>
              <p:nvPr/>
            </p:nvSpPr>
            <p:spPr>
              <a:xfrm>
                <a:off x="4385719" y="2037321"/>
                <a:ext cx="1259680" cy="1259680"/>
              </a:xfrm>
              <a:prstGeom prst="ellipse">
                <a:avLst/>
              </a:prstGeom>
              <a:solidFill>
                <a:srgbClr val="9B8577"/>
              </a:solidFill>
              <a:ln>
                <a:solidFill>
                  <a:srgbClr val="9B8577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s-CO" sz="2800" dirty="0">
                  <a:latin typeface="Trebuchet MS" panose="020B0603020202020204" pitchFamily="34" charset="0"/>
                </a:endParaRPr>
              </a:p>
            </p:txBody>
          </p:sp>
          <p:sp>
            <p:nvSpPr>
              <p:cNvPr id="12" name="Rectangle 12"/>
              <p:cNvSpPr>
                <a:spLocks noChangeArrowheads="1"/>
              </p:cNvSpPr>
              <p:nvPr/>
            </p:nvSpPr>
            <p:spPr bwMode="auto">
              <a:xfrm>
                <a:off x="4264661" y="2427800"/>
                <a:ext cx="1260141" cy="369332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r"/>
                <a:r>
                  <a:rPr lang="es-ES" dirty="0" smtClean="0">
                    <a:solidFill>
                      <a:schemeClr val="bg1"/>
                    </a:solidFill>
                    <a:latin typeface="Trebuchet MS" pitchFamily="34" charset="0"/>
                  </a:rPr>
                  <a:t>Oficinas</a:t>
                </a:r>
              </a:p>
            </p:txBody>
          </p:sp>
        </p:grpSp>
        <p:grpSp>
          <p:nvGrpSpPr>
            <p:cNvPr id="99" name="Grupo 98"/>
            <p:cNvGrpSpPr/>
            <p:nvPr/>
          </p:nvGrpSpPr>
          <p:grpSpPr>
            <a:xfrm>
              <a:off x="5607624" y="933831"/>
              <a:ext cx="1224226" cy="1189524"/>
              <a:chOff x="5541463" y="1030006"/>
              <a:chExt cx="1224226" cy="1189524"/>
            </a:xfrm>
          </p:grpSpPr>
          <p:sp>
            <p:nvSpPr>
              <p:cNvPr id="47" name="Elipse 46"/>
              <p:cNvSpPr/>
              <p:nvPr/>
            </p:nvSpPr>
            <p:spPr>
              <a:xfrm>
                <a:off x="5555699" y="1030006"/>
                <a:ext cx="1186086" cy="1189524"/>
              </a:xfrm>
              <a:prstGeom prst="ellipse">
                <a:avLst/>
              </a:prstGeom>
              <a:solidFill>
                <a:srgbClr val="D4B9AB"/>
              </a:solidFill>
              <a:ln>
                <a:solidFill>
                  <a:srgbClr val="9B8577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s-CO" sz="2800" dirty="0">
                  <a:latin typeface="Trebuchet MS" panose="020B0603020202020204" pitchFamily="34" charset="0"/>
                </a:endParaRPr>
              </a:p>
            </p:txBody>
          </p:sp>
          <p:sp>
            <p:nvSpPr>
              <p:cNvPr id="13" name="Rectangle 12"/>
              <p:cNvSpPr>
                <a:spLocks noChangeArrowheads="1"/>
              </p:cNvSpPr>
              <p:nvPr/>
            </p:nvSpPr>
            <p:spPr bwMode="auto">
              <a:xfrm>
                <a:off x="5541463" y="1106244"/>
                <a:ext cx="1224226" cy="1061829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s-ES" sz="1050" b="1" dirty="0" smtClean="0">
                    <a:latin typeface="Trebuchet MS" pitchFamily="34" charset="0"/>
                  </a:rPr>
                  <a:t>OAI</a:t>
                </a:r>
              </a:p>
              <a:p>
                <a:pPr algn="ctr"/>
                <a:r>
                  <a:rPr lang="es-ES" sz="1050" b="1" dirty="0" smtClean="0">
                    <a:latin typeface="Trebuchet MS" pitchFamily="34" charset="0"/>
                  </a:rPr>
                  <a:t>Comunicaciones</a:t>
                </a:r>
              </a:p>
              <a:p>
                <a:pPr algn="ctr"/>
                <a:r>
                  <a:rPr lang="es-ES" sz="1050" b="1" dirty="0" smtClean="0">
                    <a:latin typeface="Trebuchet MS" pitchFamily="34" charset="0"/>
                  </a:rPr>
                  <a:t>OCI</a:t>
                </a:r>
              </a:p>
              <a:p>
                <a:pPr algn="ctr"/>
                <a:r>
                  <a:rPr lang="es-ES" sz="1050" b="1" dirty="0" smtClean="0">
                    <a:latin typeface="Trebuchet MS" pitchFamily="34" charset="0"/>
                  </a:rPr>
                  <a:t>OCID</a:t>
                </a:r>
              </a:p>
              <a:p>
                <a:pPr algn="ctr"/>
                <a:r>
                  <a:rPr lang="es-ES" sz="1050" b="1" dirty="0" smtClean="0">
                    <a:latin typeface="Trebuchet MS" pitchFamily="34" charset="0"/>
                  </a:rPr>
                  <a:t>Jurídica</a:t>
                </a:r>
              </a:p>
              <a:p>
                <a:pPr algn="ctr"/>
                <a:r>
                  <a:rPr lang="es-ES" sz="1050" b="1" dirty="0" smtClean="0">
                    <a:latin typeface="Trebuchet MS" pitchFamily="34" charset="0"/>
                  </a:rPr>
                  <a:t>Planeación</a:t>
                </a:r>
              </a:p>
            </p:txBody>
          </p:sp>
        </p:grpSp>
        <p:grpSp>
          <p:nvGrpSpPr>
            <p:cNvPr id="67" name="Grupo 66"/>
            <p:cNvGrpSpPr/>
            <p:nvPr/>
          </p:nvGrpSpPr>
          <p:grpSpPr>
            <a:xfrm>
              <a:off x="4904972" y="3327972"/>
              <a:ext cx="1259680" cy="1259680"/>
              <a:chOff x="5491019" y="3185854"/>
              <a:chExt cx="1259680" cy="1259680"/>
            </a:xfrm>
          </p:grpSpPr>
          <p:sp>
            <p:nvSpPr>
              <p:cNvPr id="27" name="Elipse 26"/>
              <p:cNvSpPr/>
              <p:nvPr/>
            </p:nvSpPr>
            <p:spPr>
              <a:xfrm>
                <a:off x="5491019" y="3185854"/>
                <a:ext cx="1259680" cy="1259680"/>
              </a:xfrm>
              <a:prstGeom prst="ellipse">
                <a:avLst/>
              </a:prstGeom>
              <a:solidFill>
                <a:srgbClr val="C08D3C"/>
              </a:solidFill>
              <a:ln>
                <a:solidFill>
                  <a:srgbClr val="C08D3C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s-CO" sz="2800" dirty="0">
                  <a:latin typeface="Trebuchet MS" panose="020B0603020202020204" pitchFamily="34" charset="0"/>
                </a:endParaRPr>
              </a:p>
            </p:txBody>
          </p:sp>
          <p:sp>
            <p:nvSpPr>
              <p:cNvPr id="15" name="Rectangle 12"/>
              <p:cNvSpPr>
                <a:spLocks noChangeArrowheads="1"/>
              </p:cNvSpPr>
              <p:nvPr/>
            </p:nvSpPr>
            <p:spPr bwMode="auto">
              <a:xfrm>
                <a:off x="5491019" y="3539889"/>
                <a:ext cx="1247135" cy="584775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s-ES" sz="1600" dirty="0" smtClean="0">
                    <a:solidFill>
                      <a:schemeClr val="bg1"/>
                    </a:solidFill>
                    <a:latin typeface="Trebuchet MS" pitchFamily="34" charset="0"/>
                  </a:rPr>
                  <a:t>Direcciones Nacionales</a:t>
                </a:r>
              </a:p>
            </p:txBody>
          </p:sp>
        </p:grpSp>
        <p:sp>
          <p:nvSpPr>
            <p:cNvPr id="28" name="Elipse 27"/>
            <p:cNvSpPr/>
            <p:nvPr/>
          </p:nvSpPr>
          <p:spPr>
            <a:xfrm>
              <a:off x="5454960" y="4772156"/>
              <a:ext cx="1259680" cy="125968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s-CO" sz="2800" dirty="0" smtClean="0">
                  <a:latin typeface="Trebuchet MS" panose="020B0603020202020204" pitchFamily="34" charset="0"/>
                </a:rPr>
                <a:t>        </a:t>
              </a:r>
            </a:p>
            <a:p>
              <a:pPr algn="ctr"/>
              <a:r>
                <a:rPr lang="es-CO" sz="2800" dirty="0">
                  <a:latin typeface="Trebuchet MS" panose="020B0603020202020204" pitchFamily="34" charset="0"/>
                </a:rPr>
                <a:t> </a:t>
              </a:r>
              <a:r>
                <a:rPr lang="es-CO" sz="2800" dirty="0" smtClean="0">
                  <a:latin typeface="Trebuchet MS" panose="020B0603020202020204" pitchFamily="34" charset="0"/>
                </a:rPr>
                <a:t>   </a:t>
              </a:r>
              <a:endParaRPr lang="es-CO" sz="2800" dirty="0">
                <a:latin typeface="Trebuchet MS" panose="020B0603020202020204" pitchFamily="34" charset="0"/>
              </a:endParaRPr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5494036" y="5105137"/>
              <a:ext cx="1259680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1600" dirty="0" smtClean="0">
                  <a:solidFill>
                    <a:schemeClr val="bg1"/>
                  </a:solidFill>
                  <a:latin typeface="Trebuchet MS" pitchFamily="34" charset="0"/>
                </a:rPr>
                <a:t>Defensorías Delegadas</a:t>
              </a:r>
            </a:p>
          </p:txBody>
        </p:sp>
        <p:sp>
          <p:nvSpPr>
            <p:cNvPr id="18" name="Elipse 17"/>
            <p:cNvSpPr/>
            <p:nvPr/>
          </p:nvSpPr>
          <p:spPr>
            <a:xfrm>
              <a:off x="122879" y="4076980"/>
              <a:ext cx="1787204" cy="1787204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" name="Rectangle 12"/>
            <p:cNvSpPr>
              <a:spLocks noChangeArrowheads="1"/>
            </p:cNvSpPr>
            <p:nvPr/>
          </p:nvSpPr>
          <p:spPr bwMode="auto">
            <a:xfrm>
              <a:off x="157782" y="4304917"/>
              <a:ext cx="1677914" cy="138499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2800" dirty="0" smtClean="0">
                  <a:solidFill>
                    <a:schemeClr val="bg1"/>
                  </a:solidFill>
                  <a:latin typeface="Trebuchet MS" pitchFamily="34" charset="0"/>
                </a:rPr>
                <a:t>Plan de</a:t>
              </a:r>
            </a:p>
            <a:p>
              <a:pPr algn="ctr"/>
              <a:r>
                <a:rPr lang="es-ES" sz="2800" dirty="0" smtClean="0">
                  <a:solidFill>
                    <a:schemeClr val="bg1"/>
                  </a:solidFill>
                  <a:latin typeface="Trebuchet MS" pitchFamily="34" charset="0"/>
                </a:rPr>
                <a:t> Acción</a:t>
              </a:r>
            </a:p>
            <a:p>
              <a:pPr algn="ctr"/>
              <a:r>
                <a:rPr lang="es-ES" sz="2800" dirty="0" smtClean="0">
                  <a:solidFill>
                    <a:schemeClr val="bg1"/>
                  </a:solidFill>
                  <a:latin typeface="Trebuchet MS" pitchFamily="34" charset="0"/>
                </a:rPr>
                <a:t>2019</a:t>
              </a:r>
            </a:p>
          </p:txBody>
        </p:sp>
        <p:cxnSp>
          <p:nvCxnSpPr>
            <p:cNvPr id="22" name="Conector recto 21"/>
            <p:cNvCxnSpPr/>
            <p:nvPr/>
          </p:nvCxnSpPr>
          <p:spPr>
            <a:xfrm flipV="1">
              <a:off x="1143207" y="1522650"/>
              <a:ext cx="338327" cy="2477351"/>
            </a:xfrm>
            <a:prstGeom prst="line">
              <a:avLst/>
            </a:prstGeom>
            <a:ln w="22225">
              <a:solidFill>
                <a:schemeClr val="tx1">
                  <a:lumMod val="50000"/>
                  <a:lumOff val="5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Elipse 38"/>
            <p:cNvSpPr/>
            <p:nvPr/>
          </p:nvSpPr>
          <p:spPr>
            <a:xfrm>
              <a:off x="2627673" y="3370410"/>
              <a:ext cx="730204" cy="730204"/>
            </a:xfrm>
            <a:prstGeom prst="ellipse">
              <a:avLst/>
            </a:prstGeom>
            <a:solidFill>
              <a:srgbClr val="D4B9AB"/>
            </a:solidFill>
            <a:ln>
              <a:solidFill>
                <a:srgbClr val="D4B9AB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 smtClean="0">
                  <a:solidFill>
                    <a:schemeClr val="tx1"/>
                  </a:solidFill>
                  <a:latin typeface="Trebuchet MS" panose="020B0603020202020204" pitchFamily="34" charset="0"/>
                </a:rPr>
                <a:t>03</a:t>
              </a:r>
              <a:endParaRPr lang="es-CO" b="1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40" name="Elipse 39"/>
            <p:cNvSpPr/>
            <p:nvPr/>
          </p:nvSpPr>
          <p:spPr>
            <a:xfrm>
              <a:off x="3201018" y="4145352"/>
              <a:ext cx="730204" cy="730204"/>
            </a:xfrm>
            <a:prstGeom prst="ellipse">
              <a:avLst/>
            </a:prstGeom>
            <a:solidFill>
              <a:srgbClr val="C08D3C"/>
            </a:solidFill>
            <a:ln>
              <a:solidFill>
                <a:srgbClr val="9B8577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 smtClean="0">
                  <a:solidFill>
                    <a:schemeClr val="tx1"/>
                  </a:solidFill>
                  <a:latin typeface="Trebuchet MS" panose="020B0603020202020204" pitchFamily="34" charset="0"/>
                </a:rPr>
                <a:t>04</a:t>
              </a:r>
              <a:endParaRPr lang="es-CO" b="1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41" name="Elipse 40"/>
            <p:cNvSpPr/>
            <p:nvPr/>
          </p:nvSpPr>
          <p:spPr>
            <a:xfrm>
              <a:off x="3492191" y="5036894"/>
              <a:ext cx="730204" cy="73020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 smtClean="0">
                  <a:solidFill>
                    <a:schemeClr val="tx1"/>
                  </a:solidFill>
                  <a:latin typeface="Trebuchet MS" panose="020B0603020202020204" pitchFamily="34" charset="0"/>
                </a:rPr>
                <a:t>05</a:t>
              </a:r>
              <a:endParaRPr lang="es-CO" b="1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42" name="Elipse 41"/>
            <p:cNvSpPr/>
            <p:nvPr/>
          </p:nvSpPr>
          <p:spPr>
            <a:xfrm>
              <a:off x="1901054" y="2662255"/>
              <a:ext cx="730204" cy="730204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 smtClean="0">
                  <a:solidFill>
                    <a:schemeClr val="tx1"/>
                  </a:solidFill>
                  <a:latin typeface="Trebuchet MS" panose="020B0603020202020204" pitchFamily="34" charset="0"/>
                </a:rPr>
                <a:t>02</a:t>
              </a:r>
              <a:endParaRPr lang="es-CO" b="1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44" name="Elipse 43"/>
            <p:cNvSpPr/>
            <p:nvPr/>
          </p:nvSpPr>
          <p:spPr>
            <a:xfrm>
              <a:off x="956816" y="2230426"/>
              <a:ext cx="730204" cy="730204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 smtClean="0">
                  <a:solidFill>
                    <a:schemeClr val="tx1"/>
                  </a:solidFill>
                  <a:latin typeface="Trebuchet MS" panose="020B0603020202020204" pitchFamily="34" charset="0"/>
                </a:rPr>
                <a:t>01</a:t>
              </a:r>
              <a:endParaRPr lang="es-CO" b="1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49" name="Elipse 48"/>
            <p:cNvSpPr/>
            <p:nvPr/>
          </p:nvSpPr>
          <p:spPr>
            <a:xfrm>
              <a:off x="3599294" y="91538"/>
              <a:ext cx="1126847" cy="1126847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t" anchorCtr="1">
              <a:normAutofit/>
            </a:bodyPr>
            <a:lstStyle/>
            <a:p>
              <a:pPr algn="ctr"/>
              <a:endParaRPr lang="es-CO" sz="1200" dirty="0">
                <a:latin typeface="Trebuchet MS" panose="020B0603020202020204" pitchFamily="34" charset="0"/>
              </a:endParaRPr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3535531" y="262970"/>
              <a:ext cx="1254096" cy="861774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1000" b="1" dirty="0">
                  <a:latin typeface="Trebuchet MS" pitchFamily="34" charset="0"/>
                </a:rPr>
                <a:t>Administrativa</a:t>
              </a:r>
            </a:p>
            <a:p>
              <a:pPr algn="ctr"/>
              <a:r>
                <a:rPr lang="es-ES" sz="1000" b="1" dirty="0" smtClean="0">
                  <a:latin typeface="Trebuchet MS" pitchFamily="34" charset="0"/>
                </a:rPr>
                <a:t>Talento Humano</a:t>
              </a:r>
            </a:p>
            <a:p>
              <a:pPr algn="ctr"/>
              <a:r>
                <a:rPr lang="es-ES" sz="1000" b="1" dirty="0" smtClean="0">
                  <a:latin typeface="Trebuchet MS" pitchFamily="34" charset="0"/>
                </a:rPr>
                <a:t>Sistemas</a:t>
              </a:r>
            </a:p>
            <a:p>
              <a:pPr algn="ctr"/>
              <a:r>
                <a:rPr lang="es-ES" sz="1000" b="1" dirty="0" smtClean="0">
                  <a:latin typeface="Trebuchet MS" pitchFamily="34" charset="0"/>
                </a:rPr>
                <a:t>Contractual</a:t>
              </a:r>
            </a:p>
            <a:p>
              <a:pPr algn="ctr"/>
              <a:r>
                <a:rPr lang="es-ES" sz="1000" b="1" dirty="0" smtClean="0">
                  <a:latin typeface="Trebuchet MS" pitchFamily="34" charset="0"/>
                </a:rPr>
                <a:t>Documental</a:t>
              </a:r>
            </a:p>
          </p:txBody>
        </p:sp>
        <p:sp>
          <p:nvSpPr>
            <p:cNvPr id="97" name="Elipse 96"/>
            <p:cNvSpPr/>
            <p:nvPr/>
          </p:nvSpPr>
          <p:spPr>
            <a:xfrm>
              <a:off x="6820819" y="2582393"/>
              <a:ext cx="1186086" cy="1189524"/>
            </a:xfrm>
            <a:prstGeom prst="ellipse">
              <a:avLst/>
            </a:prstGeom>
            <a:solidFill>
              <a:srgbClr val="FACE6B"/>
            </a:solidFill>
            <a:ln>
              <a:solidFill>
                <a:srgbClr val="FACE6B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s-CO" sz="2800" dirty="0">
                <a:latin typeface="Trebuchet MS" panose="020B0603020202020204" pitchFamily="34" charset="0"/>
              </a:endParaRPr>
            </a:p>
          </p:txBody>
        </p:sp>
        <p:sp>
          <p:nvSpPr>
            <p:cNvPr id="103" name="Rectangle 12"/>
            <p:cNvSpPr>
              <a:spLocks noChangeArrowheads="1"/>
            </p:cNvSpPr>
            <p:nvPr/>
          </p:nvSpPr>
          <p:spPr bwMode="auto">
            <a:xfrm>
              <a:off x="6801749" y="2700102"/>
              <a:ext cx="1224226" cy="95410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1400" dirty="0" smtClean="0">
                  <a:latin typeface="Trebuchet MS" panose="020B0603020202020204" pitchFamily="34" charset="0"/>
                </a:rPr>
                <a:t>Pública</a:t>
              </a:r>
            </a:p>
            <a:p>
              <a:pPr algn="ctr"/>
              <a:r>
                <a:rPr lang="es-ES" sz="1400" dirty="0" smtClean="0">
                  <a:latin typeface="Trebuchet MS" panose="020B0603020202020204" pitchFamily="34" charset="0"/>
                </a:rPr>
                <a:t>Promoción</a:t>
              </a:r>
            </a:p>
            <a:p>
              <a:pPr algn="ctr"/>
              <a:r>
                <a:rPr lang="es-ES" sz="1400" dirty="0" smtClean="0">
                  <a:latin typeface="Trebuchet MS" panose="020B0603020202020204" pitchFamily="34" charset="0"/>
                </a:rPr>
                <a:t>Atención</a:t>
              </a:r>
            </a:p>
            <a:p>
              <a:pPr algn="ctr"/>
              <a:r>
                <a:rPr lang="es-ES" sz="1400" dirty="0" smtClean="0">
                  <a:latin typeface="Trebuchet MS" panose="020B0603020202020204" pitchFamily="34" charset="0"/>
                </a:rPr>
                <a:t>Recursos</a:t>
              </a:r>
            </a:p>
          </p:txBody>
        </p:sp>
        <p:sp>
          <p:nvSpPr>
            <p:cNvPr id="110" name="Elipse 109"/>
            <p:cNvSpPr/>
            <p:nvPr/>
          </p:nvSpPr>
          <p:spPr>
            <a:xfrm>
              <a:off x="7621427" y="4266782"/>
              <a:ext cx="1280192" cy="185695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s-CO" sz="2800" dirty="0" smtClean="0">
                  <a:latin typeface="Trebuchet MS" panose="020B0603020202020204" pitchFamily="34" charset="0"/>
                </a:rPr>
                <a:t>        </a:t>
              </a:r>
            </a:p>
            <a:p>
              <a:pPr algn="ctr"/>
              <a:r>
                <a:rPr lang="es-CO" sz="2800" dirty="0">
                  <a:latin typeface="Trebuchet MS" panose="020B0603020202020204" pitchFamily="34" charset="0"/>
                </a:rPr>
                <a:t> </a:t>
              </a:r>
              <a:r>
                <a:rPr lang="es-CO" sz="2800" dirty="0" smtClean="0">
                  <a:latin typeface="Trebuchet MS" panose="020B0603020202020204" pitchFamily="34" charset="0"/>
                </a:rPr>
                <a:t>   </a:t>
              </a:r>
              <a:endParaRPr lang="es-CO" sz="2800" dirty="0">
                <a:latin typeface="Trebuchet MS" panose="020B0603020202020204" pitchFamily="34" charset="0"/>
              </a:endParaRPr>
            </a:p>
          </p:txBody>
        </p:sp>
        <p:sp>
          <p:nvSpPr>
            <p:cNvPr id="108" name="Rectángulo 107"/>
            <p:cNvSpPr/>
            <p:nvPr/>
          </p:nvSpPr>
          <p:spPr>
            <a:xfrm>
              <a:off x="7707566" y="4338628"/>
              <a:ext cx="1149195" cy="17851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1000" dirty="0">
                  <a:latin typeface="Trebuchet MS" pitchFamily="34" charset="0"/>
                </a:rPr>
                <a:t>Agrarios</a:t>
              </a:r>
            </a:p>
            <a:p>
              <a:pPr algn="ctr"/>
              <a:r>
                <a:rPr lang="es-ES" sz="1000" dirty="0">
                  <a:latin typeface="Trebuchet MS" pitchFamily="34" charset="0"/>
                </a:rPr>
                <a:t>Constitucionales</a:t>
              </a:r>
            </a:p>
            <a:p>
              <a:pPr algn="ctr"/>
              <a:r>
                <a:rPr lang="es-ES" sz="1000" dirty="0">
                  <a:latin typeface="Trebuchet MS" pitchFamily="34" charset="0"/>
                </a:rPr>
                <a:t>Mujer</a:t>
              </a:r>
            </a:p>
            <a:p>
              <a:pPr algn="ctr"/>
              <a:r>
                <a:rPr lang="es-ES" sz="1000" dirty="0">
                  <a:latin typeface="Trebuchet MS" pitchFamily="34" charset="0"/>
                </a:rPr>
                <a:t>DESC</a:t>
              </a:r>
            </a:p>
            <a:p>
              <a:pPr algn="ctr"/>
              <a:r>
                <a:rPr lang="es-ES" sz="1000" dirty="0">
                  <a:latin typeface="Trebuchet MS" pitchFamily="34" charset="0"/>
                </a:rPr>
                <a:t>Colectivos</a:t>
              </a:r>
            </a:p>
            <a:p>
              <a:pPr algn="ctr"/>
              <a:r>
                <a:rPr lang="es-ES" sz="1000" dirty="0">
                  <a:latin typeface="Trebuchet MS" pitchFamily="34" charset="0"/>
                </a:rPr>
                <a:t>Desplazados</a:t>
              </a:r>
            </a:p>
            <a:p>
              <a:pPr algn="ctr"/>
              <a:r>
                <a:rPr lang="es-ES" sz="1000" dirty="0">
                  <a:latin typeface="Trebuchet MS" pitchFamily="34" charset="0"/>
                </a:rPr>
                <a:t>Infancia</a:t>
              </a:r>
            </a:p>
            <a:p>
              <a:pPr algn="ctr"/>
              <a:r>
                <a:rPr lang="es-ES" sz="1000" dirty="0">
                  <a:latin typeface="Trebuchet MS" pitchFamily="34" charset="0"/>
                </a:rPr>
                <a:t>Indígenas</a:t>
              </a:r>
            </a:p>
            <a:p>
              <a:pPr algn="ctr"/>
              <a:r>
                <a:rPr lang="es-ES" sz="1000" dirty="0">
                  <a:latin typeface="Trebuchet MS" pitchFamily="34" charset="0"/>
                </a:rPr>
                <a:t>Criminal</a:t>
              </a:r>
            </a:p>
            <a:p>
              <a:pPr algn="ctr"/>
              <a:r>
                <a:rPr lang="es-ES" sz="1000" dirty="0">
                  <a:latin typeface="Trebuchet MS" pitchFamily="34" charset="0"/>
                </a:rPr>
                <a:t>Víctimas</a:t>
              </a:r>
            </a:p>
            <a:p>
              <a:pPr algn="ctr"/>
              <a:r>
                <a:rPr lang="es-ES" sz="1000" dirty="0">
                  <a:latin typeface="Trebuchet MS" pitchFamily="34" charset="0"/>
                </a:rPr>
                <a:t>SAT</a:t>
              </a:r>
              <a:endParaRPr lang="es-CO" sz="1000" dirty="0">
                <a:latin typeface="Trebuchet MS" panose="020B0603020202020204" pitchFamily="34" charset="0"/>
              </a:endParaRPr>
            </a:p>
          </p:txBody>
        </p:sp>
        <p:sp>
          <p:nvSpPr>
            <p:cNvPr id="113" name="Rectangle 12"/>
            <p:cNvSpPr>
              <a:spLocks noChangeArrowheads="1"/>
            </p:cNvSpPr>
            <p:nvPr/>
          </p:nvSpPr>
          <p:spPr bwMode="auto">
            <a:xfrm rot="19301947">
              <a:off x="1588692" y="2703220"/>
              <a:ext cx="923330" cy="3236183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vert" wrap="square" anchor="ctr">
              <a:spAutoFit/>
            </a:bodyPr>
            <a:lstStyle/>
            <a:p>
              <a:pPr algn="ctr"/>
              <a:r>
                <a:rPr lang="es-ES" sz="2400" b="1" dirty="0" smtClean="0">
                  <a:latin typeface="Trebuchet MS" pitchFamily="34" charset="0"/>
                </a:rPr>
                <a:t>Contribuyeron estas dependencias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64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3638" y="60695"/>
            <a:ext cx="9144000" cy="83099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400" b="1" dirty="0" smtClean="0">
                <a:latin typeface="Trebuchet MS" pitchFamily="34" charset="0"/>
              </a:rPr>
              <a:t>Agrupación de dependencias según contribución de actividades al Plan de acción</a:t>
            </a: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4317452" y="1157843"/>
            <a:ext cx="1903694" cy="83099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400" b="1" dirty="0" smtClean="0">
                <a:latin typeface="Trebuchet MS" pitchFamily="34" charset="0"/>
              </a:rPr>
              <a:t>Grupo 1: </a:t>
            </a:r>
          </a:p>
          <a:p>
            <a:pPr algn="ctr"/>
            <a:r>
              <a:rPr lang="es-ES" sz="1200" b="1" dirty="0" smtClean="0">
                <a:latin typeface="Trebuchet MS" pitchFamily="34" charset="0"/>
              </a:rPr>
              <a:t>20 a 25 </a:t>
            </a:r>
          </a:p>
          <a:p>
            <a:pPr algn="ctr"/>
            <a:r>
              <a:rPr lang="es-ES" sz="1200" b="1" dirty="0" smtClean="0">
                <a:latin typeface="Trebuchet MS" pitchFamily="34" charset="0"/>
              </a:rPr>
              <a:t>Actividades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4290462" y="2079139"/>
            <a:ext cx="1838029" cy="89255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400" b="1" dirty="0" smtClean="0">
                <a:latin typeface="Trebuchet MS" pitchFamily="34" charset="0"/>
              </a:rPr>
              <a:t>Grupo 2: </a:t>
            </a:r>
          </a:p>
          <a:p>
            <a:pPr algn="ctr"/>
            <a:r>
              <a:rPr lang="es-ES" sz="1400" b="1" dirty="0" smtClean="0">
                <a:latin typeface="Trebuchet MS" pitchFamily="34" charset="0"/>
              </a:rPr>
              <a:t>10 a 19 </a:t>
            </a:r>
          </a:p>
          <a:p>
            <a:pPr algn="ctr"/>
            <a:r>
              <a:rPr lang="es-ES" sz="1400" b="1" dirty="0" smtClean="0">
                <a:latin typeface="Trebuchet MS" pitchFamily="34" charset="0"/>
              </a:rPr>
              <a:t>Actividades</a:t>
            </a: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4290462" y="3940314"/>
            <a:ext cx="1858435" cy="89255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400" b="1" dirty="0" smtClean="0">
                <a:latin typeface="Trebuchet MS" pitchFamily="34" charset="0"/>
              </a:rPr>
              <a:t>Grupo 3: </a:t>
            </a:r>
          </a:p>
          <a:p>
            <a:pPr algn="ctr"/>
            <a:r>
              <a:rPr lang="es-ES" sz="1400" b="1" dirty="0" smtClean="0">
                <a:latin typeface="Trebuchet MS" pitchFamily="34" charset="0"/>
              </a:rPr>
              <a:t>0 a 9 </a:t>
            </a:r>
          </a:p>
          <a:p>
            <a:pPr algn="ctr"/>
            <a:r>
              <a:rPr lang="es-ES" sz="1400" b="1" dirty="0" smtClean="0">
                <a:latin typeface="Trebuchet MS" pitchFamily="34" charset="0"/>
              </a:rPr>
              <a:t>Actividades</a:t>
            </a:r>
          </a:p>
        </p:txBody>
      </p:sp>
      <p:sp>
        <p:nvSpPr>
          <p:cNvPr id="9" name="Rectángulo 8"/>
          <p:cNvSpPr/>
          <p:nvPr/>
        </p:nvSpPr>
        <p:spPr>
          <a:xfrm>
            <a:off x="6334371" y="1772816"/>
            <a:ext cx="270212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900" dirty="0">
                <a:latin typeface="Trebuchet MS" panose="020B0603020202020204" pitchFamily="34" charset="0"/>
              </a:rPr>
              <a:t>VICTIMAS DEL CONFLICTO ARMADO </a:t>
            </a:r>
            <a:r>
              <a:rPr lang="es-CO" sz="900" dirty="0" smtClean="0">
                <a:latin typeface="Trebuchet MS" panose="020B0603020202020204" pitchFamily="34" charset="0"/>
              </a:rPr>
              <a:t>INTERNO</a:t>
            </a:r>
          </a:p>
          <a:p>
            <a:r>
              <a:rPr lang="es-CO" sz="900" dirty="0">
                <a:latin typeface="Trebuchet MS" panose="020B0603020202020204" pitchFamily="34" charset="0"/>
              </a:rPr>
              <a:t>PROMOCION Y DIVULGACION DE LOS DERECHOS </a:t>
            </a:r>
            <a:r>
              <a:rPr lang="es-CO" sz="900" dirty="0" smtClean="0">
                <a:latin typeface="Trebuchet MS" panose="020B0603020202020204" pitchFamily="34" charset="0"/>
              </a:rPr>
              <a:t>HUMANOS</a:t>
            </a:r>
          </a:p>
          <a:p>
            <a:r>
              <a:rPr lang="es-CO" sz="900" dirty="0">
                <a:latin typeface="Trebuchet MS" panose="020B0603020202020204" pitchFamily="34" charset="0"/>
              </a:rPr>
              <a:t>INFANCIA, LA JUVENTUD Y EL ADULTO </a:t>
            </a:r>
            <a:r>
              <a:rPr lang="es-CO" sz="900" dirty="0" smtClean="0">
                <a:latin typeface="Trebuchet MS" panose="020B0603020202020204" pitchFamily="34" charset="0"/>
              </a:rPr>
              <a:t>MAYOR</a:t>
            </a:r>
          </a:p>
          <a:p>
            <a:r>
              <a:rPr lang="es-CO" sz="900" dirty="0">
                <a:latin typeface="Trebuchet MS" panose="020B0603020202020204" pitchFamily="34" charset="0"/>
              </a:rPr>
              <a:t>ASUNTOS AGRARIOS Y </a:t>
            </a:r>
            <a:r>
              <a:rPr lang="es-CO" sz="900" dirty="0" smtClean="0">
                <a:latin typeface="Trebuchet MS" panose="020B0603020202020204" pitchFamily="34" charset="0"/>
              </a:rPr>
              <a:t>TIERRAS</a:t>
            </a:r>
          </a:p>
          <a:p>
            <a:r>
              <a:rPr lang="es-CO" sz="900" dirty="0">
                <a:latin typeface="Trebuchet MS" panose="020B0603020202020204" pitchFamily="34" charset="0"/>
              </a:rPr>
              <a:t>ASUNTOS CONSTITUCIONALES Y </a:t>
            </a:r>
            <a:r>
              <a:rPr lang="es-CO" sz="900" dirty="0" smtClean="0">
                <a:latin typeface="Trebuchet MS" panose="020B0603020202020204" pitchFamily="34" charset="0"/>
              </a:rPr>
              <a:t>LEGALES</a:t>
            </a:r>
          </a:p>
          <a:p>
            <a:r>
              <a:rPr lang="es-CO" sz="900" dirty="0">
                <a:latin typeface="Trebuchet MS" panose="020B0603020202020204" pitchFamily="34" charset="0"/>
              </a:rPr>
              <a:t>DERECHOS COLECTIVOS Y DEL </a:t>
            </a:r>
            <a:r>
              <a:rPr lang="es-CO" sz="900" dirty="0" smtClean="0">
                <a:latin typeface="Trebuchet MS" panose="020B0603020202020204" pitchFamily="34" charset="0"/>
              </a:rPr>
              <a:t>AMBIENTE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SALUD, LA SEGURIDAD SOCIAL Y LA </a:t>
            </a:r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DISCAPACIDAD</a:t>
            </a:r>
            <a:endParaRPr lang="es-CO" sz="900" dirty="0">
              <a:latin typeface="Trebuchet MS" panose="020B060302020202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6334371" y="1124744"/>
            <a:ext cx="270212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POBLACIÓN EN MOVILIDAD </a:t>
            </a:r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HUMANA</a:t>
            </a:r>
          </a:p>
          <a:p>
            <a:pPr fontAlgn="ctr"/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MUJERES </a:t>
            </a:r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Y ASUNTOS DE </a:t>
            </a:r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GENERO</a:t>
            </a:r>
          </a:p>
          <a:p>
            <a:pPr fontAlgn="ctr"/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ATENCIÓN Y TRÁMITE DE </a:t>
            </a:r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QUEJAS</a:t>
            </a:r>
            <a:endParaRPr lang="es-CO" sz="900" dirty="0">
              <a:latin typeface="Trebuchet MS" panose="020B0603020202020204" pitchFamily="34" charset="0"/>
            </a:endParaRPr>
          </a:p>
        </p:txBody>
      </p:sp>
      <p:sp>
        <p:nvSpPr>
          <p:cNvPr id="52" name="Rectángulo 51"/>
          <p:cNvSpPr/>
          <p:nvPr/>
        </p:nvSpPr>
        <p:spPr>
          <a:xfrm>
            <a:off x="6377386" y="3380507"/>
            <a:ext cx="265911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DERECHOS ECONOMICOS SOCIALES Y </a:t>
            </a:r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CULTURALES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INDIGENAS Y LAS MINORIAS </a:t>
            </a:r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ETNICAS</a:t>
            </a:r>
          </a:p>
          <a:p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PLANEACION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POLITICA CRIMINAL Y </a:t>
            </a:r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PENITENCIARIA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ASUNTOS INTERNACIONALES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CONTROL INTERNO </a:t>
            </a:r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DISCIPLINARIO</a:t>
            </a:r>
          </a:p>
          <a:p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JURIDICA</a:t>
            </a:r>
          </a:p>
          <a:p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VICEDEFENSORIA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DEFENSORIA PÚBLICA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RECURSOS Y ACCIONES JUDICIALES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COMUNICACIONES E IMAGEN INSTITUCIONAL</a:t>
            </a:r>
          </a:p>
          <a:p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CONTROL </a:t>
            </a:r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INTERNO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SUBDIRECCION ADMINISTRATIVA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SISTEMAS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TALENTO HUMANO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CONTRATACION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GESTIÓN </a:t>
            </a:r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DOCUMENTAL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SECRETARIA GENERAL</a:t>
            </a:r>
          </a:p>
          <a:p>
            <a:r>
              <a:rPr lang="es-CO" sz="900" dirty="0">
                <a:solidFill>
                  <a:srgbClr val="000000"/>
                </a:solidFill>
                <a:latin typeface="Trebuchet MS" panose="020B0603020202020204" pitchFamily="34" charset="0"/>
              </a:rPr>
              <a:t>PREVENCION DE RIESGOS Y VIOLACIONES DE LOS DDHH Y </a:t>
            </a:r>
            <a:r>
              <a:rPr lang="es-CO" sz="900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DIH</a:t>
            </a:r>
            <a:endParaRPr lang="es-CO" sz="9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57" name="Conector recto 56"/>
          <p:cNvCxnSpPr/>
          <p:nvPr/>
        </p:nvCxnSpPr>
        <p:spPr>
          <a:xfrm>
            <a:off x="6221146" y="1124744"/>
            <a:ext cx="0" cy="50783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Conector recto 57"/>
          <p:cNvCxnSpPr/>
          <p:nvPr/>
        </p:nvCxnSpPr>
        <p:spPr>
          <a:xfrm>
            <a:off x="6221146" y="1815788"/>
            <a:ext cx="0" cy="12348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Conector recto 59"/>
          <p:cNvCxnSpPr/>
          <p:nvPr/>
        </p:nvCxnSpPr>
        <p:spPr>
          <a:xfrm>
            <a:off x="6221146" y="3380507"/>
            <a:ext cx="0" cy="28942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5" name="Gráfico 14"/>
          <p:cNvGraphicFramePr>
            <a:graphicFrameLocks/>
          </p:cNvGraphicFramePr>
          <p:nvPr/>
        </p:nvGraphicFramePr>
        <p:xfrm>
          <a:off x="-396552" y="584473"/>
          <a:ext cx="5400600" cy="5401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415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0" y="44624"/>
            <a:ext cx="9144000" cy="46166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400" b="1" dirty="0" smtClean="0">
                <a:latin typeface="Trebuchet MS" pitchFamily="34" charset="0"/>
              </a:rPr>
              <a:t>Actividades por dependencia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/>
        </p:nvGraphicFramePr>
        <p:xfrm>
          <a:off x="179512" y="476672"/>
          <a:ext cx="8928992" cy="5400600"/>
        </p:xfrm>
        <a:graphic>
          <a:graphicData uri="http://schemas.openxmlformats.org/drawingml/2006/table">
            <a:tbl>
              <a:tblPr/>
              <a:tblGrid>
                <a:gridCol w="7201714"/>
                <a:gridCol w="1727278"/>
              </a:tblGrid>
              <a:tr h="18002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Cantidad de Actividades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DERECHOS DE LA POBLACIÓN EN MOVILIDAD HUMANA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25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DERECHOS DE LAS MUJERES Y ASUNTOS DE GENERO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21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DIRECCION NACIONAL DE ATENCIÓN Y TRÁMITE DE QUEJAS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LA SALUD, LA SEGURIDAD SOCIAL Y LA DISCAPACIDAD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18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LA ORIENTACION Y ASESORIA DE VICTIMAS DEL CONFLICTO ARMADO INTERNO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16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DIRECCION NACIONAL DE PROMOCION Y DIVULGACION DE LOS DERECHOS HUMANOS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16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LA INFANCIA, LA JUVENTUD Y EL ADULTO MAYOR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15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ASUNTOS AGRARIOS Y TIERRAS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ASUNTOS CONSTITUCIONALES Y LEGALES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DERECHOS COLECTIVOS Y DEL AMBIENTE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10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DERECHOS ECONOMICOS SOCIALES Y CULTURALES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9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INDIGENAS Y LAS MINORIAS ETNICAS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9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DE PLANEACION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9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LA POLITICA CRIMINAL Y PENITENCIARIA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8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DE ASUNTOS INTERNACIONALES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DE CONTROL INTERNO DISCIPLINARIO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JURIDICA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DESPACHO DEL VICEDEFENSOR DEL PUEBLO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DIRECCION NACIONAL DE DEFENSORIA PÚBLICA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DIRECCION NACIONAL DE RECURSOS Y ACCIONES JUDICIALES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DE COMUNICACIONES E IMAGEN INSTITUCIONAL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DE CONTROL INTERNO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SUBDIRECCION ADMINISTRATIVA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SISTEMAS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SUBDIRECCION DE GESTIÓN DEL TALENTO HUMANO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CONTRATACION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GRUPO DE GESTIÓN DOCUMENTAL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SECRETARIA GENERAL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LA PREVENCION DE RIESGOS Y VIOLACIONES DE LOS DDHH Y DIH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</a:p>
                  </a:txBody>
                  <a:tcPr marL="6593" marR="6593" marT="65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979712" y="5836041"/>
            <a:ext cx="6984776" cy="40011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000" b="1" dirty="0" smtClean="0">
                <a:latin typeface="Trebuchet MS" pitchFamily="34" charset="0"/>
              </a:rPr>
              <a:t>Total de actividades del Plan de Acción:            271</a:t>
            </a:r>
          </a:p>
        </p:txBody>
      </p:sp>
    </p:spTree>
    <p:extLst>
      <p:ext uri="{BB962C8B-B14F-4D97-AF65-F5344CB8AC3E}">
        <p14:creationId xmlns:p14="http://schemas.microsoft.com/office/powerpoint/2010/main" val="48640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12"/>
          <p:cNvSpPr>
            <a:spLocks noChangeArrowheads="1"/>
          </p:cNvSpPr>
          <p:nvPr/>
        </p:nvSpPr>
        <p:spPr bwMode="auto">
          <a:xfrm>
            <a:off x="251520" y="332075"/>
            <a:ext cx="8640960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 smtClean="0">
                <a:latin typeface="Trebuchet MS" pitchFamily="34" charset="0"/>
              </a:rPr>
              <a:t>Actividades por Líneas Estratégicas</a:t>
            </a:r>
          </a:p>
        </p:txBody>
      </p:sp>
      <p:cxnSp>
        <p:nvCxnSpPr>
          <p:cNvPr id="15" name="Conector recto 14"/>
          <p:cNvCxnSpPr/>
          <p:nvPr/>
        </p:nvCxnSpPr>
        <p:spPr>
          <a:xfrm>
            <a:off x="6503950" y="1840655"/>
            <a:ext cx="923981" cy="3287"/>
          </a:xfrm>
          <a:prstGeom prst="line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4499992" y="1684565"/>
            <a:ext cx="2135851" cy="33855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1600" b="1" dirty="0" smtClean="0">
                <a:latin typeface="Trebuchet MS" pitchFamily="34" charset="0"/>
              </a:rPr>
              <a:t>Línea Estratégica 1:</a:t>
            </a:r>
          </a:p>
        </p:txBody>
      </p:sp>
      <p:cxnSp>
        <p:nvCxnSpPr>
          <p:cNvPr id="21" name="Conector recto 20"/>
          <p:cNvCxnSpPr/>
          <p:nvPr/>
        </p:nvCxnSpPr>
        <p:spPr>
          <a:xfrm>
            <a:off x="6516073" y="3275079"/>
            <a:ext cx="923981" cy="3287"/>
          </a:xfrm>
          <a:prstGeom prst="line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4512115" y="3118989"/>
            <a:ext cx="2135851" cy="33855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1600" b="1" dirty="0" smtClean="0">
                <a:latin typeface="Trebuchet MS" pitchFamily="34" charset="0"/>
              </a:rPr>
              <a:t>Línea Estratégica 2:</a:t>
            </a:r>
          </a:p>
        </p:txBody>
      </p:sp>
      <p:cxnSp>
        <p:nvCxnSpPr>
          <p:cNvPr id="23" name="Conector recto 22"/>
          <p:cNvCxnSpPr/>
          <p:nvPr/>
        </p:nvCxnSpPr>
        <p:spPr>
          <a:xfrm>
            <a:off x="6503950" y="4758704"/>
            <a:ext cx="923981" cy="32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4499992" y="4602614"/>
            <a:ext cx="2135851" cy="33855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1600" b="1" dirty="0" smtClean="0">
                <a:latin typeface="Trebuchet MS" pitchFamily="34" charset="0"/>
              </a:rPr>
              <a:t>Línea Estratégica 3:</a:t>
            </a:r>
          </a:p>
        </p:txBody>
      </p:sp>
      <p:sp>
        <p:nvSpPr>
          <p:cNvPr id="27" name="Elipse 26"/>
          <p:cNvSpPr/>
          <p:nvPr/>
        </p:nvSpPr>
        <p:spPr>
          <a:xfrm>
            <a:off x="7552193" y="1215132"/>
            <a:ext cx="1251046" cy="12510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dirty="0" smtClean="0">
                <a:latin typeface="Trebuchet MS" panose="020B0603020202020204" pitchFamily="34" charset="0"/>
              </a:rPr>
              <a:t>47</a:t>
            </a:r>
          </a:p>
          <a:p>
            <a:pPr algn="ctr"/>
            <a:r>
              <a:rPr lang="es-CO" sz="1050" dirty="0" smtClean="0">
                <a:latin typeface="Trebuchet MS" panose="020B0603020202020204" pitchFamily="34" charset="0"/>
              </a:rPr>
              <a:t>Actividades</a:t>
            </a:r>
            <a:endParaRPr lang="es-CO" sz="1200" dirty="0">
              <a:latin typeface="Trebuchet MS" panose="020B0603020202020204" pitchFamily="34" charset="0"/>
            </a:endParaRPr>
          </a:p>
        </p:txBody>
      </p:sp>
      <p:sp>
        <p:nvSpPr>
          <p:cNvPr id="28" name="Elipse 27"/>
          <p:cNvSpPr/>
          <p:nvPr/>
        </p:nvSpPr>
        <p:spPr>
          <a:xfrm>
            <a:off x="7551139" y="2662743"/>
            <a:ext cx="1251045" cy="125104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1">
            <a:noAutofit/>
          </a:bodyPr>
          <a:lstStyle/>
          <a:p>
            <a:pPr algn="ctr"/>
            <a:endParaRPr lang="es-CO" sz="3200" dirty="0" smtClean="0">
              <a:latin typeface="Trebuchet MS" panose="020B0603020202020204" pitchFamily="34" charset="0"/>
            </a:endParaRPr>
          </a:p>
          <a:p>
            <a:pPr algn="ctr"/>
            <a:r>
              <a:rPr lang="es-CO" sz="3200" dirty="0" smtClean="0">
                <a:latin typeface="Trebuchet MS" panose="020B0603020202020204" pitchFamily="34" charset="0"/>
              </a:rPr>
              <a:t>152</a:t>
            </a:r>
          </a:p>
          <a:p>
            <a:pPr algn="ctr"/>
            <a:r>
              <a:rPr lang="es-CO" sz="1050" dirty="0" smtClean="0">
                <a:latin typeface="Trebuchet MS" panose="020B0603020202020204" pitchFamily="34" charset="0"/>
              </a:rPr>
              <a:t>Actividades</a:t>
            </a:r>
            <a:endParaRPr lang="es-CO" sz="1200" dirty="0">
              <a:latin typeface="Trebuchet MS" panose="020B0603020202020204" pitchFamily="34" charset="0"/>
            </a:endParaRPr>
          </a:p>
          <a:p>
            <a:pPr algn="ctr"/>
            <a:endParaRPr lang="es-CO" sz="3200" dirty="0">
              <a:latin typeface="Trebuchet MS" panose="020B0603020202020204" pitchFamily="34" charset="0"/>
            </a:endParaRPr>
          </a:p>
        </p:txBody>
      </p:sp>
      <p:sp>
        <p:nvSpPr>
          <p:cNvPr id="29" name="Elipse 28"/>
          <p:cNvSpPr/>
          <p:nvPr/>
        </p:nvSpPr>
        <p:spPr>
          <a:xfrm>
            <a:off x="7551139" y="4092707"/>
            <a:ext cx="1251045" cy="125104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1">
            <a:noAutofit/>
          </a:bodyPr>
          <a:lstStyle/>
          <a:p>
            <a:pPr algn="ctr"/>
            <a:endParaRPr lang="es-CO" sz="3200" dirty="0" smtClean="0">
              <a:latin typeface="Trebuchet MS" panose="020B0603020202020204" pitchFamily="34" charset="0"/>
            </a:endParaRPr>
          </a:p>
          <a:p>
            <a:pPr algn="ctr"/>
            <a:r>
              <a:rPr lang="es-CO" sz="3200" dirty="0" smtClean="0">
                <a:latin typeface="Trebuchet MS" panose="020B0603020202020204" pitchFamily="34" charset="0"/>
              </a:rPr>
              <a:t>72</a:t>
            </a:r>
          </a:p>
          <a:p>
            <a:pPr algn="ctr"/>
            <a:r>
              <a:rPr lang="es-CO" sz="1050" dirty="0" smtClean="0">
                <a:latin typeface="Trebuchet MS" panose="020B0603020202020204" pitchFamily="34" charset="0"/>
              </a:rPr>
              <a:t>Actividades</a:t>
            </a:r>
            <a:endParaRPr lang="es-CO" sz="1200" dirty="0">
              <a:latin typeface="Trebuchet MS" panose="020B0603020202020204" pitchFamily="34" charset="0"/>
            </a:endParaRPr>
          </a:p>
          <a:p>
            <a:pPr algn="ctr"/>
            <a:endParaRPr lang="es-CO" sz="3200" dirty="0">
              <a:latin typeface="Trebuchet MS" panose="020B0603020202020204" pitchFamily="34" charset="0"/>
            </a:endParaRPr>
          </a:p>
        </p:txBody>
      </p:sp>
      <p:graphicFrame>
        <p:nvGraphicFramePr>
          <p:cNvPr id="16" name="Gráfico 15"/>
          <p:cNvGraphicFramePr>
            <a:graphicFrameLocks/>
          </p:cNvGraphicFramePr>
          <p:nvPr/>
        </p:nvGraphicFramePr>
        <p:xfrm>
          <a:off x="180678" y="1215132"/>
          <a:ext cx="4375730" cy="4230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709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12"/>
          <p:cNvSpPr>
            <a:spLocks noChangeArrowheads="1"/>
          </p:cNvSpPr>
          <p:nvPr/>
        </p:nvSpPr>
        <p:spPr bwMode="auto">
          <a:xfrm>
            <a:off x="395536" y="200108"/>
            <a:ext cx="8389717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 smtClean="0">
                <a:latin typeface="Trebuchet MS" pitchFamily="34" charset="0"/>
              </a:rPr>
              <a:t>Estado de avance de actividades</a:t>
            </a:r>
          </a:p>
        </p:txBody>
      </p:sp>
      <p:sp>
        <p:nvSpPr>
          <p:cNvPr id="6" name="Elipse 5"/>
          <p:cNvSpPr/>
          <p:nvPr/>
        </p:nvSpPr>
        <p:spPr>
          <a:xfrm>
            <a:off x="3065552" y="1700524"/>
            <a:ext cx="1251046" cy="12510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dirty="0" smtClean="0">
                <a:latin typeface="Trebuchet MS" panose="020B0603020202020204" pitchFamily="34" charset="0"/>
              </a:rPr>
              <a:t>187</a:t>
            </a:r>
          </a:p>
          <a:p>
            <a:pPr algn="ctr"/>
            <a:r>
              <a:rPr lang="es-CO" sz="1050" dirty="0" smtClean="0">
                <a:latin typeface="Trebuchet MS" panose="020B0603020202020204" pitchFamily="34" charset="0"/>
              </a:rPr>
              <a:t>Actividades</a:t>
            </a:r>
            <a:endParaRPr lang="es-CO" sz="1200" dirty="0">
              <a:latin typeface="Trebuchet MS" panose="020B0603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3065552" y="3546619"/>
            <a:ext cx="1251045" cy="125104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1">
            <a:noAutofit/>
          </a:bodyPr>
          <a:lstStyle/>
          <a:p>
            <a:pPr algn="ctr"/>
            <a:endParaRPr lang="es-CO" sz="3200" dirty="0" smtClean="0">
              <a:latin typeface="Trebuchet MS" panose="020B0603020202020204" pitchFamily="34" charset="0"/>
            </a:endParaRPr>
          </a:p>
          <a:p>
            <a:pPr algn="ctr"/>
            <a:r>
              <a:rPr lang="es-CO" sz="3200" dirty="0" smtClean="0">
                <a:latin typeface="Trebuchet MS" panose="020B0603020202020204" pitchFamily="34" charset="0"/>
              </a:rPr>
              <a:t>84</a:t>
            </a:r>
          </a:p>
          <a:p>
            <a:pPr algn="ctr"/>
            <a:r>
              <a:rPr lang="es-CO" sz="1050" dirty="0" smtClean="0">
                <a:latin typeface="Trebuchet MS" panose="020B0603020202020204" pitchFamily="34" charset="0"/>
              </a:rPr>
              <a:t>Actividades</a:t>
            </a:r>
            <a:endParaRPr lang="es-CO" sz="1200" dirty="0">
              <a:latin typeface="Trebuchet MS" panose="020B0603020202020204" pitchFamily="34" charset="0"/>
            </a:endParaRPr>
          </a:p>
          <a:p>
            <a:pPr algn="ctr"/>
            <a:endParaRPr lang="es-CO" sz="3200" dirty="0">
              <a:latin typeface="Trebuchet MS" panose="020B0603020202020204" pitchFamily="34" charset="0"/>
            </a:endParaRPr>
          </a:p>
        </p:txBody>
      </p:sp>
      <p:cxnSp>
        <p:nvCxnSpPr>
          <p:cNvPr id="8" name="Conector recto 7"/>
          <p:cNvCxnSpPr/>
          <p:nvPr/>
        </p:nvCxnSpPr>
        <p:spPr>
          <a:xfrm>
            <a:off x="1800033" y="2324016"/>
            <a:ext cx="923981" cy="3287"/>
          </a:xfrm>
          <a:prstGeom prst="line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107504" y="2103632"/>
            <a:ext cx="2135851" cy="40011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2000" b="1" dirty="0" smtClean="0">
                <a:latin typeface="Trebuchet MS" pitchFamily="34" charset="0"/>
              </a:rPr>
              <a:t>En ejecución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1800033" y="4172142"/>
            <a:ext cx="923981" cy="3287"/>
          </a:xfrm>
          <a:prstGeom prst="line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13224" y="3972088"/>
            <a:ext cx="2361209" cy="40011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2000" b="1" dirty="0" smtClean="0">
                <a:latin typeface="Trebuchet MS" pitchFamily="34" charset="0"/>
              </a:rPr>
              <a:t>Sin Iniciar</a:t>
            </a:r>
            <a:endParaRPr lang="es-ES" b="1" dirty="0" smtClean="0">
              <a:latin typeface="Trebuchet MS" pitchFamily="34" charset="0"/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/>
        </p:nvGraphicFramePr>
        <p:xfrm>
          <a:off x="4572000" y="1268760"/>
          <a:ext cx="4572000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62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0" y="165751"/>
            <a:ext cx="9144000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 smtClean="0">
                <a:latin typeface="Trebuchet MS" pitchFamily="34" charset="0"/>
              </a:rPr>
              <a:t>Financiación para las </a:t>
            </a:r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271 </a:t>
            </a:r>
            <a:r>
              <a:rPr lang="es-ES" sz="2800" b="1" dirty="0" smtClean="0">
                <a:latin typeface="Trebuchet MS" pitchFamily="34" charset="0"/>
              </a:rPr>
              <a:t>actividades:</a:t>
            </a:r>
          </a:p>
        </p:txBody>
      </p:sp>
      <p:sp>
        <p:nvSpPr>
          <p:cNvPr id="9" name="Elipse 8"/>
          <p:cNvSpPr/>
          <p:nvPr/>
        </p:nvSpPr>
        <p:spPr>
          <a:xfrm>
            <a:off x="7366037" y="1700524"/>
            <a:ext cx="1251046" cy="12510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dirty="0" smtClean="0">
                <a:latin typeface="Trebuchet MS" panose="020B0603020202020204" pitchFamily="34" charset="0"/>
              </a:rPr>
              <a:t>82</a:t>
            </a:r>
          </a:p>
          <a:p>
            <a:pPr algn="ctr"/>
            <a:r>
              <a:rPr lang="es-CO" sz="1050" dirty="0" smtClean="0">
                <a:latin typeface="Trebuchet MS" panose="020B0603020202020204" pitchFamily="34" charset="0"/>
              </a:rPr>
              <a:t>Actividades</a:t>
            </a:r>
            <a:endParaRPr lang="es-CO" sz="1200" dirty="0">
              <a:latin typeface="Trebuchet MS" panose="020B0603020202020204" pitchFamily="34" charset="0"/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7366037" y="3546619"/>
            <a:ext cx="1251045" cy="125104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1">
            <a:noAutofit/>
          </a:bodyPr>
          <a:lstStyle/>
          <a:p>
            <a:pPr algn="ctr"/>
            <a:endParaRPr lang="es-CO" sz="3200" dirty="0" smtClean="0">
              <a:latin typeface="Trebuchet MS" panose="020B0603020202020204" pitchFamily="34" charset="0"/>
            </a:endParaRPr>
          </a:p>
          <a:p>
            <a:pPr algn="ctr"/>
            <a:r>
              <a:rPr lang="es-CO" sz="3200" dirty="0" smtClean="0">
                <a:latin typeface="Trebuchet MS" panose="020B0603020202020204" pitchFamily="34" charset="0"/>
              </a:rPr>
              <a:t>189</a:t>
            </a:r>
            <a:r>
              <a:rPr lang="es-CO" sz="1050" dirty="0" smtClean="0">
                <a:latin typeface="Trebuchet MS" panose="020B0603020202020204" pitchFamily="34" charset="0"/>
              </a:rPr>
              <a:t>Actividades</a:t>
            </a:r>
            <a:endParaRPr lang="es-CO" sz="1200" dirty="0">
              <a:latin typeface="Trebuchet MS" panose="020B0603020202020204" pitchFamily="34" charset="0"/>
            </a:endParaRPr>
          </a:p>
          <a:p>
            <a:pPr algn="ctr"/>
            <a:endParaRPr lang="es-CO" sz="3200" dirty="0">
              <a:latin typeface="Trebuchet MS" panose="020B0603020202020204" pitchFamily="34" charset="0"/>
            </a:endParaRPr>
          </a:p>
        </p:txBody>
      </p:sp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5548369" y="5361990"/>
            <a:ext cx="2192253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b="1" dirty="0" smtClean="0">
                <a:latin typeface="Trebuchet MS" pitchFamily="34" charset="0"/>
              </a:rPr>
              <a:t> </a:t>
            </a:r>
            <a:endParaRPr lang="es-ES" b="1" dirty="0">
              <a:latin typeface="Trebuchet MS" pitchFamily="34" charset="0"/>
            </a:endParaRPr>
          </a:p>
        </p:txBody>
      </p:sp>
      <p:cxnSp>
        <p:nvCxnSpPr>
          <p:cNvPr id="15" name="Conector recto 14"/>
          <p:cNvCxnSpPr/>
          <p:nvPr/>
        </p:nvCxnSpPr>
        <p:spPr>
          <a:xfrm>
            <a:off x="6100518" y="2324016"/>
            <a:ext cx="923981" cy="3287"/>
          </a:xfrm>
          <a:prstGeom prst="line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4407989" y="1888189"/>
            <a:ext cx="2135851" cy="83099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1600" b="1" dirty="0" smtClean="0">
                <a:latin typeface="Trebuchet MS" pitchFamily="34" charset="0"/>
              </a:rPr>
              <a:t>Recursos proyecto de Inversión de víctimas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6100518" y="4172142"/>
            <a:ext cx="923981" cy="3287"/>
          </a:xfrm>
          <a:prstGeom prst="line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4413709" y="3679701"/>
            <a:ext cx="2361209" cy="98488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1600" b="1" dirty="0" smtClean="0">
                <a:latin typeface="Trebuchet MS" pitchFamily="34" charset="0"/>
              </a:rPr>
              <a:t>Otras fuentes: </a:t>
            </a:r>
            <a:r>
              <a:rPr lang="es-ES" sz="1400" b="1" dirty="0" smtClean="0">
                <a:latin typeface="Trebuchet MS" pitchFamily="34" charset="0"/>
              </a:rPr>
              <a:t>(Cooperación internacional y funcionamiento)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/>
        </p:nvGraphicFramePr>
        <p:xfrm>
          <a:off x="201370" y="1412776"/>
          <a:ext cx="4035850" cy="4016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083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382066620D9468DD4A08DB5914D85" ma:contentTypeVersion="10" ma:contentTypeDescription="Create a new document." ma:contentTypeScope="" ma:versionID="b8dbe88c14b873d9b3f5bed06a892e29">
  <xsd:schema xmlns:xsd="http://www.w3.org/2001/XMLSchema" xmlns:xs="http://www.w3.org/2001/XMLSchema" xmlns:p="http://schemas.microsoft.com/office/2006/metadata/properties" xmlns:ns1="http://schemas.microsoft.com/sharepoint/v3" xmlns:ns2="a167331c-937b-46fe-a0d2-e718c142b915" xmlns:ns3="d0c44bf4-9f42-4aab-bea8-3874168f77d4" targetNamespace="http://schemas.microsoft.com/office/2006/metadata/properties" ma:root="true" ma:fieldsID="212756004878122c59f4d058e06809fe" ns1:_="" ns2:_="" ns3:_="">
    <xsd:import namespace="http://schemas.microsoft.com/sharepoint/v3"/>
    <xsd:import namespace="a167331c-937b-46fe-a0d2-e718c142b915"/>
    <xsd:import namespace="d0c44bf4-9f42-4aab-bea8-3874168f7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dlc_Exempt" minOccurs="0"/>
                <xsd:element ref="ns1:_dlc_ExpireDateSaved" minOccurs="0"/>
                <xsd:element ref="ns1:_dlc_ExpireDate" minOccurs="0"/>
                <xsd:element ref="ns3:SharedWithUsers" minOccurs="0"/>
                <xsd:element ref="ns3:SharedWithDetails" minOccurs="0"/>
                <xsd:element ref="ns2:Seguimi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331c-937b-46fe-a0d2-e718c142b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Seguimiento" ma:index="15" nillable="true" ma:displayName="Seguimiento" ma:internalName="Seguimient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44bf4-9f42-4aab-bea8-3874168f77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staticId="0x010100F84382066620D9468DD4A08DB5914D85" UniqueId="a9ef37cf-16a0-4a3e-abbf-b90072d0b8fc">
      <p:Name>Retention</p:Name>
      <p:Description>Automatic scheduling of content for processing, and performing a retention action on content that has reached its due date.</p:Description>
      <p:CustomData/>
    </p:PolicyItem>
  </p:PolicyItems>
</p:Policy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guimiento xmlns="a167331c-937b-46fe-a0d2-e718c142b915" xsi:nil="true"/>
  </documentManagement>
</p:properties>
</file>

<file path=customXml/itemProps1.xml><?xml version="1.0" encoding="utf-8"?>
<ds:datastoreItem xmlns:ds="http://schemas.openxmlformats.org/officeDocument/2006/customXml" ds:itemID="{0543AE94-05AB-4F0E-9985-5000C1DE7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67331c-937b-46fe-a0d2-e718c142b915"/>
    <ds:schemaRef ds:uri="d0c44bf4-9f42-4aab-bea8-3874168f77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A3DC19B-B006-440A-8E23-C90AC91199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12562B-0553-46FF-B801-8F702406A0C7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D8197949-D97F-4C93-8B84-4C7F1ADE54D1}">
  <ds:schemaRefs>
    <ds:schemaRef ds:uri="http://schemas.openxmlformats.org/package/2006/metadata/core-properties"/>
    <ds:schemaRef ds:uri="http://purl.org/dc/terms/"/>
    <ds:schemaRef ds:uri="a167331c-937b-46fe-a0d2-e718c142b915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d0c44bf4-9f42-4aab-bea8-3874168f77d4"/>
    <ds:schemaRef ds:uri="http://schemas.microsoft.com/sharepoint/v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2028</TotalTime>
  <Words>513</Words>
  <Application>Microsoft Office PowerPoint</Application>
  <PresentationFormat>Presentación en pantalla (4:3)</PresentationFormat>
  <Paragraphs>176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Defensoria</dc:creator>
  <cp:lastModifiedBy>Liliana Perez</cp:lastModifiedBy>
  <cp:revision>183</cp:revision>
  <dcterms:created xsi:type="dcterms:W3CDTF">2017-11-20T21:12:31Z</dcterms:created>
  <dcterms:modified xsi:type="dcterms:W3CDTF">2019-05-27T14:04:09Z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0x010100F84382066620D9468DD4A08DB5914D85</vt:lpwstr>
  </property>
  <property fmtid="{D5CDD505-2E9C-101B-9397-08002B2CF9AE}" pid="3" name="_dlc_policyId">
    <vt:lpwstr>0x010100F84382066620D9468DD4A08DB5914D85</vt:lpwstr>
  </property>
  <property fmtid="{D5CDD505-2E9C-101B-9397-08002B2CF9AE}" pid="4" name="ItemRetentionFormula">
    <vt:lpwstr/>
  </property>
</Properties>
</file>