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sldIdLst>
    <p:sldId id="267" r:id="rId6"/>
    <p:sldId id="365" r:id="rId7"/>
    <p:sldId id="413" r:id="rId8"/>
    <p:sldId id="426" r:id="rId9"/>
    <p:sldId id="368" r:id="rId10"/>
    <p:sldId id="414" r:id="rId11"/>
    <p:sldId id="417" r:id="rId12"/>
    <p:sldId id="415" r:id="rId13"/>
    <p:sldId id="425" r:id="rId14"/>
    <p:sldId id="418" r:id="rId15"/>
    <p:sldId id="423" r:id="rId16"/>
    <p:sldId id="420" r:id="rId17"/>
    <p:sldId id="419" r:id="rId18"/>
    <p:sldId id="421" r:id="rId19"/>
    <p:sldId id="422" r:id="rId20"/>
    <p:sldId id="424" r:id="rId21"/>
    <p:sldId id="329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E18"/>
    <a:srgbClr val="0572C0"/>
    <a:srgbClr val="99C0F1"/>
    <a:srgbClr val="3E699D"/>
    <a:srgbClr val="E84E0F"/>
    <a:srgbClr val="B17B2C"/>
    <a:srgbClr val="9BA50C"/>
    <a:srgbClr val="0069B4"/>
    <a:srgbClr val="FFCC00"/>
    <a:srgbClr val="004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kpplaneaci&#243;n\STRATEGOS\2019\Planes\Planes%20de%20Acci&#243;n\Seguimientos\Agost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kpplaneaci&#243;n\STRATEGOS\2019\Planes\Planes%20de%20Acci&#243;n\Seguimientos\Agost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Hoja1!$A$1:$A$3</c:f>
              <c:strCache>
                <c:ptCount val="3"/>
                <c:pt idx="0">
                  <c:v>Línea 1</c:v>
                </c:pt>
                <c:pt idx="1">
                  <c:v>Línea 2</c:v>
                </c:pt>
                <c:pt idx="2">
                  <c:v>Línea 3</c:v>
                </c:pt>
              </c:strCache>
            </c:strRef>
          </c:cat>
          <c:val>
            <c:numRef>
              <c:f>Hoja1!$B$1:$B$3</c:f>
              <c:numCache>
                <c:formatCode>0.00%</c:formatCode>
                <c:ptCount val="3"/>
                <c:pt idx="0">
                  <c:v>0.59760000000000002</c:v>
                </c:pt>
                <c:pt idx="1">
                  <c:v>0.57379999999999998</c:v>
                </c:pt>
                <c:pt idx="2">
                  <c:v>0.61970000000000003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570183912"/>
        <c:axId val="570183128"/>
      </c:barChart>
      <c:catAx>
        <c:axId val="5701839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es-CO"/>
          </a:p>
        </c:txPr>
        <c:crossAx val="570183128"/>
        <c:crosses val="autoZero"/>
        <c:auto val="1"/>
        <c:lblAlgn val="ctr"/>
        <c:lblOffset val="100"/>
        <c:noMultiLvlLbl val="0"/>
      </c:catAx>
      <c:valAx>
        <c:axId val="57018312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extTo"/>
        <c:crossAx val="570183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>
          <a:latin typeface="Trebuchet MS" panose="020B0603020202020204" pitchFamily="34" charset="0"/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849752286670702"/>
                      <c:h val="0.35791666666666666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9366820475772"/>
                      <c:h val="0.3116203703703703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Hoja1!$H$1:$H$2</c:f>
              <c:strCache>
                <c:ptCount val="2"/>
                <c:pt idx="0">
                  <c:v>Julio</c:v>
                </c:pt>
                <c:pt idx="1">
                  <c:v>Agosto</c:v>
                </c:pt>
              </c:strCache>
            </c:strRef>
          </c:cat>
          <c:val>
            <c:numRef>
              <c:f>Hoja1!$I$1:$I$2</c:f>
              <c:numCache>
                <c:formatCode>0.00%</c:formatCode>
                <c:ptCount val="2"/>
                <c:pt idx="0">
                  <c:v>0.50819999999999999</c:v>
                </c:pt>
                <c:pt idx="1">
                  <c:v>0.59699999999999998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570184304"/>
        <c:axId val="570184696"/>
      </c:barChart>
      <c:catAx>
        <c:axId val="570184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70184696"/>
        <c:crosses val="autoZero"/>
        <c:auto val="1"/>
        <c:lblAlgn val="ctr"/>
        <c:lblOffset val="100"/>
        <c:noMultiLvlLbl val="0"/>
      </c:catAx>
      <c:valAx>
        <c:axId val="570184696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57018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400">
          <a:latin typeface="Trebuchet MS" panose="020B0603020202020204" pitchFamily="34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18/09/2019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2743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42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4290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18/09/2019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430758" y="305936"/>
            <a:ext cx="660573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Mantenimiento y adecuación infraestructura, propia de la Entidad---</a:t>
            </a: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FEBRERO</a:t>
            </a:r>
            <a:endParaRPr lang="es-CO" dirty="0"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</a:pPr>
            <a:r>
              <a:rPr lang="es-CO" dirty="0" smtClean="0">
                <a:latin typeface="Trebuchet MS" panose="020B0603020202020204" pitchFamily="34" charset="0"/>
              </a:rPr>
              <a:t>Inv-Elaborar </a:t>
            </a:r>
            <a:r>
              <a:rPr lang="es-CO" dirty="0">
                <a:latin typeface="Trebuchet MS" panose="020B0603020202020204" pitchFamily="34" charset="0"/>
              </a:rPr>
              <a:t>Informe sobre la situación de los derechos económicos, sociales y culturales de la población víctima del conflicto armado en el municipio </a:t>
            </a:r>
            <a:r>
              <a:rPr lang="es-CO" dirty="0" smtClean="0">
                <a:latin typeface="Trebuchet MS" panose="020B0603020202020204" pitchFamily="34" charset="0"/>
              </a:rPr>
              <a:t>1---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ABRIL</a:t>
            </a:r>
            <a:endParaRPr lang="es-CO" dirty="0" smtClean="0"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Inv-Elaborar Informe sobre la situación de los derechos económicos, sociales y culturales de la población víctima del conflicto armado en el municipio </a:t>
            </a:r>
            <a:r>
              <a:rPr lang="es-CO" dirty="0" smtClean="0">
                <a:latin typeface="Trebuchet MS" panose="020B0603020202020204" pitchFamily="34" charset="0"/>
              </a:rPr>
              <a:t>3---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ABRIL</a:t>
            </a:r>
            <a:endParaRPr lang="es-CO" dirty="0" smtClean="0"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Inv- Elaborar informe sobre la situación de los derechos económicos, sociales y culturales de la población víctima del conflicto armado municipio </a:t>
            </a:r>
            <a:r>
              <a:rPr lang="es-CO" dirty="0" smtClean="0">
                <a:latin typeface="Trebuchet MS" panose="020B0603020202020204" pitchFamily="34" charset="0"/>
              </a:rPr>
              <a:t>2---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ABRIL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Inv-Realizar capacitación a equipos psicojurídicos adscritos a la Delegada de </a:t>
            </a:r>
            <a:r>
              <a:rPr lang="es-CO" dirty="0" smtClean="0">
                <a:latin typeface="Trebuchet MS" panose="020B0603020202020204" pitchFamily="34" charset="0"/>
              </a:rPr>
              <a:t>Victimas---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MAYO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Inv-Documento seguimiento Auto Ordenes 756 Santander, Meta, Bogotá---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MAYO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Inv-Apoyar espacios de divulgación contenido y alcance a los Autos de seguimiento a la ST025/04---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JULIO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es-CO" dirty="0">
                <a:latin typeface="Trebuchet MS" panose="020B0603020202020204" pitchFamily="34" charset="0"/>
              </a:rPr>
              <a:t>Elaborar de CARTILLA SERIE DE DERECHOS- SALUD---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AGOSTO</a:t>
            </a:r>
            <a:endParaRPr lang="es-C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43894" y="1427292"/>
            <a:ext cx="2195858" cy="2289740"/>
            <a:chOff x="-122" y="692696"/>
            <a:chExt cx="2521844" cy="2577772"/>
          </a:xfrm>
        </p:grpSpPr>
        <p:sp>
          <p:nvSpPr>
            <p:cNvPr id="5" name="Rectángulo 4"/>
            <p:cNvSpPr/>
            <p:nvPr/>
          </p:nvSpPr>
          <p:spPr>
            <a:xfrm>
              <a:off x="-122" y="1700808"/>
              <a:ext cx="2521844" cy="1569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ctr"/>
              <a:r>
                <a:rPr lang="es-CO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Actividades </a:t>
              </a:r>
            </a:p>
            <a:p>
              <a:pPr algn="ctr" fontAlgn="ctr"/>
              <a:r>
                <a:rPr lang="es-CO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Sin Iniciar</a:t>
              </a:r>
            </a:p>
            <a:p>
              <a:pPr algn="ctr" fontAlgn="ctr"/>
              <a:r>
                <a:rPr lang="es-CO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Desfasadas</a:t>
              </a:r>
            </a:p>
          </p:txBody>
        </p:sp>
        <p:sp>
          <p:nvSpPr>
            <p:cNvPr id="7" name="Circular 6"/>
            <p:cNvSpPr/>
            <p:nvPr/>
          </p:nvSpPr>
          <p:spPr>
            <a:xfrm>
              <a:off x="851611" y="692696"/>
              <a:ext cx="1656074" cy="1845999"/>
            </a:xfrm>
            <a:prstGeom prst="pie">
              <a:avLst>
                <a:gd name="adj1" fmla="val 10792027"/>
                <a:gd name="adj2" fmla="val 16200000"/>
              </a:avLst>
            </a:prstGeom>
            <a:solidFill>
              <a:srgbClr val="FF0000"/>
            </a:soli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956128" y="936630"/>
              <a:ext cx="723520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8</a:t>
              </a:r>
              <a:endParaRPr lang="es-E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cxnSp>
        <p:nvCxnSpPr>
          <p:cNvPr id="10" name="Conector recto 9"/>
          <p:cNvCxnSpPr/>
          <p:nvPr/>
        </p:nvCxnSpPr>
        <p:spPr>
          <a:xfrm flipH="1" flipV="1">
            <a:off x="2339752" y="260648"/>
            <a:ext cx="14037" cy="5472608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21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9512" y="1196752"/>
            <a:ext cx="8676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Dependencias responsables de las actividades</a:t>
            </a:r>
          </a:p>
          <a:p>
            <a:pPr algn="ctr" font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Iniciar Desfasadas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87624" y="2780928"/>
            <a:ext cx="554703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MOVILIDAD HUMANA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DESC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VÍCTIMAS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SALUD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SUBDIRECCIÓN DE SERVICIOS ADMINISTRATIVOS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367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157596"/>
              </p:ext>
            </p:extLst>
          </p:nvPr>
        </p:nvGraphicFramePr>
        <p:xfrm>
          <a:off x="179512" y="1181965"/>
          <a:ext cx="8804397" cy="5124908"/>
        </p:xfrm>
        <a:graphic>
          <a:graphicData uri="http://schemas.openxmlformats.org/drawingml/2006/table">
            <a:tbl>
              <a:tblPr/>
              <a:tblGrid>
                <a:gridCol w="8804397"/>
              </a:tblGrid>
              <a:tr h="168147">
                <a:tc>
                  <a:txBody>
                    <a:bodyPr/>
                    <a:lstStyle/>
                    <a:p>
                      <a:pPr marL="342900" indent="-342900" algn="l" fontAlgn="ctr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Análisis </a:t>
                      </a:r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 la situación de derechos de las comunidades en riesgo y situación de desplazamiento y retornadas donde se implementan los Programas de Desarrollo con Enfoque </a:t>
                      </a: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Territorial---</a:t>
                      </a:r>
                    </a:p>
                    <a:p>
                      <a:pPr marL="342900" indent="-342900" algn="l" fontAlgn="ctr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Atención y tramite de quejas relacionadas con Derechos Colectivos (Incluidas las respuestas a solicitudes del congreso---Desarrollo e implementación de una política interna de fortalecimiento internacional a través de la metodología de manejo del cambio---Elaborar documentos para la participación en los debates de proyectos de ley o debates de control político---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Elaborar un informe Defensorial sobre la situación de mujeres indígenas y afrodescendientes---</a:t>
                      </a:r>
                      <a:endParaRPr lang="es-CO" sz="1600" b="1" i="0" u="none" strike="noStrike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anose="020B0603020202020204" pitchFamily="34" charset="0"/>
                      </a:endParaRP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Formación para participación e incidencia en políticas públicas en los territorios - Paz Sostenible---Fortalecimiento y transversalización del enfoque de género, enfoque diferencial, lenguaje incluyente en las Delegadas de Salud, Dirección Nacional de Defensoría Pública, Dirección Nacional de Promoción y Divulgación y Oficina de Comunicaciones---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Gestión de oficio de casos priorizados por la Defensoría---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Hacer seguimiento y evaluación de la implementación de los Planes de Desarrollo con Enfoque Territorial (PDET), con énfasis en la correlación entre los PDET y la política de atención a la población desplazada, en los términos del Auto 474 de 2017---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Inv-Capacitar y cualificar a servidores/as públicos en relación a la atención especializada de mujeres y personas OSIGD víctimas de VBG---</a:t>
                      </a:r>
                    </a:p>
                  </a:txBody>
                  <a:tcPr marL="4268" marR="4268" marT="42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Circular 5"/>
          <p:cNvSpPr/>
          <p:nvPr/>
        </p:nvSpPr>
        <p:spPr>
          <a:xfrm>
            <a:off x="3411381" y="44624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471222" y="260648"/>
            <a:ext cx="79208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28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239418" y="173569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 Retrasos Significativos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24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70891"/>
              </p:ext>
            </p:extLst>
          </p:nvPr>
        </p:nvGraphicFramePr>
        <p:xfrm>
          <a:off x="168285" y="1412776"/>
          <a:ext cx="8796203" cy="5124908"/>
        </p:xfrm>
        <a:graphic>
          <a:graphicData uri="http://schemas.openxmlformats.org/drawingml/2006/table">
            <a:tbl>
              <a:tblPr/>
              <a:tblGrid>
                <a:gridCol w="8796203"/>
              </a:tblGrid>
              <a:tr h="16814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Inv-Construcción de caja de Herramientas para la prevención del desplazamiento y la activación de rutas de protección---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Inv-Difusión de Lineamientos para la Prevención y Protección (equipos en terreno y comunidades) en las zonas con mayores registros de desplazamiento---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Inv-Documento con la valoración de la situación de derechos y la atención de población afrocolombiana en situación de desplazamiento forzado en contextos urbanos con enfoque diferencial (NNA, mujeres, personas en situación de discapacidad)---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Inv-Elaborar Informe de seguimiento y evaluación a la situación del Derecho al Trabajo y a la vivienda digna de la población víctima del conflicto armado en el Departamento de Arauca (Municipio de Arauca, Saravena y Arauquita)---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Inv-Empoderar a la población campesina y rural víctima del conflicto en el ejercicio de sus derechos y garantías---Inv-Espacios de formación para la exigibilidad de los derechos a la restitución tierras en escenario de retornos y reubicaciones étnicos y no étnicos, derecho al retorno y a la reubicación, derechos a la educación, vivienda, generación de ingresos---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Inv-Misiones Técnicas de Documentación para el seguimiento a la Atención Humanitaria en zonas donde han ocurrido desplazamientos masivos---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Inv-Realizar capacitación a equipos psicojurídicos adscritos a la Delegada de Victimas---Inv-Realizar Escuelas de Políticas Públicas dirigidas a población víctimas de desplazamiento forzado---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Inv-Realizar informes de evaluación en materia de prevención y protección - mujeres lideresas---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268" marR="4268" marT="42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Circular 5"/>
          <p:cNvSpPr/>
          <p:nvPr/>
        </p:nvSpPr>
        <p:spPr>
          <a:xfrm>
            <a:off x="3411381" y="214849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471222" y="430873"/>
            <a:ext cx="79208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28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239418" y="343794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 Retrasos Significativos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95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239982"/>
              </p:ext>
            </p:extLst>
          </p:nvPr>
        </p:nvGraphicFramePr>
        <p:xfrm>
          <a:off x="241809" y="1844824"/>
          <a:ext cx="8660381" cy="4027628"/>
        </p:xfrm>
        <a:graphic>
          <a:graphicData uri="http://schemas.openxmlformats.org/drawingml/2006/table">
            <a:tbl>
              <a:tblPr/>
              <a:tblGrid>
                <a:gridCol w="8660381"/>
              </a:tblGrid>
              <a:tr h="16814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Inv-Realizar talleres de capacitación y atención a población víctima del conflicto armando interno privada de libertad en Establecimientos de Reclusión del Orden Nacional---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Inv-Realizar talleres y procesos de formación dirigido a mujeres y personas OSIGD---Inv-Visibilizar la situación de DDHH de los grupos étnicos en el marco del pos acuerdo---Jornada de registro de población en municipio de Uribía---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1"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Presentar informe VISIÓN WEB traslados y gestión---Realizar Cuatro (4) capacitaciones a regionales en materia de riesgos laborales, pensiones y aplicación de enfoques diferenciales en la atención a los usuarios. Son 10 regionales por capacitación---Realizar Mesas Penitenciarias a nivel nacional---Seguimiento al Estado de Cosas Inconstitucional (ECI) y la situación de derechos de las comunidades en riesgo, desplazamiento forzado, en retorno, reubicación, integración local y migración en zonas de frontera---</a:t>
                      </a:r>
                    </a:p>
                  </a:txBody>
                  <a:tcPr marL="4268" marR="4268" marT="426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Circular 5"/>
          <p:cNvSpPr/>
          <p:nvPr/>
        </p:nvSpPr>
        <p:spPr>
          <a:xfrm>
            <a:off x="3347864" y="620688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407705" y="836712"/>
            <a:ext cx="79208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28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175901" y="847850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 Retrasos Significativos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26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9512" y="548680"/>
            <a:ext cx="8676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Dependencias responsables de las actividades con Retrasos Significativos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71600" y="1988840"/>
            <a:ext cx="3559692" cy="42473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fontAlgn="ctr">
              <a:buFont typeface="+mj-lt"/>
              <a:buAutoNum type="arabicPeriod"/>
              <a:defRPr/>
            </a:pP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ASUNTOS 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INTERNACIONALES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PROMOCIÓN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PÚBLICA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lvl="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MOVILIDAD HUMANA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DESC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MUJERES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INDIGENAS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SALUD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VÍCTIMAS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COLECTIVOS</a:t>
            </a:r>
            <a:endParaRPr lang="es-C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POLÍTICA CRIMINAL</a:t>
            </a:r>
          </a:p>
          <a:p>
            <a:pPr marL="342900" indent="-342900" fontAlgn="ctr">
              <a:buFont typeface="+mj-lt"/>
              <a:buAutoNum type="arabicPeriod"/>
              <a:defRPr/>
            </a:pP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AGRARIOSY TIERRAS</a:t>
            </a: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indent="-342900" fontAlgn="ctr">
              <a:buFont typeface="+mj-lt"/>
              <a:buAutoNum type="arabicPeriod"/>
              <a:defRPr/>
            </a:pP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342900" lvl="0" indent="-342900" fontAlgn="ctr">
              <a:buFont typeface="+mj-lt"/>
              <a:buAutoNum type="arabicPeriod"/>
              <a:defRPr/>
            </a:pPr>
            <a:endParaRPr lang="es-CO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marL="342900" lvl="0" indent="-342900" fontAlgn="ctr">
              <a:buFont typeface="+mj-lt"/>
              <a:buAutoNum type="arabicPeriod"/>
              <a:defRPr/>
            </a:pPr>
            <a:endParaRPr lang="es-CO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38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ular 3"/>
          <p:cNvSpPr/>
          <p:nvPr/>
        </p:nvSpPr>
        <p:spPr>
          <a:xfrm>
            <a:off x="1547664" y="536656"/>
            <a:ext cx="1656074" cy="2030599"/>
          </a:xfrm>
          <a:prstGeom prst="pie">
            <a:avLst>
              <a:gd name="adj1" fmla="val 10792027"/>
              <a:gd name="adj2" fmla="val 16200000"/>
            </a:avLst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609410" y="844980"/>
            <a:ext cx="72352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971170" y="597848"/>
            <a:ext cx="3358022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Canceladas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729841"/>
              </p:ext>
            </p:extLst>
          </p:nvPr>
        </p:nvGraphicFramePr>
        <p:xfrm>
          <a:off x="323528" y="1914273"/>
          <a:ext cx="8064896" cy="244346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064896"/>
              </a:tblGrid>
              <a:tr h="121542">
                <a:tc>
                  <a:txBody>
                    <a:bodyPr/>
                    <a:lstStyle/>
                    <a:p>
                      <a:pPr marL="342900" indent="-342900" algn="l" fontAlgn="b">
                        <a:buFont typeface="+mj-lt"/>
                        <a:buAutoNum type="arabicPeriod"/>
                      </a:pPr>
                      <a:r>
                        <a:rPr lang="es-CO" sz="1600" u="none" strike="noStrike" dirty="0">
                          <a:effectLst/>
                        </a:rPr>
                        <a:t>Articular la relación entre el equipo de trabajo del GANHRI y el Despacho del Defensor del </a:t>
                      </a:r>
                      <a:r>
                        <a:rPr lang="es-CO" sz="1600" u="none" strike="noStrike" dirty="0" smtClean="0">
                          <a:effectLst/>
                        </a:rPr>
                        <a:t>Pueblo.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Coordinar con otras dependencias acciones de promoción y divulgación al interior de la Entidad sobre el GANHRI.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Gestionar la consecución de recursos para el ejercicio de las funciones de la presidencia del GANHRI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Desarrollo del Diplomado Virtual para la incorporación del enfoque de género en la acción pública (mujeres víctimas del conflicto armado). (OIM-ESAP-DP)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Implementación de la Ruta de atención a mujeres víctimas de violencia sexual en el marco del conflicto armado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064" marR="5064" marT="5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1423892" y="4657589"/>
            <a:ext cx="35596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fontAlgn="ctr">
              <a:buFont typeface="+mj-lt"/>
              <a:buAutoNum type="arabicPeriod"/>
              <a:defRPr/>
            </a:pPr>
            <a:r>
              <a:rPr lang="es-CO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ASUNTOS </a:t>
            </a: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INTERNACIONALES</a:t>
            </a:r>
          </a:p>
          <a:p>
            <a:pPr marL="342900" lvl="0" indent="-342900" fontAlgn="ctr">
              <a:buFont typeface="+mj-lt"/>
              <a:buAutoNum type="arabicPeriod"/>
              <a:defRPr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MUJERES</a:t>
            </a:r>
            <a:endParaRPr lang="es-C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50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291356"/>
            <a:ext cx="4988959" cy="10156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Gracias…</a:t>
            </a:r>
            <a:endParaRPr lang="es-E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205624" y="290822"/>
            <a:ext cx="5853054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Plan de Acción</a:t>
            </a:r>
          </a:p>
        </p:txBody>
      </p:sp>
      <p:sp>
        <p:nvSpPr>
          <p:cNvPr id="2" name="Elipse 1"/>
          <p:cNvSpPr/>
          <p:nvPr/>
        </p:nvSpPr>
        <p:spPr>
          <a:xfrm>
            <a:off x="930553" y="1421224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002591" y="2586374"/>
            <a:ext cx="1884380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ulio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2185" y="1301619"/>
            <a:ext cx="1884380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Agosto</a:t>
            </a:r>
          </a:p>
        </p:txBody>
      </p:sp>
      <p:sp>
        <p:nvSpPr>
          <p:cNvPr id="16" name="Elipse 15"/>
          <p:cNvSpPr/>
          <p:nvPr/>
        </p:nvSpPr>
        <p:spPr>
          <a:xfrm>
            <a:off x="1637672" y="5506579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1637672" y="4811783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1637672" y="4116987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graphicFrame>
        <p:nvGraphicFramePr>
          <p:cNvPr id="21" name="Gráfico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050000"/>
              </p:ext>
            </p:extLst>
          </p:nvPr>
        </p:nvGraphicFramePr>
        <p:xfrm>
          <a:off x="2123728" y="3789040"/>
          <a:ext cx="5795963" cy="2405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Grá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695471"/>
              </p:ext>
            </p:extLst>
          </p:nvPr>
        </p:nvGraphicFramePr>
        <p:xfrm>
          <a:off x="2949978" y="937153"/>
          <a:ext cx="558246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Conector recto 22"/>
          <p:cNvCxnSpPr/>
          <p:nvPr/>
        </p:nvCxnSpPr>
        <p:spPr>
          <a:xfrm>
            <a:off x="409628" y="3645024"/>
            <a:ext cx="8280920" cy="885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8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13752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634082"/>
          </a:xfrm>
        </p:spPr>
        <p:txBody>
          <a:bodyPr/>
          <a:lstStyle/>
          <a:p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Afectaciones al % de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cumplimiento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95736" y="4896009"/>
            <a:ext cx="3106688" cy="885730"/>
          </a:xfrm>
        </p:spPr>
        <p:txBody>
          <a:bodyPr/>
          <a:lstStyle/>
          <a:p>
            <a:pPr marL="0" indent="0" algn="ctr">
              <a:buNone/>
            </a:pPr>
            <a:r>
              <a:rPr lang="es-CO" sz="2800" dirty="0" smtClean="0"/>
              <a:t>Actividades con ejecución desfasada</a:t>
            </a:r>
            <a:endParaRPr lang="es-CO" sz="2800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5940152" y="1029211"/>
            <a:ext cx="3168352" cy="9125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CO" sz="2800" dirty="0" smtClean="0"/>
              <a:t>No registrar el avance en Strategos</a:t>
            </a:r>
            <a:endParaRPr lang="es-CO" sz="28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60032" y="2338340"/>
            <a:ext cx="2880320" cy="9231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CO" sz="2800" dirty="0" smtClean="0"/>
              <a:t>Registrar avance incompleto</a:t>
            </a:r>
            <a:endParaRPr lang="es-CO" sz="2800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3563888" y="3531238"/>
            <a:ext cx="2952328" cy="7383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CO" sz="2800" dirty="0" smtClean="0"/>
              <a:t>Anticiparse al registro de avance</a:t>
            </a:r>
            <a:endParaRPr lang="es-CO" sz="2800" dirty="0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3635896" y="4355234"/>
            <a:ext cx="2736304" cy="36991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s-CO" sz="2000" dirty="0" smtClean="0"/>
              <a:t>(sept, oct, nov y dic)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420566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199021"/>
            <a:ext cx="4988959" cy="1200329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Detalle de actividades por </a:t>
            </a:r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L</a:t>
            </a:r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íneas Estratégicas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628832" y="603096"/>
            <a:ext cx="2627425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52 Actividades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83568" y="3415392"/>
            <a:ext cx="727036" cy="727036"/>
            <a:chOff x="755576" y="3415392"/>
            <a:chExt cx="727036" cy="727036"/>
          </a:xfrm>
        </p:grpSpPr>
        <p:sp>
          <p:nvSpPr>
            <p:cNvPr id="37" name="Elipse 36"/>
            <p:cNvSpPr/>
            <p:nvPr/>
          </p:nvSpPr>
          <p:spPr>
            <a:xfrm>
              <a:off x="755576" y="3415392"/>
              <a:ext cx="727036" cy="72703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755576" y="3501008"/>
              <a:ext cx="648072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26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260788" y="3414037"/>
            <a:ext cx="727036" cy="727036"/>
            <a:chOff x="2188780" y="3414037"/>
            <a:chExt cx="727036" cy="727036"/>
          </a:xfrm>
        </p:grpSpPr>
        <p:sp>
          <p:nvSpPr>
            <p:cNvPr id="30" name="Elipse 29"/>
            <p:cNvSpPr/>
            <p:nvPr/>
          </p:nvSpPr>
          <p:spPr>
            <a:xfrm>
              <a:off x="2188780" y="3414037"/>
              <a:ext cx="727036" cy="727036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2289711" y="3518312"/>
              <a:ext cx="523266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3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3988980" y="3429000"/>
            <a:ext cx="727036" cy="727036"/>
            <a:chOff x="3923928" y="3429000"/>
            <a:chExt cx="727036" cy="727036"/>
          </a:xfrm>
        </p:grpSpPr>
        <p:sp>
          <p:nvSpPr>
            <p:cNvPr id="31" name="Elipse 30"/>
            <p:cNvSpPr/>
            <p:nvPr/>
          </p:nvSpPr>
          <p:spPr>
            <a:xfrm>
              <a:off x="3923928" y="3429000"/>
              <a:ext cx="727036" cy="72703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>
              <a:off x="3967712" y="3513758"/>
              <a:ext cx="639467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12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90303"/>
            <a:ext cx="2942579" cy="1485302"/>
          </a:xfrm>
          <a:prstGeom prst="rect">
            <a:avLst/>
          </a:prstGeom>
        </p:spPr>
      </p:pic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618971" y="742758"/>
            <a:ext cx="1314365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618971" y="1306422"/>
            <a:ext cx="1790608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59,76</a:t>
            </a:r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%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86706"/>
            <a:ext cx="684943" cy="253442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719050" y="2911754"/>
            <a:ext cx="622725" cy="230420"/>
          </a:xfrm>
          <a:prstGeom prst="rect">
            <a:avLst/>
          </a:prstGeom>
        </p:spPr>
      </p:pic>
      <p:cxnSp>
        <p:nvCxnSpPr>
          <p:cNvPr id="22" name="Conector recto 21"/>
          <p:cNvCxnSpPr/>
          <p:nvPr/>
        </p:nvCxnSpPr>
        <p:spPr>
          <a:xfrm>
            <a:off x="251520" y="2708909"/>
            <a:ext cx="8280920" cy="885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2329617" y="2911379"/>
            <a:ext cx="622725" cy="23042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4050853" y="2885768"/>
            <a:ext cx="622725" cy="230420"/>
          </a:xfrm>
          <a:prstGeom prst="rect">
            <a:avLst/>
          </a:prstGeom>
        </p:spPr>
      </p:pic>
      <p:grpSp>
        <p:nvGrpSpPr>
          <p:cNvPr id="13" name="Grupo 12"/>
          <p:cNvGrpSpPr/>
          <p:nvPr/>
        </p:nvGrpSpPr>
        <p:grpSpPr>
          <a:xfrm>
            <a:off x="6961049" y="2714341"/>
            <a:ext cx="1931431" cy="2725756"/>
            <a:chOff x="6627142" y="2714341"/>
            <a:chExt cx="1931431" cy="2725756"/>
          </a:xfrm>
        </p:grpSpPr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627142" y="4916877"/>
              <a:ext cx="1931431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cancelada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6" name="Imagen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2910494"/>
              <a:ext cx="622725" cy="230420"/>
            </a:xfrm>
            <a:prstGeom prst="rect">
              <a:avLst/>
            </a:prstGeom>
          </p:spPr>
        </p:pic>
        <p:grpSp>
          <p:nvGrpSpPr>
            <p:cNvPr id="12" name="Grupo 11"/>
            <p:cNvGrpSpPr/>
            <p:nvPr/>
          </p:nvGrpSpPr>
          <p:grpSpPr>
            <a:xfrm>
              <a:off x="7229340" y="3422044"/>
              <a:ext cx="727036" cy="727036"/>
              <a:chOff x="7445364" y="3422044"/>
              <a:chExt cx="727036" cy="727036"/>
            </a:xfrm>
          </p:grpSpPr>
          <p:sp>
            <p:nvSpPr>
              <p:cNvPr id="45" name="Elipse 44"/>
              <p:cNvSpPr/>
              <p:nvPr/>
            </p:nvSpPr>
            <p:spPr>
              <a:xfrm>
                <a:off x="7445364" y="3422044"/>
                <a:ext cx="727036" cy="72703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Rectangle 12"/>
              <p:cNvSpPr>
                <a:spLocks noChangeArrowheads="1"/>
              </p:cNvSpPr>
              <p:nvPr/>
            </p:nvSpPr>
            <p:spPr bwMode="auto">
              <a:xfrm>
                <a:off x="7474313" y="3523952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CO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1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7" name="Imagen 4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4477058"/>
              <a:ext cx="622725" cy="230420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4979782" y="2714341"/>
            <a:ext cx="2031974" cy="2725756"/>
            <a:chOff x="4979782" y="2714341"/>
            <a:chExt cx="2031974" cy="2725756"/>
          </a:xfrm>
        </p:grpSpPr>
        <p:sp>
          <p:nvSpPr>
            <p:cNvPr id="32" name="Rectangle 12"/>
            <p:cNvSpPr>
              <a:spLocks noChangeArrowheads="1"/>
            </p:cNvSpPr>
            <p:nvPr/>
          </p:nvSpPr>
          <p:spPr bwMode="auto">
            <a:xfrm>
              <a:off x="4979782" y="4916877"/>
              <a:ext cx="2031974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sin iniciar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4" name="Imagen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1" y="2910494"/>
              <a:ext cx="622725" cy="230420"/>
            </a:xfrm>
            <a:prstGeom prst="rect">
              <a:avLst/>
            </a:prstGeom>
          </p:spPr>
        </p:pic>
        <p:grpSp>
          <p:nvGrpSpPr>
            <p:cNvPr id="10" name="Grupo 9"/>
            <p:cNvGrpSpPr/>
            <p:nvPr/>
          </p:nvGrpSpPr>
          <p:grpSpPr>
            <a:xfrm>
              <a:off x="5688838" y="3429000"/>
              <a:ext cx="727036" cy="727036"/>
              <a:chOff x="6005204" y="3429000"/>
              <a:chExt cx="727036" cy="727036"/>
            </a:xfrm>
          </p:grpSpPr>
          <p:sp>
            <p:nvSpPr>
              <p:cNvPr id="38" name="Elipse 37"/>
              <p:cNvSpPr/>
              <p:nvPr/>
            </p:nvSpPr>
            <p:spPr>
              <a:xfrm>
                <a:off x="6005204" y="3429000"/>
                <a:ext cx="727036" cy="72703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Rectangle 12"/>
              <p:cNvSpPr>
                <a:spLocks noChangeArrowheads="1"/>
              </p:cNvSpPr>
              <p:nvPr/>
            </p:nvSpPr>
            <p:spPr bwMode="auto">
              <a:xfrm>
                <a:off x="6048988" y="3515945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CO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6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8" name="Imagen 4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2" y="4442201"/>
              <a:ext cx="622725" cy="230420"/>
            </a:xfrm>
            <a:prstGeom prst="rect">
              <a:avLst/>
            </a:prstGeom>
          </p:spPr>
        </p:pic>
      </p:grpSp>
      <p:pic>
        <p:nvPicPr>
          <p:cNvPr id="50" name="Imagen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086706"/>
            <a:ext cx="684943" cy="253442"/>
          </a:xfrm>
          <a:prstGeom prst="rect">
            <a:avLst/>
          </a:prstGeom>
        </p:spPr>
      </p:pic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6690990" y="603096"/>
            <a:ext cx="234550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</a:t>
            </a:r>
          </a:p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culminadas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1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50368"/>
            <a:ext cx="2972066" cy="1514610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83568" y="3415392"/>
            <a:ext cx="727036" cy="727036"/>
            <a:chOff x="755576" y="3415392"/>
            <a:chExt cx="727036" cy="727036"/>
          </a:xfrm>
        </p:grpSpPr>
        <p:sp>
          <p:nvSpPr>
            <p:cNvPr id="37" name="Elipse 36"/>
            <p:cNvSpPr/>
            <p:nvPr/>
          </p:nvSpPr>
          <p:spPr>
            <a:xfrm>
              <a:off x="755576" y="3415392"/>
              <a:ext cx="727036" cy="72703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755576" y="3562563"/>
              <a:ext cx="648072" cy="40011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99</a:t>
              </a:r>
              <a:endPara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260788" y="3414037"/>
            <a:ext cx="727036" cy="727036"/>
            <a:chOff x="2188780" y="3414037"/>
            <a:chExt cx="727036" cy="727036"/>
          </a:xfrm>
        </p:grpSpPr>
        <p:sp>
          <p:nvSpPr>
            <p:cNvPr id="30" name="Elipse 29"/>
            <p:cNvSpPr/>
            <p:nvPr/>
          </p:nvSpPr>
          <p:spPr>
            <a:xfrm>
              <a:off x="2188780" y="3414037"/>
              <a:ext cx="727036" cy="727036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2289711" y="3518312"/>
              <a:ext cx="523266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7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3988980" y="3429000"/>
            <a:ext cx="727036" cy="727036"/>
            <a:chOff x="3923928" y="3429000"/>
            <a:chExt cx="727036" cy="727036"/>
          </a:xfrm>
        </p:grpSpPr>
        <p:sp>
          <p:nvSpPr>
            <p:cNvPr id="31" name="Elipse 30"/>
            <p:cNvSpPr/>
            <p:nvPr/>
          </p:nvSpPr>
          <p:spPr>
            <a:xfrm>
              <a:off x="3923928" y="3429000"/>
              <a:ext cx="727036" cy="72703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>
              <a:off x="3967712" y="3513758"/>
              <a:ext cx="639467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12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692123" y="742758"/>
            <a:ext cx="1314365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692123" y="1306422"/>
            <a:ext cx="1790608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57,38%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791058" y="2911754"/>
            <a:ext cx="622725" cy="230420"/>
          </a:xfrm>
          <a:prstGeom prst="rect">
            <a:avLst/>
          </a:prstGeom>
        </p:spPr>
      </p:pic>
      <p:cxnSp>
        <p:nvCxnSpPr>
          <p:cNvPr id="22" name="Conector recto 21"/>
          <p:cNvCxnSpPr/>
          <p:nvPr/>
        </p:nvCxnSpPr>
        <p:spPr>
          <a:xfrm>
            <a:off x="564723" y="2709794"/>
            <a:ext cx="7967717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2329617" y="2911379"/>
            <a:ext cx="622725" cy="23042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4050853" y="2885768"/>
            <a:ext cx="622725" cy="230420"/>
          </a:xfrm>
          <a:prstGeom prst="rect">
            <a:avLst/>
          </a:prstGeom>
        </p:spPr>
      </p:pic>
      <p:grpSp>
        <p:nvGrpSpPr>
          <p:cNvPr id="13" name="Grupo 12"/>
          <p:cNvGrpSpPr/>
          <p:nvPr/>
        </p:nvGrpSpPr>
        <p:grpSpPr>
          <a:xfrm>
            <a:off x="6961049" y="2714341"/>
            <a:ext cx="1931431" cy="2725756"/>
            <a:chOff x="6627142" y="2714341"/>
            <a:chExt cx="1931431" cy="2725756"/>
          </a:xfrm>
        </p:grpSpPr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627142" y="4916877"/>
              <a:ext cx="1931431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cancelada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6" name="Imagen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2910494"/>
              <a:ext cx="622725" cy="230420"/>
            </a:xfrm>
            <a:prstGeom prst="rect">
              <a:avLst/>
            </a:prstGeom>
          </p:spPr>
        </p:pic>
        <p:grpSp>
          <p:nvGrpSpPr>
            <p:cNvPr id="12" name="Grupo 11"/>
            <p:cNvGrpSpPr/>
            <p:nvPr/>
          </p:nvGrpSpPr>
          <p:grpSpPr>
            <a:xfrm>
              <a:off x="7229340" y="3422044"/>
              <a:ext cx="727036" cy="727036"/>
              <a:chOff x="7445364" y="3422044"/>
              <a:chExt cx="727036" cy="727036"/>
            </a:xfrm>
          </p:grpSpPr>
          <p:sp>
            <p:nvSpPr>
              <p:cNvPr id="45" name="Elipse 44"/>
              <p:cNvSpPr/>
              <p:nvPr/>
            </p:nvSpPr>
            <p:spPr>
              <a:xfrm>
                <a:off x="7445364" y="3422044"/>
                <a:ext cx="727036" cy="72703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Rectangle 12"/>
              <p:cNvSpPr>
                <a:spLocks noChangeArrowheads="1"/>
              </p:cNvSpPr>
              <p:nvPr/>
            </p:nvSpPr>
            <p:spPr bwMode="auto">
              <a:xfrm>
                <a:off x="7474313" y="3523952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ES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3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7" name="Imagen 4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4477058"/>
              <a:ext cx="622725" cy="230420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4979782" y="2714341"/>
            <a:ext cx="2031974" cy="2725756"/>
            <a:chOff x="4979782" y="2714341"/>
            <a:chExt cx="2031974" cy="2725756"/>
          </a:xfrm>
        </p:grpSpPr>
        <p:sp>
          <p:nvSpPr>
            <p:cNvPr id="32" name="Rectangle 12"/>
            <p:cNvSpPr>
              <a:spLocks noChangeArrowheads="1"/>
            </p:cNvSpPr>
            <p:nvPr/>
          </p:nvSpPr>
          <p:spPr bwMode="auto">
            <a:xfrm>
              <a:off x="4979782" y="4916877"/>
              <a:ext cx="2031974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sin iniciar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4" name="Imagen 3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1" y="2910494"/>
              <a:ext cx="622725" cy="230420"/>
            </a:xfrm>
            <a:prstGeom prst="rect">
              <a:avLst/>
            </a:prstGeom>
          </p:spPr>
        </p:pic>
        <p:grpSp>
          <p:nvGrpSpPr>
            <p:cNvPr id="10" name="Grupo 9"/>
            <p:cNvGrpSpPr/>
            <p:nvPr/>
          </p:nvGrpSpPr>
          <p:grpSpPr>
            <a:xfrm>
              <a:off x="5688838" y="3429000"/>
              <a:ext cx="727036" cy="727036"/>
              <a:chOff x="6005204" y="3429000"/>
              <a:chExt cx="727036" cy="727036"/>
            </a:xfrm>
          </p:grpSpPr>
          <p:sp>
            <p:nvSpPr>
              <p:cNvPr id="38" name="Elipse 37"/>
              <p:cNvSpPr/>
              <p:nvPr/>
            </p:nvSpPr>
            <p:spPr>
              <a:xfrm>
                <a:off x="6005204" y="3429000"/>
                <a:ext cx="727036" cy="72703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Rectangle 12"/>
              <p:cNvSpPr>
                <a:spLocks noChangeArrowheads="1"/>
              </p:cNvSpPr>
              <p:nvPr/>
            </p:nvSpPr>
            <p:spPr bwMode="auto">
              <a:xfrm>
                <a:off x="6048988" y="3515945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CO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15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8" name="Imagen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2" y="4442201"/>
              <a:ext cx="622725" cy="230420"/>
            </a:xfrm>
            <a:prstGeom prst="rect">
              <a:avLst/>
            </a:prstGeom>
          </p:spPr>
        </p:pic>
      </p:grp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3628832" y="603096"/>
            <a:ext cx="2627425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151 </a:t>
            </a:r>
            <a:r>
              <a:rPr lang="es-C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86706"/>
            <a:ext cx="684943" cy="253442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086706"/>
            <a:ext cx="684943" cy="253442"/>
          </a:xfrm>
          <a:prstGeom prst="rect">
            <a:avLst/>
          </a:prstGeom>
        </p:spPr>
      </p:pic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6690990" y="603096"/>
            <a:ext cx="234550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</a:t>
            </a:r>
          </a:p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culminadas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0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451698"/>
            <a:ext cx="3074284" cy="1537142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83568" y="3415392"/>
            <a:ext cx="727036" cy="727036"/>
            <a:chOff x="755576" y="3415392"/>
            <a:chExt cx="727036" cy="727036"/>
          </a:xfrm>
        </p:grpSpPr>
        <p:sp>
          <p:nvSpPr>
            <p:cNvPr id="37" name="Elipse 36"/>
            <p:cNvSpPr/>
            <p:nvPr/>
          </p:nvSpPr>
          <p:spPr>
            <a:xfrm>
              <a:off x="755576" y="3415392"/>
              <a:ext cx="727036" cy="72703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755576" y="3501008"/>
              <a:ext cx="648072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55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260788" y="3414037"/>
            <a:ext cx="727036" cy="727036"/>
            <a:chOff x="2188780" y="3414037"/>
            <a:chExt cx="727036" cy="727036"/>
          </a:xfrm>
        </p:grpSpPr>
        <p:sp>
          <p:nvSpPr>
            <p:cNvPr id="30" name="Elipse 29"/>
            <p:cNvSpPr/>
            <p:nvPr/>
          </p:nvSpPr>
          <p:spPr>
            <a:xfrm>
              <a:off x="2188780" y="3414037"/>
              <a:ext cx="727036" cy="727036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2289711" y="3518312"/>
              <a:ext cx="523266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1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3988980" y="3429000"/>
            <a:ext cx="727036" cy="727036"/>
            <a:chOff x="3923928" y="3429000"/>
            <a:chExt cx="727036" cy="727036"/>
          </a:xfrm>
        </p:grpSpPr>
        <p:sp>
          <p:nvSpPr>
            <p:cNvPr id="31" name="Elipse 30"/>
            <p:cNvSpPr/>
            <p:nvPr/>
          </p:nvSpPr>
          <p:spPr>
            <a:xfrm>
              <a:off x="3923928" y="3429000"/>
              <a:ext cx="727036" cy="72703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rgbClr val="00B050"/>
                </a:solidFill>
              </a:endParaRPr>
            </a:p>
          </p:txBody>
        </p:sp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>
              <a:off x="3967712" y="3513758"/>
              <a:ext cx="639467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3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692123" y="742758"/>
            <a:ext cx="1314365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</a:t>
            </a: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692123" y="1306422"/>
            <a:ext cx="1790608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61,97%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791058" y="2911754"/>
            <a:ext cx="622725" cy="230420"/>
          </a:xfrm>
          <a:prstGeom prst="rect">
            <a:avLst/>
          </a:prstGeom>
        </p:spPr>
      </p:pic>
      <p:cxnSp>
        <p:nvCxnSpPr>
          <p:cNvPr id="22" name="Conector recto 21"/>
          <p:cNvCxnSpPr/>
          <p:nvPr/>
        </p:nvCxnSpPr>
        <p:spPr>
          <a:xfrm>
            <a:off x="564723" y="2709794"/>
            <a:ext cx="7967717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2329617" y="2911379"/>
            <a:ext cx="622725" cy="23042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4052">
            <a:off x="4050853" y="2885768"/>
            <a:ext cx="622725" cy="230420"/>
          </a:xfrm>
          <a:prstGeom prst="rect">
            <a:avLst/>
          </a:prstGeom>
        </p:spPr>
      </p:pic>
      <p:grpSp>
        <p:nvGrpSpPr>
          <p:cNvPr id="13" name="Grupo 12"/>
          <p:cNvGrpSpPr/>
          <p:nvPr/>
        </p:nvGrpSpPr>
        <p:grpSpPr>
          <a:xfrm>
            <a:off x="6961049" y="2714341"/>
            <a:ext cx="1931431" cy="2725756"/>
            <a:chOff x="6627142" y="2714341"/>
            <a:chExt cx="1931431" cy="2725756"/>
          </a:xfrm>
        </p:grpSpPr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627142" y="4916877"/>
              <a:ext cx="1931431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cancelada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6" name="Imagen 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2910494"/>
              <a:ext cx="622725" cy="230420"/>
            </a:xfrm>
            <a:prstGeom prst="rect">
              <a:avLst/>
            </a:prstGeom>
          </p:spPr>
        </p:pic>
        <p:grpSp>
          <p:nvGrpSpPr>
            <p:cNvPr id="12" name="Grupo 11"/>
            <p:cNvGrpSpPr/>
            <p:nvPr/>
          </p:nvGrpSpPr>
          <p:grpSpPr>
            <a:xfrm>
              <a:off x="7229340" y="3422044"/>
              <a:ext cx="727036" cy="727036"/>
              <a:chOff x="7445364" y="3422044"/>
              <a:chExt cx="727036" cy="727036"/>
            </a:xfrm>
          </p:grpSpPr>
          <p:sp>
            <p:nvSpPr>
              <p:cNvPr id="45" name="Elipse 44"/>
              <p:cNvSpPr/>
              <p:nvPr/>
            </p:nvSpPr>
            <p:spPr>
              <a:xfrm>
                <a:off x="7445364" y="3422044"/>
                <a:ext cx="727036" cy="72703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endParaRPr>
              </a:p>
            </p:txBody>
          </p:sp>
          <p:sp>
            <p:nvSpPr>
              <p:cNvPr id="46" name="Rectangle 12"/>
              <p:cNvSpPr>
                <a:spLocks noChangeArrowheads="1"/>
              </p:cNvSpPr>
              <p:nvPr/>
            </p:nvSpPr>
            <p:spPr bwMode="auto">
              <a:xfrm>
                <a:off x="7474313" y="3523952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ES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1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7" name="Imagen 4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7271778" y="4477058"/>
              <a:ext cx="622725" cy="230420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4979782" y="2714341"/>
            <a:ext cx="2031974" cy="2725756"/>
            <a:chOff x="4979782" y="2714341"/>
            <a:chExt cx="2031974" cy="2725756"/>
          </a:xfrm>
        </p:grpSpPr>
        <p:sp>
          <p:nvSpPr>
            <p:cNvPr id="32" name="Rectangle 12"/>
            <p:cNvSpPr>
              <a:spLocks noChangeArrowheads="1"/>
            </p:cNvSpPr>
            <p:nvPr/>
          </p:nvSpPr>
          <p:spPr bwMode="auto">
            <a:xfrm>
              <a:off x="4979782" y="4916877"/>
              <a:ext cx="2031974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sin iniciar</a:t>
              </a:r>
              <a:endPara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34" name="Imagen 3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1" y="2910494"/>
              <a:ext cx="622725" cy="230420"/>
            </a:xfrm>
            <a:prstGeom prst="rect">
              <a:avLst/>
            </a:prstGeom>
          </p:spPr>
        </p:pic>
        <p:grpSp>
          <p:nvGrpSpPr>
            <p:cNvPr id="10" name="Grupo 9"/>
            <p:cNvGrpSpPr/>
            <p:nvPr/>
          </p:nvGrpSpPr>
          <p:grpSpPr>
            <a:xfrm>
              <a:off x="5688838" y="3429000"/>
              <a:ext cx="727036" cy="727036"/>
              <a:chOff x="6005204" y="3429000"/>
              <a:chExt cx="727036" cy="727036"/>
            </a:xfrm>
          </p:grpSpPr>
          <p:sp>
            <p:nvSpPr>
              <p:cNvPr id="38" name="Elipse 37"/>
              <p:cNvSpPr/>
              <p:nvPr/>
            </p:nvSpPr>
            <p:spPr>
              <a:xfrm>
                <a:off x="6005204" y="3429000"/>
                <a:ext cx="727036" cy="72703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Rectangle 12"/>
              <p:cNvSpPr>
                <a:spLocks noChangeArrowheads="1"/>
              </p:cNvSpPr>
              <p:nvPr/>
            </p:nvSpPr>
            <p:spPr bwMode="auto">
              <a:xfrm>
                <a:off x="6048988" y="3515945"/>
                <a:ext cx="639467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CO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rebuchet MS" panose="020B0603020202020204" pitchFamily="34" charset="0"/>
                  </a:rPr>
                  <a:t>6</a:t>
                </a:r>
                <a:endParaRPr lang="es-E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endParaRPr>
              </a:p>
            </p:txBody>
          </p:sp>
        </p:grpSp>
        <p:pic>
          <p:nvPicPr>
            <p:cNvPr id="48" name="Imagen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574052">
              <a:off x="5750712" y="4442201"/>
              <a:ext cx="622725" cy="230420"/>
            </a:xfrm>
            <a:prstGeom prst="rect">
              <a:avLst/>
            </a:prstGeom>
          </p:spPr>
        </p:pic>
      </p:grp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3628832" y="603096"/>
            <a:ext cx="2627425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72 </a:t>
            </a:r>
            <a:r>
              <a:rPr lang="es-C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41" name="Imagen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86706"/>
            <a:ext cx="684943" cy="253442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086706"/>
            <a:ext cx="684943" cy="253442"/>
          </a:xfrm>
          <a:prstGeom prst="rect">
            <a:avLst/>
          </a:prstGeom>
        </p:spPr>
      </p:pic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6690990" y="603096"/>
            <a:ext cx="234550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</a:t>
            </a:r>
          </a:p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culminadas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45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51520" y="188640"/>
            <a:ext cx="864096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Estado de las actividades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Circular 4"/>
          <p:cNvSpPr/>
          <p:nvPr/>
        </p:nvSpPr>
        <p:spPr>
          <a:xfrm>
            <a:off x="929244" y="1028188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1063795" y="1290438"/>
            <a:ext cx="648072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25</a:t>
            </a:r>
          </a:p>
        </p:txBody>
      </p:sp>
      <p:cxnSp>
        <p:nvCxnSpPr>
          <p:cNvPr id="22" name="Conector recto 21"/>
          <p:cNvCxnSpPr/>
          <p:nvPr/>
        </p:nvCxnSpPr>
        <p:spPr>
          <a:xfrm>
            <a:off x="409628" y="3383266"/>
            <a:ext cx="8280920" cy="885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83460" y="3064703"/>
            <a:ext cx="406702" cy="230420"/>
          </a:xfrm>
          <a:prstGeom prst="rect">
            <a:avLst/>
          </a:prstGeom>
        </p:spPr>
      </p:pic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843808" y="4995173"/>
            <a:ext cx="2031974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Iniciar Desfasadas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1520" y="2268622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Concluidas</a:t>
            </a:r>
          </a:p>
        </p:txBody>
      </p:sp>
      <p:sp>
        <p:nvSpPr>
          <p:cNvPr id="39" name="Circular 38"/>
          <p:cNvSpPr/>
          <p:nvPr/>
        </p:nvSpPr>
        <p:spPr>
          <a:xfrm>
            <a:off x="1193070" y="3912667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1252911" y="4128691"/>
            <a:ext cx="79208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28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251520" y="4968239"/>
            <a:ext cx="238719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 Retrasos</a:t>
            </a:r>
          </a:p>
          <a:p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Significativos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3" name="Circular 42"/>
          <p:cNvSpPr/>
          <p:nvPr/>
        </p:nvSpPr>
        <p:spPr>
          <a:xfrm>
            <a:off x="6588334" y="1035657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6678759" y="1257452"/>
            <a:ext cx="72352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769282" y="1964861"/>
            <a:ext cx="234070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Retrasos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Superables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54" name="Imagen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17335" y="3051560"/>
            <a:ext cx="406702" cy="230420"/>
          </a:xfrm>
          <a:prstGeom prst="rect">
            <a:avLst/>
          </a:prstGeom>
        </p:spPr>
      </p:pic>
      <p:sp>
        <p:nvSpPr>
          <p:cNvPr id="55" name="Circular 54"/>
          <p:cNvSpPr/>
          <p:nvPr/>
        </p:nvSpPr>
        <p:spPr>
          <a:xfrm>
            <a:off x="3419982" y="1041861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56" name="Rectángulo 55"/>
          <p:cNvSpPr/>
          <p:nvPr/>
        </p:nvSpPr>
        <p:spPr>
          <a:xfrm>
            <a:off x="2724130" y="2238871"/>
            <a:ext cx="2351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Ejecución</a:t>
            </a: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3361849" y="1306635"/>
            <a:ext cx="1018791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180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8" name="Circular 57"/>
          <p:cNvSpPr/>
          <p:nvPr/>
        </p:nvSpPr>
        <p:spPr>
          <a:xfrm>
            <a:off x="3636006" y="3915587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59" name="Rectangle 12"/>
          <p:cNvSpPr>
            <a:spLocks noChangeArrowheads="1"/>
          </p:cNvSpPr>
          <p:nvPr/>
        </p:nvSpPr>
        <p:spPr bwMode="auto">
          <a:xfrm>
            <a:off x="3707904" y="4200699"/>
            <a:ext cx="72352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61" name="Circular 60"/>
          <p:cNvSpPr/>
          <p:nvPr/>
        </p:nvSpPr>
        <p:spPr>
          <a:xfrm>
            <a:off x="5481750" y="3912667"/>
            <a:ext cx="1656074" cy="1845999"/>
          </a:xfrm>
          <a:prstGeom prst="pie">
            <a:avLst>
              <a:gd name="adj1" fmla="val 10792027"/>
              <a:gd name="adj2" fmla="val 16200000"/>
            </a:avLst>
          </a:prstGeom>
          <a:solidFill>
            <a:schemeClr val="bg1">
              <a:lumMod val="6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5543496" y="4128691"/>
            <a:ext cx="72352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19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4932040" y="5183683"/>
            <a:ext cx="203197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65" name="Imagen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855570" y="3015064"/>
            <a:ext cx="406702" cy="230420"/>
          </a:xfrm>
          <a:prstGeom prst="rect">
            <a:avLst/>
          </a:prstGeom>
        </p:spPr>
      </p:pic>
      <p:pic>
        <p:nvPicPr>
          <p:cNvPr id="66" name="Imagen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3539" y="3461463"/>
            <a:ext cx="406702" cy="230420"/>
          </a:xfrm>
          <a:prstGeom prst="rect">
            <a:avLst/>
          </a:prstGeom>
        </p:spPr>
      </p:pic>
      <p:pic>
        <p:nvPicPr>
          <p:cNvPr id="67" name="Imagen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97043" y="3471405"/>
            <a:ext cx="406702" cy="230420"/>
          </a:xfrm>
          <a:prstGeom prst="rect">
            <a:avLst/>
          </a:prstGeom>
        </p:spPr>
      </p:pic>
      <p:pic>
        <p:nvPicPr>
          <p:cNvPr id="68" name="Imagen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07995" y="3465750"/>
            <a:ext cx="406702" cy="230420"/>
          </a:xfrm>
          <a:prstGeom prst="rect">
            <a:avLst/>
          </a:prstGeom>
        </p:spPr>
      </p:pic>
      <p:sp>
        <p:nvSpPr>
          <p:cNvPr id="69" name="Circular 68"/>
          <p:cNvSpPr/>
          <p:nvPr/>
        </p:nvSpPr>
        <p:spPr>
          <a:xfrm>
            <a:off x="7452430" y="3820085"/>
            <a:ext cx="1656074" cy="2030599"/>
          </a:xfrm>
          <a:prstGeom prst="pie">
            <a:avLst>
              <a:gd name="adj1" fmla="val 10792027"/>
              <a:gd name="adj2" fmla="val 16200000"/>
            </a:avLst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7514176" y="4128409"/>
            <a:ext cx="723520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6902720" y="5183401"/>
            <a:ext cx="203197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Canceladas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72" name="Imagen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859421" y="3453947"/>
            <a:ext cx="447372" cy="25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199021"/>
            <a:ext cx="4988959" cy="1200329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Actividades que merecen atención…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45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Props1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D8197949-D97F-4C93-8B84-4C7F1ADE54D1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a167331c-937b-46fe-a0d2-e718c142b91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0c44bf4-9f42-4aab-bea8-3874168f77d4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1049</Words>
  <Application>Microsoft Office PowerPoint</Application>
  <PresentationFormat>Presentación en pantalla (4:3)</PresentationFormat>
  <Paragraphs>137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Afectaciones al % de cumplimiento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387</cp:revision>
  <dcterms:created xsi:type="dcterms:W3CDTF">2017-11-20T21:12:31Z</dcterms:created>
  <dcterms:modified xsi:type="dcterms:W3CDTF">2019-09-18T15:58:43Z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