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5"/>
  </p:notesMasterIdLst>
  <p:sldIdLst>
    <p:sldId id="267" r:id="rId6"/>
    <p:sldId id="435" r:id="rId7"/>
    <p:sldId id="413" r:id="rId8"/>
    <p:sldId id="423" r:id="rId9"/>
    <p:sldId id="431" r:id="rId10"/>
    <p:sldId id="432" r:id="rId11"/>
    <p:sldId id="433" r:id="rId12"/>
    <p:sldId id="434" r:id="rId13"/>
    <p:sldId id="329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lissa Torrado" initials="MT" lastIdx="2" clrIdx="0">
    <p:extLst>
      <p:ext uri="{19B8F6BF-5375-455C-9EA6-DF929625EA0E}">
        <p15:presenceInfo xmlns:p15="http://schemas.microsoft.com/office/powerpoint/2012/main" userId="S-1-5-21-1413734037-4171869932-2362094686-74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699D"/>
    <a:srgbClr val="FF0066"/>
    <a:srgbClr val="0572C0"/>
    <a:srgbClr val="FC3E18"/>
    <a:srgbClr val="99C0F1"/>
    <a:srgbClr val="E84E0F"/>
    <a:srgbClr val="B17B2C"/>
    <a:srgbClr val="9BA50C"/>
    <a:srgbClr val="0069B4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Estilo medio 3 - 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39" autoAdjust="0"/>
    <p:restoredTop sz="94660"/>
  </p:normalViewPr>
  <p:slideViewPr>
    <p:cSldViewPr>
      <p:cViewPr varScale="1">
        <p:scale>
          <a:sx n="110" d="100"/>
          <a:sy n="110" d="100"/>
        </p:scale>
        <p:origin x="954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A7E084-E7DD-4C6E-82B5-AC7387883398}" type="datetimeFigureOut">
              <a:rPr lang="es-CO" smtClean="0"/>
              <a:t>23/01/2020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867D04-D9DA-4C8F-9F2D-2651FEE47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29721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67D04-D9DA-4C8F-9F2D-2651FEE476D0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827439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67D04-D9DA-4C8F-9F2D-2651FEE476D0}" type="slidenum">
              <a:rPr lang="es-CO" smtClean="0"/>
              <a:t>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21449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2512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23/01/2020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9105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23/01/2020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1157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23/01/2020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8752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23/01/2020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815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23/01/2020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3278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23/01/2020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8968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23/01/2020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080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23/01/2020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993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23/01/2020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2302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23/01/2020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4674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rgbClr val="B9C4C5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0300"/>
            <a:ext cx="9144000" cy="927700"/>
          </a:xfrm>
          <a:prstGeom prst="rect">
            <a:avLst/>
          </a:prstGeom>
        </p:spPr>
      </p:pic>
      <p:sp>
        <p:nvSpPr>
          <p:cNvPr id="3" name="2 Rectángulo"/>
          <p:cNvSpPr/>
          <p:nvPr userDrawn="1"/>
        </p:nvSpPr>
        <p:spPr>
          <a:xfrm>
            <a:off x="0" y="5918578"/>
            <a:ext cx="6228184" cy="45719"/>
          </a:xfrm>
          <a:prstGeom prst="rect">
            <a:avLst/>
          </a:prstGeom>
          <a:gradFill>
            <a:gsLst>
              <a:gs pos="0">
                <a:schemeClr val="tx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Rectángulo"/>
          <p:cNvSpPr/>
          <p:nvPr userDrawn="1"/>
        </p:nvSpPr>
        <p:spPr>
          <a:xfrm>
            <a:off x="0" y="5930300"/>
            <a:ext cx="9144000" cy="909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4097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 rot="5400000">
            <a:off x="2379150" y="118308"/>
            <a:ext cx="6858000" cy="6648765"/>
          </a:xfrm>
          <a:prstGeom prst="rect">
            <a:avLst/>
          </a:prstGeom>
          <a:gradFill flip="none" rotWithShape="0">
            <a:gsLst>
              <a:gs pos="0">
                <a:schemeClr val="bg1"/>
              </a:gs>
              <a:gs pos="100000">
                <a:srgbClr val="B9C4C5"/>
              </a:gs>
            </a:gsLst>
            <a:path path="circle">
              <a:fillToRect l="100000" t="10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" name="3 Rectángulo"/>
          <p:cNvSpPr/>
          <p:nvPr/>
        </p:nvSpPr>
        <p:spPr>
          <a:xfrm rot="5400000">
            <a:off x="-2087374" y="2070834"/>
            <a:ext cx="6858000" cy="2716331"/>
          </a:xfrm>
          <a:prstGeom prst="rect">
            <a:avLst/>
          </a:prstGeom>
          <a:solidFill>
            <a:srgbClr val="002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 rot="5400000">
            <a:off x="-679893" y="3379684"/>
            <a:ext cx="6885385" cy="12601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3779912" y="3368025"/>
            <a:ext cx="4988959" cy="2862322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3600" dirty="0" smtClean="0">
                <a:solidFill>
                  <a:srgbClr val="002060"/>
                </a:solidFill>
                <a:latin typeface="Trebuchet MS" pitchFamily="34" charset="0"/>
              </a:rPr>
              <a:t>Resolución 1361/2018</a:t>
            </a:r>
          </a:p>
          <a:p>
            <a:pPr algn="ctr"/>
            <a:r>
              <a:rPr lang="es-ES" sz="3600" dirty="0" smtClean="0">
                <a:solidFill>
                  <a:srgbClr val="002060"/>
                </a:solidFill>
                <a:latin typeface="Trebuchet MS" pitchFamily="34" charset="0"/>
              </a:rPr>
              <a:t>Plan Integrado de Acción Estratégica y Gestión Operativa</a:t>
            </a:r>
          </a:p>
          <a:p>
            <a:pPr algn="ctr"/>
            <a:r>
              <a:rPr lang="es-ES" sz="3600" dirty="0" smtClean="0">
                <a:solidFill>
                  <a:srgbClr val="002060"/>
                </a:solidFill>
                <a:latin typeface="Trebuchet MS" pitchFamily="34" charset="0"/>
              </a:rPr>
              <a:t>“Plan de Acción”</a:t>
            </a:r>
            <a:endParaRPr lang="es-ES" sz="3600" dirty="0">
              <a:solidFill>
                <a:srgbClr val="002060"/>
              </a:solidFill>
              <a:latin typeface="Trebuchet MS" pitchFamily="34" charset="0"/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32656"/>
            <a:ext cx="1486387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08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 rot="5400000">
            <a:off x="2379150" y="118308"/>
            <a:ext cx="6858000" cy="6648765"/>
          </a:xfrm>
          <a:prstGeom prst="rect">
            <a:avLst/>
          </a:prstGeom>
          <a:gradFill flip="none" rotWithShape="0">
            <a:gsLst>
              <a:gs pos="0">
                <a:schemeClr val="bg1"/>
              </a:gs>
              <a:gs pos="100000">
                <a:srgbClr val="B9C4C5"/>
              </a:gs>
            </a:gsLst>
            <a:path path="circle">
              <a:fillToRect l="100000" t="10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" name="3 Rectángulo"/>
          <p:cNvSpPr/>
          <p:nvPr/>
        </p:nvSpPr>
        <p:spPr>
          <a:xfrm rot="5400000">
            <a:off x="-2087374" y="2070834"/>
            <a:ext cx="6858000" cy="2716331"/>
          </a:xfrm>
          <a:prstGeom prst="rect">
            <a:avLst/>
          </a:prstGeom>
          <a:solidFill>
            <a:srgbClr val="002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 rot="5400000">
            <a:off x="-679893" y="3379684"/>
            <a:ext cx="6885385" cy="12601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3779912" y="3275693"/>
            <a:ext cx="4988959" cy="3046988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3600" dirty="0">
                <a:solidFill>
                  <a:srgbClr val="002060"/>
                </a:solidFill>
                <a:latin typeface="Trebuchet MS" pitchFamily="34" charset="0"/>
              </a:rPr>
              <a:t>Porcentaje de ejecución</a:t>
            </a:r>
            <a:r>
              <a:rPr lang="es-ES" sz="3600" dirty="0" smtClean="0">
                <a:solidFill>
                  <a:srgbClr val="002060"/>
                </a:solidFill>
                <a:latin typeface="Trebuchet MS" pitchFamily="34" charset="0"/>
              </a:rPr>
              <a:t>:</a:t>
            </a:r>
          </a:p>
          <a:p>
            <a:pPr algn="ctr"/>
            <a:r>
              <a:rPr lang="es-ES" sz="4800" dirty="0" smtClean="0">
                <a:solidFill>
                  <a:srgbClr val="00B050"/>
                </a:solidFill>
                <a:latin typeface="Trebuchet MS" pitchFamily="34" charset="0"/>
              </a:rPr>
              <a:t>90,17%</a:t>
            </a:r>
          </a:p>
          <a:p>
            <a:pPr algn="ctr"/>
            <a:r>
              <a:rPr lang="es-ES" sz="3600" dirty="0" smtClean="0">
                <a:solidFill>
                  <a:srgbClr val="002060"/>
                </a:solidFill>
                <a:latin typeface="Trebuchet MS" pitchFamily="34" charset="0"/>
              </a:rPr>
              <a:t>“Plan de Acción”</a:t>
            </a:r>
          </a:p>
          <a:p>
            <a:pPr algn="ctr"/>
            <a:r>
              <a:rPr lang="es-ES" sz="3600" dirty="0" smtClean="0">
                <a:solidFill>
                  <a:srgbClr val="002060"/>
                </a:solidFill>
                <a:latin typeface="Trebuchet MS" pitchFamily="34" charset="0"/>
              </a:rPr>
              <a:t>Vigencia 2019</a:t>
            </a:r>
            <a:endParaRPr lang="es-ES" sz="3600" dirty="0">
              <a:solidFill>
                <a:srgbClr val="002060"/>
              </a:solidFill>
              <a:latin typeface="Trebuchet MS" pitchFamily="34" charset="0"/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32656"/>
            <a:ext cx="1486387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36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-27384"/>
            <a:ext cx="8856984" cy="1218060"/>
          </a:xfrm>
        </p:spPr>
        <p:txBody>
          <a:bodyPr/>
          <a:lstStyle/>
          <a:p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rPr>
              <a:t>Comportamiento del avance en la ejecución del Plan de Acción – 2019</a:t>
            </a:r>
            <a:endParaRPr lang="es-CO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  <a:ea typeface="+mn-ea"/>
              <a:cs typeface="+mn-cs"/>
            </a:endParaRPr>
          </a:p>
        </p:txBody>
      </p:sp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8166895"/>
              </p:ext>
            </p:extLst>
          </p:nvPr>
        </p:nvGraphicFramePr>
        <p:xfrm>
          <a:off x="-1" y="5445224"/>
          <a:ext cx="9144000" cy="1345682"/>
        </p:xfrm>
        <a:graphic>
          <a:graphicData uri="http://schemas.openxmlformats.org/drawingml/2006/table">
            <a:tbl>
              <a:tblPr/>
              <a:tblGrid>
                <a:gridCol w="869365"/>
                <a:gridCol w="575635"/>
                <a:gridCol w="697545"/>
                <a:gridCol w="619523"/>
                <a:gridCol w="619523"/>
                <a:gridCol w="619523"/>
                <a:gridCol w="619523"/>
                <a:gridCol w="619523"/>
                <a:gridCol w="658534"/>
                <a:gridCol w="856840"/>
                <a:gridCol w="718675"/>
                <a:gridCol w="825957"/>
                <a:gridCol w="843834"/>
              </a:tblGrid>
              <a:tr h="196666">
                <a:tc>
                  <a:txBody>
                    <a:bodyPr/>
                    <a:lstStyle/>
                    <a:p>
                      <a:pPr algn="ctr"/>
                      <a:r>
                        <a:rPr lang="es-CO" sz="900" dirty="0" smtClean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MES</a:t>
                      </a:r>
                      <a:endParaRPr lang="es-CO" sz="900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2977" marR="92977" marT="69733" marB="69733" anchor="ctr">
                    <a:lnL>
                      <a:noFill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900" dirty="0" smtClean="0">
                        <a:solidFill>
                          <a:srgbClr val="FFFFFF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900" dirty="0" smtClean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ENERO</a:t>
                      </a:r>
                    </a:p>
                    <a:p>
                      <a:pPr algn="ctr"/>
                      <a:endParaRPr lang="es-CO" sz="900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2977" marR="92977" marT="69733" marB="69733" anchor="ctr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900" dirty="0" smtClean="0">
                        <a:solidFill>
                          <a:srgbClr val="FFFFFF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900" dirty="0" smtClean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FEBRERO</a:t>
                      </a:r>
                    </a:p>
                    <a:p>
                      <a:pPr algn="ctr"/>
                      <a:endParaRPr lang="es-CO" sz="900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2977" marR="92977" marT="69733" marB="69733" anchor="ctr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900" dirty="0" smtClean="0">
                        <a:solidFill>
                          <a:srgbClr val="FFFFFF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900" dirty="0" smtClean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MARZO</a:t>
                      </a:r>
                    </a:p>
                    <a:p>
                      <a:endParaRPr lang="es-CO" sz="900" dirty="0">
                        <a:solidFill>
                          <a:srgbClr val="FFFFFF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2977" marR="92977" marT="69733" marB="69733" anchor="ctr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900" dirty="0" smtClean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ABRIL</a:t>
                      </a:r>
                    </a:p>
                  </a:txBody>
                  <a:tcPr marL="92977" marR="92977" marT="69733" marB="69733" anchor="ctr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900" dirty="0" smtClean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MAYO</a:t>
                      </a:r>
                      <a:endParaRPr lang="es-CO" sz="900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2977" marR="92977" marT="69733" marB="69733" anchor="ctr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900" dirty="0" smtClean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JUNIO</a:t>
                      </a:r>
                      <a:endParaRPr lang="es-CO" sz="900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2977" marR="92977" marT="69733" marB="69733" anchor="ctr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900" dirty="0" smtClean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JULIO</a:t>
                      </a:r>
                      <a:endParaRPr lang="es-CO" sz="900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2977" marR="92977" marT="69733" marB="69733" anchor="ctr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900" dirty="0" smtClean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AGOSTO</a:t>
                      </a:r>
                      <a:endParaRPr lang="es-CO" sz="900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2977" marR="92977" marT="69733" marB="69733" anchor="ctr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900" dirty="0" smtClean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SEPTIEMBRE</a:t>
                      </a:r>
                      <a:endParaRPr lang="es-CO" sz="900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2977" marR="92977" marT="69733" marB="69733" anchor="ctr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900" dirty="0" smtClean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OCTUBRE</a:t>
                      </a:r>
                      <a:endParaRPr lang="es-CO" sz="900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2977" marR="92977" marT="69733" marB="69733" anchor="ctr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900" dirty="0" smtClean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NOVIEMBRE</a:t>
                      </a:r>
                      <a:endParaRPr lang="es-CO" sz="900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2977" marR="92977" marT="69733" marB="69733" anchor="ctr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900" dirty="0" smtClean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DICIEMBRE</a:t>
                      </a:r>
                      <a:endParaRPr lang="es-CO" sz="900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2977" marR="92977" marT="69733" marB="69733" anchor="ctr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7947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dirty="0" smtClean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% de</a:t>
                      </a:r>
                      <a:r>
                        <a:rPr lang="es-CO" sz="1200" baseline="0" dirty="0" smtClean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es-CO" sz="1200" dirty="0" smtClean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Avance</a:t>
                      </a:r>
                    </a:p>
                    <a:p>
                      <a:pPr algn="ctr"/>
                      <a:endParaRPr lang="es-CO" sz="1200" dirty="0" smtClean="0">
                        <a:solidFill>
                          <a:srgbClr val="FFFFFF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2977" marR="92977" marT="69733" marB="69733" anchor="ctr">
                    <a:lnL>
                      <a:noFill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99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dirty="0">
                          <a:solidFill>
                            <a:srgbClr val="666666"/>
                          </a:solidFill>
                          <a:effectLst/>
                          <a:latin typeface="Trebuchet MS" panose="020B0603020202020204" pitchFamily="34" charset="0"/>
                        </a:rPr>
                        <a:t>2.62</a:t>
                      </a:r>
                    </a:p>
                  </a:txBody>
                  <a:tcPr marL="92977" marR="92977" marT="69733" marB="69733" anchor="ctr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dirty="0" smtClean="0">
                          <a:solidFill>
                            <a:srgbClr val="666666"/>
                          </a:solidFill>
                          <a:effectLst/>
                          <a:latin typeface="Trebuchet MS" panose="020B0603020202020204" pitchFamily="34" charset="0"/>
                        </a:rPr>
                        <a:t>7.67</a:t>
                      </a:r>
                      <a:endParaRPr lang="es-CO" sz="1200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2977" marR="92977" marT="69733" marB="69733" anchor="ctr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dirty="0" smtClean="0">
                          <a:solidFill>
                            <a:srgbClr val="666666"/>
                          </a:solidFill>
                          <a:effectLst/>
                          <a:latin typeface="Trebuchet MS" panose="020B0603020202020204" pitchFamily="34" charset="0"/>
                        </a:rPr>
                        <a:t>15.34</a:t>
                      </a:r>
                    </a:p>
                  </a:txBody>
                  <a:tcPr marL="92977" marR="92977" marT="69733" marB="69733" anchor="ctr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dirty="0" smtClean="0">
                          <a:solidFill>
                            <a:srgbClr val="666666"/>
                          </a:solidFill>
                          <a:effectLst/>
                          <a:latin typeface="Trebuchet MS" panose="020B0603020202020204" pitchFamily="34" charset="0"/>
                        </a:rPr>
                        <a:t>23.58</a:t>
                      </a:r>
                      <a:endParaRPr lang="es-CO" sz="1200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2977" marR="92977" marT="69733" marB="69733" anchor="ctr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dirty="0" smtClean="0">
                          <a:solidFill>
                            <a:srgbClr val="666666"/>
                          </a:solidFill>
                          <a:effectLst/>
                          <a:latin typeface="Trebuchet MS" panose="020B0603020202020204" pitchFamily="34" charset="0"/>
                        </a:rPr>
                        <a:t>33.82</a:t>
                      </a:r>
                    </a:p>
                  </a:txBody>
                  <a:tcPr marL="92977" marR="92977" marT="69733" marB="69733" anchor="ctr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dirty="0" smtClean="0">
                          <a:solidFill>
                            <a:srgbClr val="666666"/>
                          </a:solidFill>
                          <a:effectLst/>
                          <a:latin typeface="Trebuchet MS" panose="020B0603020202020204" pitchFamily="34" charset="0"/>
                        </a:rPr>
                        <a:t>45.36</a:t>
                      </a:r>
                      <a:endParaRPr lang="es-CO" sz="1200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2977" marR="92977" marT="69733" marB="69733" anchor="ctr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dirty="0" smtClean="0">
                          <a:solidFill>
                            <a:srgbClr val="666666"/>
                          </a:solidFill>
                          <a:effectLst/>
                          <a:latin typeface="Trebuchet MS" panose="020B0603020202020204" pitchFamily="34" charset="0"/>
                        </a:rPr>
                        <a:t>54.33</a:t>
                      </a:r>
                      <a:endParaRPr lang="es-CO" sz="1200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2977" marR="92977" marT="69733" marB="69733" anchor="ctr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dirty="0" smtClean="0">
                          <a:solidFill>
                            <a:srgbClr val="666666"/>
                          </a:solidFill>
                          <a:effectLst/>
                          <a:latin typeface="Trebuchet MS" panose="020B0603020202020204" pitchFamily="34" charset="0"/>
                        </a:rPr>
                        <a:t>62.31</a:t>
                      </a:r>
                      <a:endParaRPr lang="es-CO" sz="1200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2977" marR="92977" marT="69733" marB="69733" anchor="ctr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dirty="0" smtClean="0">
                          <a:solidFill>
                            <a:srgbClr val="666666"/>
                          </a:solidFill>
                          <a:effectLst/>
                          <a:latin typeface="Trebuchet MS" panose="020B0603020202020204" pitchFamily="34" charset="0"/>
                        </a:rPr>
                        <a:t>65.52</a:t>
                      </a:r>
                    </a:p>
                  </a:txBody>
                  <a:tcPr marL="92977" marR="92977" marT="69733" marB="69733" anchor="ctr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dirty="0" smtClean="0">
                          <a:solidFill>
                            <a:srgbClr val="666666"/>
                          </a:solidFill>
                          <a:effectLst/>
                          <a:latin typeface="Trebuchet MS" panose="020B0603020202020204" pitchFamily="34" charset="0"/>
                        </a:rPr>
                        <a:t>68.84</a:t>
                      </a:r>
                      <a:endParaRPr lang="es-CO" sz="1200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2977" marR="92977" marT="69733" marB="69733" anchor="ctr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dirty="0" smtClean="0">
                          <a:solidFill>
                            <a:srgbClr val="666666"/>
                          </a:solidFill>
                          <a:effectLst/>
                          <a:latin typeface="Trebuchet MS" panose="020B0603020202020204" pitchFamily="34" charset="0"/>
                        </a:rPr>
                        <a:t>83.47</a:t>
                      </a:r>
                      <a:endParaRPr lang="es-CO" sz="1200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2977" marR="92977" marT="69733" marB="69733" anchor="ctr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b="1" dirty="0" smtClean="0">
                          <a:solidFill>
                            <a:srgbClr val="666666"/>
                          </a:solidFill>
                          <a:effectLst/>
                          <a:latin typeface="Trebuchet MS" panose="020B0603020202020204" pitchFamily="34" charset="0"/>
                        </a:rPr>
                        <a:t>90.17</a:t>
                      </a:r>
                      <a:endParaRPr lang="es-CO" sz="1600" dirty="0">
                        <a:solidFill>
                          <a:srgbClr val="FFFFFF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2977" marR="92977" marT="69733" marB="69733" anchor="ctr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/>
          <a:srcRect l="1759" t="15113" r="2384" b="17758"/>
          <a:stretch/>
        </p:blipFill>
        <p:spPr>
          <a:xfrm>
            <a:off x="0" y="1220737"/>
            <a:ext cx="9061072" cy="4080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66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75656" y="1593090"/>
            <a:ext cx="3268399" cy="1224136"/>
          </a:xfrm>
        </p:spPr>
        <p:txBody>
          <a:bodyPr/>
          <a:lstStyle/>
          <a:p>
            <a:pPr algn="l"/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rPr>
              <a:t>Línea</a:t>
            </a:r>
            <a:b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rPr>
            </a:br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rPr>
              <a:t>Estratégica 1.</a:t>
            </a:r>
            <a:endParaRPr lang="es-CO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5384379" y="1820438"/>
            <a:ext cx="192392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4400" b="1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96,15</a:t>
            </a:r>
            <a:r>
              <a:rPr lang="es-CO" b="1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%</a:t>
            </a:r>
            <a:r>
              <a:rPr lang="es-CO" dirty="0" smtClean="0"/>
              <a:t> </a:t>
            </a:r>
            <a:endParaRPr lang="es-CO" dirty="0"/>
          </a:p>
        </p:txBody>
      </p:sp>
      <p:cxnSp>
        <p:nvCxnSpPr>
          <p:cNvPr id="8" name="Conector recto 7"/>
          <p:cNvCxnSpPr/>
          <p:nvPr/>
        </p:nvCxnSpPr>
        <p:spPr>
          <a:xfrm flipV="1">
            <a:off x="4942184" y="1557382"/>
            <a:ext cx="1949" cy="1331853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ítulo 1"/>
          <p:cNvSpPr txBox="1">
            <a:spLocks/>
          </p:cNvSpPr>
          <p:nvPr/>
        </p:nvSpPr>
        <p:spPr>
          <a:xfrm>
            <a:off x="1475656" y="3033250"/>
            <a:ext cx="3268399" cy="122413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rPr>
              <a:t>Línea</a:t>
            </a:r>
            <a:b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rPr>
            </a:br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rPr>
              <a:t>Estratégica 2.</a:t>
            </a:r>
            <a:endParaRPr lang="es-CO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5384379" y="3260598"/>
            <a:ext cx="192392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4400" b="1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75,90</a:t>
            </a:r>
            <a:r>
              <a:rPr lang="es-CO" b="1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%</a:t>
            </a:r>
            <a:r>
              <a:rPr lang="es-CO" dirty="0" smtClean="0"/>
              <a:t> </a:t>
            </a:r>
            <a:endParaRPr lang="es-CO" dirty="0"/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4942184" y="2997542"/>
            <a:ext cx="1949" cy="1331853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Título 1"/>
          <p:cNvSpPr txBox="1">
            <a:spLocks/>
          </p:cNvSpPr>
          <p:nvPr/>
        </p:nvSpPr>
        <p:spPr>
          <a:xfrm>
            <a:off x="1475656" y="4509119"/>
            <a:ext cx="3268399" cy="122413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rPr>
              <a:t>Línea</a:t>
            </a:r>
            <a:b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rPr>
            </a:br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rPr>
              <a:t>Estratégica 3.</a:t>
            </a:r>
            <a:endParaRPr lang="es-CO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1" name="Rectángulo 20"/>
          <p:cNvSpPr/>
          <p:nvPr/>
        </p:nvSpPr>
        <p:spPr>
          <a:xfrm>
            <a:off x="5384379" y="4736467"/>
            <a:ext cx="192392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4400" b="1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98,46</a:t>
            </a:r>
            <a:r>
              <a:rPr lang="es-CO" b="1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%</a:t>
            </a:r>
            <a:r>
              <a:rPr lang="es-CO" dirty="0" smtClean="0"/>
              <a:t> </a:t>
            </a:r>
            <a:endParaRPr lang="es-CO" dirty="0"/>
          </a:p>
        </p:txBody>
      </p:sp>
      <p:cxnSp>
        <p:nvCxnSpPr>
          <p:cNvPr id="22" name="Conector recto 21"/>
          <p:cNvCxnSpPr/>
          <p:nvPr/>
        </p:nvCxnSpPr>
        <p:spPr>
          <a:xfrm flipV="1">
            <a:off x="4942184" y="4473411"/>
            <a:ext cx="1949" cy="1331853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Título 1"/>
          <p:cNvSpPr txBox="1">
            <a:spLocks/>
          </p:cNvSpPr>
          <p:nvPr/>
        </p:nvSpPr>
        <p:spPr>
          <a:xfrm>
            <a:off x="179511" y="207291"/>
            <a:ext cx="8784977" cy="95684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rPr>
              <a:t>% de avance por línea estratégica…</a:t>
            </a:r>
            <a:endParaRPr lang="es-CO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4" name="Elipse 23"/>
          <p:cNvSpPr/>
          <p:nvPr/>
        </p:nvSpPr>
        <p:spPr>
          <a:xfrm>
            <a:off x="7568530" y="4941167"/>
            <a:ext cx="360040" cy="36004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ln>
                <a:solidFill>
                  <a:srgbClr val="FC3E18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25" name="Elipse 24"/>
          <p:cNvSpPr/>
          <p:nvPr/>
        </p:nvSpPr>
        <p:spPr>
          <a:xfrm>
            <a:off x="7568530" y="3483448"/>
            <a:ext cx="360040" cy="36004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ln>
                <a:solidFill>
                  <a:srgbClr val="FC3E18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26" name="Elipse 25"/>
          <p:cNvSpPr/>
          <p:nvPr/>
        </p:nvSpPr>
        <p:spPr>
          <a:xfrm>
            <a:off x="7568530" y="1963751"/>
            <a:ext cx="360040" cy="36004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ln>
                <a:solidFill>
                  <a:srgbClr val="FC3E18"/>
                </a:solidFill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99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179512" y="216105"/>
            <a:ext cx="8640960" cy="52322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2800" b="1" dirty="0" smtClean="0">
                <a:latin typeface="Trebuchet MS" pitchFamily="34" charset="0"/>
              </a:rPr>
              <a:t>Estado de ejecución de las actividades</a:t>
            </a: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367671" y="1563981"/>
            <a:ext cx="2135851" cy="83099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s-ES" sz="2400" b="1" dirty="0" smtClean="0">
                <a:latin typeface="Trebuchet MS" pitchFamily="34" charset="0"/>
              </a:rPr>
              <a:t>Línea Estratégica 1:</a:t>
            </a:r>
          </a:p>
        </p:txBody>
      </p:sp>
      <p:sp>
        <p:nvSpPr>
          <p:cNvPr id="8" name="Elipse 7"/>
          <p:cNvSpPr/>
          <p:nvPr/>
        </p:nvSpPr>
        <p:spPr>
          <a:xfrm>
            <a:off x="1435596" y="2460424"/>
            <a:ext cx="1899118" cy="1866173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4000" dirty="0" smtClean="0">
                <a:latin typeface="Trebuchet MS" panose="020B0603020202020204" pitchFamily="34" charset="0"/>
              </a:rPr>
              <a:t>51</a:t>
            </a:r>
          </a:p>
          <a:p>
            <a:pPr algn="ctr"/>
            <a:r>
              <a:rPr lang="es-CO" sz="1200" dirty="0" smtClean="0">
                <a:latin typeface="Trebuchet MS" panose="020B0603020202020204" pitchFamily="34" charset="0"/>
              </a:rPr>
              <a:t>Actividades</a:t>
            </a:r>
            <a:endParaRPr lang="es-CO" sz="1600" dirty="0">
              <a:latin typeface="Trebuchet MS" panose="020B0603020202020204" pitchFamily="34" charset="0"/>
            </a:endParaRPr>
          </a:p>
        </p:txBody>
      </p:sp>
      <p:sp>
        <p:nvSpPr>
          <p:cNvPr id="9" name="Elipse 8"/>
          <p:cNvSpPr/>
          <p:nvPr/>
        </p:nvSpPr>
        <p:spPr>
          <a:xfrm>
            <a:off x="4917339" y="1103870"/>
            <a:ext cx="1251046" cy="125104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37</a:t>
            </a:r>
          </a:p>
          <a:p>
            <a:pPr algn="ctr"/>
            <a:r>
              <a:rPr lang="es-CO" sz="10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Actividades</a:t>
            </a:r>
          </a:p>
          <a:p>
            <a:pPr algn="ctr"/>
            <a:r>
              <a:rPr lang="es-CO" sz="20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100%</a:t>
            </a:r>
            <a:endParaRPr lang="es-CO" sz="11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cxnSp>
        <p:nvCxnSpPr>
          <p:cNvPr id="11" name="Conector recto 10"/>
          <p:cNvCxnSpPr/>
          <p:nvPr/>
        </p:nvCxnSpPr>
        <p:spPr>
          <a:xfrm flipV="1">
            <a:off x="3493613" y="2019831"/>
            <a:ext cx="1070720" cy="492614"/>
          </a:xfrm>
          <a:prstGeom prst="line">
            <a:avLst/>
          </a:prstGeom>
          <a:ln w="762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Elipse 14"/>
          <p:cNvSpPr/>
          <p:nvPr/>
        </p:nvSpPr>
        <p:spPr>
          <a:xfrm>
            <a:off x="6028315" y="2060848"/>
            <a:ext cx="1251046" cy="1251045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5</a:t>
            </a:r>
          </a:p>
          <a:p>
            <a:pPr algn="ctr"/>
            <a:r>
              <a:rPr lang="es-CO" sz="10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Actividades</a:t>
            </a:r>
          </a:p>
          <a:p>
            <a:pPr algn="ctr"/>
            <a:r>
              <a:rPr lang="es-CO" sz="20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&gt;90%</a:t>
            </a:r>
            <a:endParaRPr lang="es-CO" sz="11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20" name="Elipse 19"/>
          <p:cNvSpPr/>
          <p:nvPr/>
        </p:nvSpPr>
        <p:spPr>
          <a:xfrm>
            <a:off x="6028315" y="3537012"/>
            <a:ext cx="1251046" cy="125104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3</a:t>
            </a:r>
          </a:p>
          <a:p>
            <a:pPr algn="ctr"/>
            <a:r>
              <a:rPr lang="es-CO" sz="10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Actividades</a:t>
            </a:r>
          </a:p>
          <a:p>
            <a:pPr algn="ctr"/>
            <a:r>
              <a:rPr lang="es-CO" sz="11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&gt;80%&lt;90%</a:t>
            </a:r>
            <a:endParaRPr lang="es-CO" sz="7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23" name="Elipse 22"/>
          <p:cNvSpPr/>
          <p:nvPr/>
        </p:nvSpPr>
        <p:spPr>
          <a:xfrm>
            <a:off x="4917339" y="4581128"/>
            <a:ext cx="1251046" cy="1251045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6</a:t>
            </a:r>
          </a:p>
          <a:p>
            <a:pPr algn="ctr"/>
            <a:r>
              <a:rPr lang="es-CO" sz="10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Actividades</a:t>
            </a:r>
          </a:p>
          <a:p>
            <a:pPr algn="ctr"/>
            <a:r>
              <a:rPr lang="es-CO" sz="12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&lt;80%</a:t>
            </a:r>
            <a:endParaRPr lang="es-CO" sz="8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3610794" y="2924944"/>
            <a:ext cx="1393254" cy="130552"/>
          </a:xfrm>
          <a:prstGeom prst="line">
            <a:avLst/>
          </a:prstGeom>
          <a:ln w="762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/>
          <p:cNvCxnSpPr/>
          <p:nvPr/>
        </p:nvCxnSpPr>
        <p:spPr>
          <a:xfrm>
            <a:off x="3646013" y="3681651"/>
            <a:ext cx="1358035" cy="179397"/>
          </a:xfrm>
          <a:prstGeom prst="line">
            <a:avLst/>
          </a:prstGeom>
          <a:ln w="762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/>
          <p:nvPr/>
        </p:nvCxnSpPr>
        <p:spPr>
          <a:xfrm>
            <a:off x="3492445" y="4250894"/>
            <a:ext cx="1079555" cy="537163"/>
          </a:xfrm>
          <a:prstGeom prst="line">
            <a:avLst/>
          </a:prstGeom>
          <a:ln w="762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58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367671" y="1563981"/>
            <a:ext cx="2135851" cy="83099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s-ES" sz="2400" b="1" dirty="0" smtClean="0">
                <a:latin typeface="Trebuchet MS" pitchFamily="34" charset="0"/>
              </a:rPr>
              <a:t>Línea Estratégica 2:</a:t>
            </a:r>
          </a:p>
        </p:txBody>
      </p:sp>
      <p:sp>
        <p:nvSpPr>
          <p:cNvPr id="8" name="Elipse 7"/>
          <p:cNvSpPr/>
          <p:nvPr/>
        </p:nvSpPr>
        <p:spPr>
          <a:xfrm>
            <a:off x="1435596" y="2460424"/>
            <a:ext cx="1899118" cy="1866173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4000" dirty="0" smtClean="0">
                <a:latin typeface="Trebuchet MS" panose="020B0603020202020204" pitchFamily="34" charset="0"/>
              </a:rPr>
              <a:t>151</a:t>
            </a:r>
          </a:p>
          <a:p>
            <a:pPr algn="ctr"/>
            <a:r>
              <a:rPr lang="es-CO" sz="1200" dirty="0" smtClean="0">
                <a:latin typeface="Trebuchet MS" panose="020B0603020202020204" pitchFamily="34" charset="0"/>
              </a:rPr>
              <a:t>Actividades</a:t>
            </a:r>
            <a:endParaRPr lang="es-CO" sz="1600" dirty="0">
              <a:latin typeface="Trebuchet MS" panose="020B0603020202020204" pitchFamily="34" charset="0"/>
            </a:endParaRPr>
          </a:p>
        </p:txBody>
      </p:sp>
      <p:sp>
        <p:nvSpPr>
          <p:cNvPr id="9" name="Elipse 8"/>
          <p:cNvSpPr/>
          <p:nvPr/>
        </p:nvSpPr>
        <p:spPr>
          <a:xfrm>
            <a:off x="4917339" y="1103870"/>
            <a:ext cx="1251046" cy="1251045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104</a:t>
            </a:r>
          </a:p>
          <a:p>
            <a:pPr algn="ctr"/>
            <a:r>
              <a:rPr lang="es-CO" sz="10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Actividades</a:t>
            </a:r>
          </a:p>
          <a:p>
            <a:pPr algn="ctr"/>
            <a:r>
              <a:rPr lang="es-CO" sz="20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100%</a:t>
            </a:r>
            <a:endParaRPr lang="es-CO" sz="11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cxnSp>
        <p:nvCxnSpPr>
          <p:cNvPr id="11" name="Conector recto 10"/>
          <p:cNvCxnSpPr/>
          <p:nvPr/>
        </p:nvCxnSpPr>
        <p:spPr>
          <a:xfrm flipV="1">
            <a:off x="3493613" y="2019831"/>
            <a:ext cx="1070720" cy="492614"/>
          </a:xfrm>
          <a:prstGeom prst="line">
            <a:avLst/>
          </a:prstGeom>
          <a:ln w="762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Elipse 14"/>
          <p:cNvSpPr/>
          <p:nvPr/>
        </p:nvSpPr>
        <p:spPr>
          <a:xfrm>
            <a:off x="6028315" y="2060848"/>
            <a:ext cx="1251046" cy="1251045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9</a:t>
            </a:r>
          </a:p>
          <a:p>
            <a:pPr algn="ctr"/>
            <a:r>
              <a:rPr lang="es-CO" sz="10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Actividades</a:t>
            </a:r>
          </a:p>
          <a:p>
            <a:pPr algn="ctr"/>
            <a:r>
              <a:rPr lang="es-CO" sz="20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&gt;90%</a:t>
            </a:r>
            <a:endParaRPr lang="es-CO" sz="11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20" name="Elipse 19"/>
          <p:cNvSpPr/>
          <p:nvPr/>
        </p:nvSpPr>
        <p:spPr>
          <a:xfrm>
            <a:off x="6028315" y="3537012"/>
            <a:ext cx="1251046" cy="125104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7</a:t>
            </a:r>
          </a:p>
          <a:p>
            <a:pPr algn="ctr"/>
            <a:r>
              <a:rPr lang="es-CO" sz="10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Actividades</a:t>
            </a:r>
          </a:p>
          <a:p>
            <a:pPr algn="ctr"/>
            <a:r>
              <a:rPr lang="es-CO" sz="11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&gt;80%&lt;90%</a:t>
            </a:r>
            <a:endParaRPr lang="es-CO" sz="7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23" name="Elipse 22"/>
          <p:cNvSpPr/>
          <p:nvPr/>
        </p:nvSpPr>
        <p:spPr>
          <a:xfrm>
            <a:off x="4917339" y="4581128"/>
            <a:ext cx="1251046" cy="1251045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28</a:t>
            </a:r>
          </a:p>
          <a:p>
            <a:pPr algn="ctr"/>
            <a:r>
              <a:rPr lang="es-CO" sz="10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Actividades</a:t>
            </a:r>
          </a:p>
          <a:p>
            <a:pPr algn="ctr"/>
            <a:r>
              <a:rPr lang="es-CO" sz="12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&lt;80%</a:t>
            </a:r>
            <a:endParaRPr lang="es-CO" sz="8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3610794" y="2924944"/>
            <a:ext cx="1393254" cy="130552"/>
          </a:xfrm>
          <a:prstGeom prst="line">
            <a:avLst/>
          </a:prstGeom>
          <a:ln w="762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/>
          <p:cNvCxnSpPr/>
          <p:nvPr/>
        </p:nvCxnSpPr>
        <p:spPr>
          <a:xfrm>
            <a:off x="3646013" y="3681651"/>
            <a:ext cx="1358035" cy="179397"/>
          </a:xfrm>
          <a:prstGeom prst="line">
            <a:avLst/>
          </a:prstGeom>
          <a:ln w="762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/>
          <p:nvPr/>
        </p:nvCxnSpPr>
        <p:spPr>
          <a:xfrm>
            <a:off x="3492445" y="4250894"/>
            <a:ext cx="1079555" cy="537163"/>
          </a:xfrm>
          <a:prstGeom prst="line">
            <a:avLst/>
          </a:prstGeom>
          <a:ln w="762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733112" y="5013176"/>
            <a:ext cx="2135851" cy="707886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s-ES" sz="2000" b="1" dirty="0" smtClean="0">
                <a:latin typeface="Trebuchet MS" pitchFamily="34" charset="0"/>
              </a:rPr>
              <a:t>Actividades canceladas:3</a:t>
            </a: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179512" y="216105"/>
            <a:ext cx="8640960" cy="52322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2800" b="1" dirty="0" smtClean="0">
                <a:latin typeface="Trebuchet MS" pitchFamily="34" charset="0"/>
              </a:rPr>
              <a:t>Estado de ejecución de las actividades</a:t>
            </a:r>
          </a:p>
        </p:txBody>
      </p:sp>
    </p:spTree>
    <p:extLst>
      <p:ext uri="{BB962C8B-B14F-4D97-AF65-F5344CB8AC3E}">
        <p14:creationId xmlns:p14="http://schemas.microsoft.com/office/powerpoint/2010/main" val="3207572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367671" y="1563981"/>
            <a:ext cx="2135851" cy="83099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s-ES" sz="2400" b="1" dirty="0" smtClean="0">
                <a:latin typeface="Trebuchet MS" pitchFamily="34" charset="0"/>
              </a:rPr>
              <a:t>Línea Estratégica 3:</a:t>
            </a:r>
          </a:p>
        </p:txBody>
      </p:sp>
      <p:sp>
        <p:nvSpPr>
          <p:cNvPr id="8" name="Elipse 7"/>
          <p:cNvSpPr/>
          <p:nvPr/>
        </p:nvSpPr>
        <p:spPr>
          <a:xfrm>
            <a:off x="1435596" y="2460424"/>
            <a:ext cx="1899118" cy="1866173"/>
          </a:xfrm>
          <a:prstGeom prst="ellipse">
            <a:avLst/>
          </a:prstGeom>
          <a:solidFill>
            <a:srgbClr val="92D050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4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72</a:t>
            </a:r>
          </a:p>
          <a:p>
            <a:pPr algn="ctr"/>
            <a:r>
              <a:rPr lang="es-CO" sz="12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Actividades</a:t>
            </a:r>
            <a:endParaRPr lang="es-CO" sz="1600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9" name="Elipse 8"/>
          <p:cNvSpPr/>
          <p:nvPr/>
        </p:nvSpPr>
        <p:spPr>
          <a:xfrm>
            <a:off x="4917339" y="1103870"/>
            <a:ext cx="1251046" cy="1251045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63</a:t>
            </a:r>
          </a:p>
          <a:p>
            <a:pPr algn="ctr"/>
            <a:r>
              <a:rPr lang="es-CO" sz="10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Actividades</a:t>
            </a:r>
          </a:p>
          <a:p>
            <a:pPr algn="ctr"/>
            <a:r>
              <a:rPr lang="es-CO" sz="20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100%</a:t>
            </a:r>
            <a:endParaRPr lang="es-CO" sz="11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cxnSp>
        <p:nvCxnSpPr>
          <p:cNvPr id="11" name="Conector recto 10"/>
          <p:cNvCxnSpPr/>
          <p:nvPr/>
        </p:nvCxnSpPr>
        <p:spPr>
          <a:xfrm flipV="1">
            <a:off x="3493613" y="2019831"/>
            <a:ext cx="1070720" cy="492614"/>
          </a:xfrm>
          <a:prstGeom prst="line">
            <a:avLst/>
          </a:prstGeom>
          <a:ln w="762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Elipse 14"/>
          <p:cNvSpPr/>
          <p:nvPr/>
        </p:nvSpPr>
        <p:spPr>
          <a:xfrm>
            <a:off x="5724128" y="2671429"/>
            <a:ext cx="1251046" cy="1251045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3</a:t>
            </a:r>
          </a:p>
          <a:p>
            <a:pPr algn="ctr"/>
            <a:r>
              <a:rPr lang="es-CO" sz="10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Actividades</a:t>
            </a:r>
          </a:p>
          <a:p>
            <a:pPr algn="ctr"/>
            <a:r>
              <a:rPr lang="es-CO" sz="20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&gt;90%</a:t>
            </a:r>
            <a:endParaRPr lang="es-CO" sz="11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23" name="Elipse 22"/>
          <p:cNvSpPr/>
          <p:nvPr/>
        </p:nvSpPr>
        <p:spPr>
          <a:xfrm>
            <a:off x="5007294" y="4228176"/>
            <a:ext cx="1251046" cy="1251045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6</a:t>
            </a:r>
          </a:p>
          <a:p>
            <a:pPr algn="ctr"/>
            <a:r>
              <a:rPr lang="es-CO" sz="10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Actividades</a:t>
            </a:r>
          </a:p>
          <a:p>
            <a:pPr algn="ctr"/>
            <a:r>
              <a:rPr lang="es-CO" sz="12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&lt;80%</a:t>
            </a:r>
            <a:endParaRPr lang="es-CO" sz="8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3542479" y="3304007"/>
            <a:ext cx="1464815" cy="52814"/>
          </a:xfrm>
          <a:prstGeom prst="line">
            <a:avLst/>
          </a:prstGeom>
          <a:ln w="762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/>
          <p:nvPr/>
        </p:nvCxnSpPr>
        <p:spPr>
          <a:xfrm>
            <a:off x="3526179" y="4058015"/>
            <a:ext cx="1079555" cy="537163"/>
          </a:xfrm>
          <a:prstGeom prst="line">
            <a:avLst/>
          </a:prstGeom>
          <a:ln w="762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179512" y="216105"/>
            <a:ext cx="8640960" cy="52322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2800" b="1" dirty="0" smtClean="0">
                <a:latin typeface="Trebuchet MS" pitchFamily="34" charset="0"/>
              </a:rPr>
              <a:t>Estado de ejecución de las actividades</a:t>
            </a:r>
          </a:p>
        </p:txBody>
      </p:sp>
    </p:spTree>
    <p:extLst>
      <p:ext uri="{BB962C8B-B14F-4D97-AF65-F5344CB8AC3E}">
        <p14:creationId xmlns:p14="http://schemas.microsoft.com/office/powerpoint/2010/main" val="717450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251520" y="134995"/>
            <a:ext cx="8640960" cy="52322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2800" b="1" dirty="0" smtClean="0">
                <a:latin typeface="Trebuchet MS" pitchFamily="34" charset="0"/>
              </a:rPr>
              <a:t>Resumen de la ejecución del Plan de Acción:</a:t>
            </a: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97536" y="961428"/>
            <a:ext cx="4132321" cy="40011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s-ES" sz="2000" b="1" dirty="0" smtClean="0">
                <a:latin typeface="Trebuchet MS" pitchFamily="34" charset="0"/>
              </a:rPr>
              <a:t>Actividades culminadas: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1391732" y="2085170"/>
            <a:ext cx="4132321" cy="707886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s-ES" sz="2000" b="1" dirty="0" smtClean="0">
                <a:latin typeface="Trebuchet MS" pitchFamily="34" charset="0"/>
              </a:rPr>
              <a:t>Actividades con ejecución superior a 90%:</a:t>
            </a:r>
          </a:p>
        </p:txBody>
      </p:sp>
      <p:sp>
        <p:nvSpPr>
          <p:cNvPr id="16" name="Elipse 15"/>
          <p:cNvSpPr/>
          <p:nvPr/>
        </p:nvSpPr>
        <p:spPr>
          <a:xfrm>
            <a:off x="3586914" y="692696"/>
            <a:ext cx="1251046" cy="1251045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204</a:t>
            </a:r>
            <a:r>
              <a:rPr lang="es-CO" sz="10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Actividades</a:t>
            </a:r>
          </a:p>
          <a:p>
            <a:pPr algn="ctr"/>
            <a:r>
              <a:rPr lang="es-CO" sz="20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100%</a:t>
            </a:r>
            <a:endParaRPr lang="es-CO" sz="11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8" name="Elipse 17"/>
          <p:cNvSpPr/>
          <p:nvPr/>
        </p:nvSpPr>
        <p:spPr>
          <a:xfrm>
            <a:off x="4788317" y="1654116"/>
            <a:ext cx="1251046" cy="1251045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17</a:t>
            </a:r>
          </a:p>
          <a:p>
            <a:pPr algn="ctr"/>
            <a:r>
              <a:rPr lang="es-CO" sz="10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Actividades</a:t>
            </a:r>
          </a:p>
          <a:p>
            <a:pPr algn="ctr"/>
            <a:r>
              <a:rPr lang="es-CO" sz="20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&gt;90%</a:t>
            </a:r>
            <a:endParaRPr lang="es-CO" sz="11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9" name="Elipse 18"/>
          <p:cNvSpPr/>
          <p:nvPr/>
        </p:nvSpPr>
        <p:spPr>
          <a:xfrm>
            <a:off x="5883344" y="2887116"/>
            <a:ext cx="1251046" cy="125104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10</a:t>
            </a:r>
          </a:p>
          <a:p>
            <a:pPr algn="ctr"/>
            <a:r>
              <a:rPr lang="es-CO" sz="10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Actividades</a:t>
            </a:r>
          </a:p>
          <a:p>
            <a:pPr algn="ctr"/>
            <a:r>
              <a:rPr lang="es-CO" sz="11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&gt;80%&lt;90%</a:t>
            </a:r>
            <a:endParaRPr lang="es-CO" sz="7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2122773" y="3158695"/>
            <a:ext cx="4132321" cy="707886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s-ES" sz="2000" b="1" dirty="0" smtClean="0">
                <a:latin typeface="Trebuchet MS" pitchFamily="34" charset="0"/>
              </a:rPr>
              <a:t>Actividades con ejecución superior a 80% inferior a 90%:</a:t>
            </a:r>
          </a:p>
        </p:txBody>
      </p:sp>
      <p:sp>
        <p:nvSpPr>
          <p:cNvPr id="21" name="Elipse 20"/>
          <p:cNvSpPr/>
          <p:nvPr/>
        </p:nvSpPr>
        <p:spPr>
          <a:xfrm>
            <a:off x="4632298" y="4232220"/>
            <a:ext cx="1251046" cy="1251045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40</a:t>
            </a:r>
          </a:p>
          <a:p>
            <a:pPr algn="ctr"/>
            <a:r>
              <a:rPr lang="es-CO" sz="10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Actividades</a:t>
            </a:r>
          </a:p>
          <a:p>
            <a:pPr algn="ctr"/>
            <a:r>
              <a:rPr lang="es-CO" sz="12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&lt;80%</a:t>
            </a:r>
            <a:endParaRPr lang="es-CO" sz="8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1115616" y="4357031"/>
            <a:ext cx="4132321" cy="707886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s-ES" sz="2000" b="1" dirty="0" smtClean="0">
                <a:latin typeface="Trebuchet MS" pitchFamily="34" charset="0"/>
              </a:rPr>
              <a:t>Actividades con ejecución inferior a 80%:</a:t>
            </a: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6733112" y="5013176"/>
            <a:ext cx="2135851" cy="707886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s-ES" sz="2000" b="1" dirty="0" smtClean="0">
                <a:latin typeface="Trebuchet MS" pitchFamily="34" charset="0"/>
              </a:rPr>
              <a:t>Actividades canceladas:3</a:t>
            </a:r>
          </a:p>
        </p:txBody>
      </p:sp>
    </p:spTree>
    <p:extLst>
      <p:ext uri="{BB962C8B-B14F-4D97-AF65-F5344CB8AC3E}">
        <p14:creationId xmlns:p14="http://schemas.microsoft.com/office/powerpoint/2010/main" val="3944865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 rot="5400000">
            <a:off x="2379150" y="118308"/>
            <a:ext cx="6858000" cy="6648765"/>
          </a:xfrm>
          <a:prstGeom prst="rect">
            <a:avLst/>
          </a:prstGeom>
          <a:gradFill flip="none" rotWithShape="0">
            <a:gsLst>
              <a:gs pos="0">
                <a:schemeClr val="bg1"/>
              </a:gs>
              <a:gs pos="100000">
                <a:srgbClr val="B9C4C5"/>
              </a:gs>
            </a:gsLst>
            <a:path path="circle">
              <a:fillToRect l="100000" t="10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" name="3 Rectángulo"/>
          <p:cNvSpPr/>
          <p:nvPr/>
        </p:nvSpPr>
        <p:spPr>
          <a:xfrm rot="5400000">
            <a:off x="-2087374" y="2070834"/>
            <a:ext cx="6858000" cy="2716331"/>
          </a:xfrm>
          <a:prstGeom prst="rect">
            <a:avLst/>
          </a:prstGeom>
          <a:solidFill>
            <a:srgbClr val="002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 rot="5400000">
            <a:off x="-679893" y="3379684"/>
            <a:ext cx="6885385" cy="12601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3779912" y="4291356"/>
            <a:ext cx="4988959" cy="1015663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r"/>
            <a:r>
              <a:rPr lang="es-ES" sz="6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Gracias…</a:t>
            </a:r>
            <a:endParaRPr lang="es-E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32656"/>
            <a:ext cx="1486387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14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4382066620D9468DD4A08DB5914D85" ma:contentTypeVersion="10" ma:contentTypeDescription="Create a new document." ma:contentTypeScope="" ma:versionID="b8dbe88c14b873d9b3f5bed06a892e29">
  <xsd:schema xmlns:xsd="http://www.w3.org/2001/XMLSchema" xmlns:xs="http://www.w3.org/2001/XMLSchema" xmlns:p="http://schemas.microsoft.com/office/2006/metadata/properties" xmlns:ns1="http://schemas.microsoft.com/sharepoint/v3" xmlns:ns2="a167331c-937b-46fe-a0d2-e718c142b915" xmlns:ns3="d0c44bf4-9f42-4aab-bea8-3874168f77d4" targetNamespace="http://schemas.microsoft.com/office/2006/metadata/properties" ma:root="true" ma:fieldsID="212756004878122c59f4d058e06809fe" ns1:_="" ns2:_="" ns3:_="">
    <xsd:import namespace="http://schemas.microsoft.com/sharepoint/v3"/>
    <xsd:import namespace="a167331c-937b-46fe-a0d2-e718c142b915"/>
    <xsd:import namespace="d0c44bf4-9f42-4aab-bea8-3874168f77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dlc_Exempt" minOccurs="0"/>
                <xsd:element ref="ns1:_dlc_ExpireDateSaved" minOccurs="0"/>
                <xsd:element ref="ns1:_dlc_ExpireDate" minOccurs="0"/>
                <xsd:element ref="ns3:SharedWithUsers" minOccurs="0"/>
                <xsd:element ref="ns3:SharedWithDetails" minOccurs="0"/>
                <xsd:element ref="ns2:Seguimiento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10" nillable="true" ma:displayName="Exempt from Policy" ma:description="" ma:hidden="true" ma:internalName="_dlc_Exempt" ma:readOnly="true">
      <xsd:simpleType>
        <xsd:restriction base="dms:Unknown"/>
      </xsd:simpleType>
    </xsd:element>
    <xsd:element name="_dlc_ExpireDateSaved" ma:index="11" nillable="true" ma:displayName="Original Expiration Date" ma:description="" ma:hidden="true" ma:internalName="_dlc_ExpireDateSaved" ma:readOnly="true">
      <xsd:simpleType>
        <xsd:restriction base="dms:DateTime"/>
      </xsd:simpleType>
    </xsd:element>
    <xsd:element name="_dlc_ExpireDate" ma:index="12" nillable="true" ma:displayName="Expiration Date" ma:description="" ma:hidden="true" ma:internalName="_dlc_ExpireDat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67331c-937b-46fe-a0d2-e718c142b9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Seguimiento" ma:index="15" nillable="true" ma:displayName="Seguimiento" ma:internalName="Seguimiento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c44bf4-9f42-4aab-bea8-3874168f77d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p:Policy xmlns:p="office.server.policy" id="" local="true">
  <p:Name>Document</p:Name>
  <p:Description/>
  <p:Statement/>
  <p:PolicyItems>
    <p:PolicyItem featureId="Microsoft.Office.RecordsManagement.PolicyFeatures.Expiration" staticId="0x010100F84382066620D9468DD4A08DB5914D85" UniqueId="a9ef37cf-16a0-4a3e-abbf-b90072d0b8fc">
      <p:Name>Retention</p:Name>
      <p:Description>Automatic scheduling of content for processing, and performing a retention action on content that has reached its due date.</p:Description>
      <p:CustomData/>
    </p:PolicyItem>
  </p:PolicyItems>
</p:Policy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guimiento xmlns="a167331c-937b-46fe-a0d2-e718c142b915" xsi:nil="true"/>
  </documentManagement>
</p:properties>
</file>

<file path=customXml/itemProps1.xml><?xml version="1.0" encoding="utf-8"?>
<ds:datastoreItem xmlns:ds="http://schemas.openxmlformats.org/officeDocument/2006/customXml" ds:itemID="{0543AE94-05AB-4F0E-9985-5000C1DE78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167331c-937b-46fe-a0d2-e718c142b915"/>
    <ds:schemaRef ds:uri="d0c44bf4-9f42-4aab-bea8-3874168f77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A3DC19B-B006-440A-8E23-C90AC91199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B12562B-0553-46FF-B801-8F702406A0C7}">
  <ds:schemaRefs>
    <ds:schemaRef ds:uri="office.server.policy"/>
  </ds:schemaRefs>
</ds:datastoreItem>
</file>

<file path=customXml/itemProps4.xml><?xml version="1.0" encoding="utf-8"?>
<ds:datastoreItem xmlns:ds="http://schemas.openxmlformats.org/officeDocument/2006/customXml" ds:itemID="{D8197949-D97F-4C93-8B84-4C7F1ADE54D1}">
  <ds:schemaRefs>
    <ds:schemaRef ds:uri="d0c44bf4-9f42-4aab-bea8-3874168f77d4"/>
    <ds:schemaRef ds:uri="http://purl.org/dc/terms/"/>
    <ds:schemaRef ds:uri="http://schemas.microsoft.com/sharepoint/v3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a167331c-937b-46fe-a0d2-e718c142b91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8475</TotalTime>
  <Words>241</Words>
  <Application>Microsoft Office PowerPoint</Application>
  <PresentationFormat>Presentación en pantalla (4:3)</PresentationFormat>
  <Paragraphs>110</Paragraphs>
  <Slides>9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Trebuchet MS</vt:lpstr>
      <vt:lpstr>Tema de Office</vt:lpstr>
      <vt:lpstr>Presentación de PowerPoint</vt:lpstr>
      <vt:lpstr>Presentación de PowerPoint</vt:lpstr>
      <vt:lpstr>Comportamiento del avance en la ejecución del Plan de Acción – 2019</vt:lpstr>
      <vt:lpstr>Línea Estratégica 1.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Defensoria</dc:creator>
  <cp:lastModifiedBy>Liliana Perez</cp:lastModifiedBy>
  <cp:revision>446</cp:revision>
  <dcterms:created xsi:type="dcterms:W3CDTF">2017-11-20T21:12:31Z</dcterms:created>
  <dcterms:modified xsi:type="dcterms:W3CDTF">2020-01-23T17:32:27Z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0x010100F84382066620D9468DD4A08DB5914D85</vt:lpwstr>
  </property>
  <property fmtid="{D5CDD505-2E9C-101B-9397-08002B2CF9AE}" pid="3" name="_dlc_policyId">
    <vt:lpwstr>0x010100F84382066620D9468DD4A08DB5914D85</vt:lpwstr>
  </property>
  <property fmtid="{D5CDD505-2E9C-101B-9397-08002B2CF9AE}" pid="4" name="ItemRetentionFormula">
    <vt:lpwstr/>
  </property>
</Properties>
</file>