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67" r:id="rId6"/>
    <p:sldId id="435" r:id="rId7"/>
    <p:sldId id="413" r:id="rId8"/>
    <p:sldId id="423" r:id="rId9"/>
    <p:sldId id="431" r:id="rId10"/>
    <p:sldId id="432" r:id="rId11"/>
    <p:sldId id="433" r:id="rId12"/>
    <p:sldId id="434" r:id="rId13"/>
    <p:sldId id="329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699D"/>
    <a:srgbClr val="FF0066"/>
    <a:srgbClr val="0572C0"/>
    <a:srgbClr val="FC3E18"/>
    <a:srgbClr val="99C0F1"/>
    <a:srgbClr val="E84E0F"/>
    <a:srgbClr val="B17B2C"/>
    <a:srgbClr val="9BA50C"/>
    <a:srgbClr val="0069B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95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23/01/2020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74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1449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23/01/2020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275693"/>
            <a:ext cx="4988959" cy="304698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Porcentaje de ejecución</a:t>
            </a:r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:</a:t>
            </a:r>
          </a:p>
          <a:p>
            <a:pPr algn="ctr"/>
            <a:r>
              <a:rPr lang="es-ES" sz="4800" dirty="0" smtClean="0">
                <a:solidFill>
                  <a:srgbClr val="00B050"/>
                </a:solidFill>
                <a:latin typeface="Trebuchet MS" pitchFamily="34" charset="0"/>
              </a:rPr>
              <a:t>90,17%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Vigencia 2019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856984" cy="1218060"/>
          </a:xfrm>
        </p:spPr>
        <p:txBody>
          <a:bodyPr/>
          <a:lstStyle/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Comportamiento del avance en la ejecución del Plan de Acción – 2019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166895"/>
              </p:ext>
            </p:extLst>
          </p:nvPr>
        </p:nvGraphicFramePr>
        <p:xfrm>
          <a:off x="-1" y="5445224"/>
          <a:ext cx="9144000" cy="1345682"/>
        </p:xfrm>
        <a:graphic>
          <a:graphicData uri="http://schemas.openxmlformats.org/drawingml/2006/table">
            <a:tbl>
              <a:tblPr/>
              <a:tblGrid>
                <a:gridCol w="869365"/>
                <a:gridCol w="575635"/>
                <a:gridCol w="697545"/>
                <a:gridCol w="619523"/>
                <a:gridCol w="619523"/>
                <a:gridCol w="619523"/>
                <a:gridCol w="619523"/>
                <a:gridCol w="619523"/>
                <a:gridCol w="658534"/>
                <a:gridCol w="856840"/>
                <a:gridCol w="718675"/>
                <a:gridCol w="825957"/>
                <a:gridCol w="843834"/>
              </a:tblGrid>
              <a:tr h="196666"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MES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>
                      <a:noFill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900" dirty="0" smtClean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ENERO</a:t>
                      </a:r>
                    </a:p>
                    <a:p>
                      <a:pPr algn="ctr"/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900" dirty="0" smtClean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FEBRERO</a:t>
                      </a:r>
                    </a:p>
                    <a:p>
                      <a:pPr algn="ctr"/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900" dirty="0" smtClean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MARZO</a:t>
                      </a:r>
                    </a:p>
                    <a:p>
                      <a:endParaRPr lang="es-CO" sz="900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ABRIL</a:t>
                      </a: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MAYO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JUNIO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JULIO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AGOSTO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SEPTIEMBRE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OCTUBRE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NOVIEMBRE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DICIEMBRE</a:t>
                      </a:r>
                      <a:endParaRPr lang="es-CO" sz="9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947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% de</a:t>
                      </a:r>
                      <a:r>
                        <a:rPr lang="es-CO" sz="1200" baseline="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s-CO" sz="12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</a:rPr>
                        <a:t>Avance</a:t>
                      </a:r>
                    </a:p>
                    <a:p>
                      <a:pPr algn="ctr"/>
                      <a:endParaRPr lang="es-CO" sz="1200" dirty="0" smtClean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>
                      <a:noFill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2.62</a:t>
                      </a: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7.67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15.34</a:t>
                      </a: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23.58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33.82</a:t>
                      </a: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45.36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54.33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62.31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65.52</a:t>
                      </a: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68.84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83.47</a:t>
                      </a:r>
                      <a:endParaRPr lang="es-CO" sz="1200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dirty="0" smtClean="0">
                          <a:solidFill>
                            <a:srgbClr val="666666"/>
                          </a:solidFill>
                          <a:effectLst/>
                          <a:latin typeface="Trebuchet MS" panose="020B0603020202020204" pitchFamily="34" charset="0"/>
                        </a:rPr>
                        <a:t>90.17</a:t>
                      </a:r>
                      <a:endParaRPr lang="es-CO" sz="1600" dirty="0">
                        <a:solidFill>
                          <a:srgbClr val="FFFFFF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2977" marR="92977" marT="69733" marB="69733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759" t="15113" r="2384" b="17758"/>
          <a:stretch/>
        </p:blipFill>
        <p:spPr>
          <a:xfrm>
            <a:off x="0" y="1220737"/>
            <a:ext cx="9061072" cy="408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593090"/>
            <a:ext cx="3268399" cy="1224136"/>
          </a:xfrm>
        </p:spPr>
        <p:txBody>
          <a:bodyPr/>
          <a:lstStyle/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1.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384379" y="182043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96,15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4942184" y="155738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475656" y="3033250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2.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384379" y="326059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75,90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4942184" y="299754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ítulo 1"/>
          <p:cNvSpPr txBox="1">
            <a:spLocks/>
          </p:cNvSpPr>
          <p:nvPr/>
        </p:nvSpPr>
        <p:spPr>
          <a:xfrm>
            <a:off x="1475656" y="4509119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3.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384379" y="4736467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98,46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22" name="Conector recto 21"/>
          <p:cNvCxnSpPr/>
          <p:nvPr/>
        </p:nvCxnSpPr>
        <p:spPr>
          <a:xfrm flipV="1">
            <a:off x="4942184" y="4473411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179511" y="207291"/>
            <a:ext cx="8784977" cy="9568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% de avance por línea estratégica…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7568530" y="4941167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7568530" y="3483448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7568530" y="1963751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9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79512" y="21610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Estado de ejecución de las actividades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67671" y="1563981"/>
            <a:ext cx="2135851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400" b="1" dirty="0" smtClean="0">
                <a:latin typeface="Trebuchet MS" pitchFamily="34" charset="0"/>
              </a:rPr>
              <a:t>Línea Estratégica 1:</a:t>
            </a:r>
          </a:p>
        </p:txBody>
      </p:sp>
      <p:sp>
        <p:nvSpPr>
          <p:cNvPr id="8" name="Elipse 7"/>
          <p:cNvSpPr/>
          <p:nvPr/>
        </p:nvSpPr>
        <p:spPr>
          <a:xfrm>
            <a:off x="1435596" y="2460424"/>
            <a:ext cx="1899118" cy="186617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 smtClean="0">
                <a:latin typeface="Trebuchet MS" panose="020B0603020202020204" pitchFamily="34" charset="0"/>
              </a:rPr>
              <a:t>51</a:t>
            </a:r>
          </a:p>
          <a:p>
            <a:pPr algn="ctr"/>
            <a:r>
              <a:rPr lang="es-CO" sz="1200" dirty="0" smtClean="0">
                <a:latin typeface="Trebuchet MS" panose="020B0603020202020204" pitchFamily="34" charset="0"/>
              </a:rPr>
              <a:t>Actividades</a:t>
            </a:r>
            <a:endParaRPr lang="es-CO" sz="1600" dirty="0">
              <a:latin typeface="Trebuchet MS" panose="020B0603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4917339" y="1103870"/>
            <a:ext cx="1251046" cy="12510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37</a:t>
            </a:r>
          </a:p>
          <a:p>
            <a:pPr algn="ctr"/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 flipV="1">
            <a:off x="3493613" y="2019831"/>
            <a:ext cx="1070720" cy="492614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Elipse 14"/>
          <p:cNvSpPr/>
          <p:nvPr/>
        </p:nvSpPr>
        <p:spPr>
          <a:xfrm>
            <a:off x="6028315" y="2060848"/>
            <a:ext cx="1251046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5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&gt;90%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6028315" y="3537012"/>
            <a:ext cx="1251046" cy="125104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3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1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&gt;80%&lt;90%</a:t>
            </a:r>
            <a:endParaRPr lang="es-CO" sz="7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4917339" y="4581128"/>
            <a:ext cx="1251046" cy="12510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6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&lt;80%</a:t>
            </a:r>
            <a:endParaRPr lang="es-CO" sz="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5" name="Conector recto 24"/>
          <p:cNvCxnSpPr/>
          <p:nvPr/>
        </p:nvCxnSpPr>
        <p:spPr>
          <a:xfrm flipV="1">
            <a:off x="3610794" y="2924944"/>
            <a:ext cx="1393254" cy="130552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3646013" y="3681651"/>
            <a:ext cx="1358035" cy="179397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3492445" y="4250894"/>
            <a:ext cx="1079555" cy="537163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67671" y="1563981"/>
            <a:ext cx="2135851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400" b="1" dirty="0" smtClean="0">
                <a:latin typeface="Trebuchet MS" pitchFamily="34" charset="0"/>
              </a:rPr>
              <a:t>Línea Estratégica 2:</a:t>
            </a:r>
          </a:p>
        </p:txBody>
      </p:sp>
      <p:sp>
        <p:nvSpPr>
          <p:cNvPr id="8" name="Elipse 7"/>
          <p:cNvSpPr/>
          <p:nvPr/>
        </p:nvSpPr>
        <p:spPr>
          <a:xfrm>
            <a:off x="1435596" y="2460424"/>
            <a:ext cx="1899118" cy="1866173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 smtClean="0">
                <a:latin typeface="Trebuchet MS" panose="020B0603020202020204" pitchFamily="34" charset="0"/>
              </a:rPr>
              <a:t>151</a:t>
            </a:r>
          </a:p>
          <a:p>
            <a:pPr algn="ctr"/>
            <a:r>
              <a:rPr lang="es-CO" sz="1200" dirty="0" smtClean="0">
                <a:latin typeface="Trebuchet MS" panose="020B0603020202020204" pitchFamily="34" charset="0"/>
              </a:rPr>
              <a:t>Actividades</a:t>
            </a:r>
            <a:endParaRPr lang="es-CO" sz="1600" dirty="0">
              <a:latin typeface="Trebuchet MS" panose="020B0603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4917339" y="1103870"/>
            <a:ext cx="1251046" cy="12510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104</a:t>
            </a:r>
          </a:p>
          <a:p>
            <a:pPr algn="ctr"/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 flipV="1">
            <a:off x="3493613" y="2019831"/>
            <a:ext cx="1070720" cy="492614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Elipse 14"/>
          <p:cNvSpPr/>
          <p:nvPr/>
        </p:nvSpPr>
        <p:spPr>
          <a:xfrm>
            <a:off x="6028315" y="2060848"/>
            <a:ext cx="1251046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9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&gt;90%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6028315" y="3537012"/>
            <a:ext cx="1251046" cy="125104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7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1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&gt;80%&lt;90%</a:t>
            </a:r>
            <a:endParaRPr lang="es-CO" sz="7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4917339" y="4581128"/>
            <a:ext cx="1251046" cy="12510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28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&lt;80%</a:t>
            </a:r>
            <a:endParaRPr lang="es-CO" sz="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5" name="Conector recto 24"/>
          <p:cNvCxnSpPr/>
          <p:nvPr/>
        </p:nvCxnSpPr>
        <p:spPr>
          <a:xfrm flipV="1">
            <a:off x="3610794" y="2924944"/>
            <a:ext cx="1393254" cy="130552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3646013" y="3681651"/>
            <a:ext cx="1358035" cy="179397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3492445" y="4250894"/>
            <a:ext cx="1079555" cy="537163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733112" y="5013176"/>
            <a:ext cx="2135851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canceladas:3</a:t>
            </a: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179512" y="21610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Estado de ejecución de las actividades</a:t>
            </a:r>
          </a:p>
        </p:txBody>
      </p:sp>
    </p:spTree>
    <p:extLst>
      <p:ext uri="{BB962C8B-B14F-4D97-AF65-F5344CB8AC3E}">
        <p14:creationId xmlns:p14="http://schemas.microsoft.com/office/powerpoint/2010/main" val="3207572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67671" y="1563981"/>
            <a:ext cx="2135851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400" b="1" dirty="0" smtClean="0">
                <a:latin typeface="Trebuchet MS" pitchFamily="34" charset="0"/>
              </a:rPr>
              <a:t>Línea Estratégica 3:</a:t>
            </a:r>
          </a:p>
        </p:txBody>
      </p:sp>
      <p:sp>
        <p:nvSpPr>
          <p:cNvPr id="8" name="Elipse 7"/>
          <p:cNvSpPr/>
          <p:nvPr/>
        </p:nvSpPr>
        <p:spPr>
          <a:xfrm>
            <a:off x="1435596" y="2460424"/>
            <a:ext cx="1899118" cy="1866173"/>
          </a:xfrm>
          <a:prstGeom prst="ellipse">
            <a:avLst/>
          </a:prstGeom>
          <a:solidFill>
            <a:srgbClr val="92D05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72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  <a:endParaRPr lang="es-CO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4917339" y="1103870"/>
            <a:ext cx="1251046" cy="12510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63</a:t>
            </a:r>
          </a:p>
          <a:p>
            <a:pPr algn="ctr"/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 flipV="1">
            <a:off x="3493613" y="2019831"/>
            <a:ext cx="1070720" cy="492614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Elipse 14"/>
          <p:cNvSpPr/>
          <p:nvPr/>
        </p:nvSpPr>
        <p:spPr>
          <a:xfrm>
            <a:off x="5724128" y="2671429"/>
            <a:ext cx="1251046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3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&gt;90%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5007294" y="4228176"/>
            <a:ext cx="1251046" cy="12510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6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&lt;80%</a:t>
            </a:r>
            <a:endParaRPr lang="es-CO" sz="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5" name="Conector recto 24"/>
          <p:cNvCxnSpPr/>
          <p:nvPr/>
        </p:nvCxnSpPr>
        <p:spPr>
          <a:xfrm flipV="1">
            <a:off x="3542479" y="3304007"/>
            <a:ext cx="1464815" cy="52814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3526179" y="4058015"/>
            <a:ext cx="1079555" cy="537163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79512" y="21610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Estado de ejecución de las actividades</a:t>
            </a:r>
          </a:p>
        </p:txBody>
      </p:sp>
    </p:spTree>
    <p:extLst>
      <p:ext uri="{BB962C8B-B14F-4D97-AF65-F5344CB8AC3E}">
        <p14:creationId xmlns:p14="http://schemas.microsoft.com/office/powerpoint/2010/main" val="717450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51520" y="13499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Resumen de la ejecución del Plan de Acción: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97536" y="961428"/>
            <a:ext cx="4132321" cy="40011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culminadas: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391732" y="2085170"/>
            <a:ext cx="4132321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con ejecución superior a 90%:</a:t>
            </a:r>
          </a:p>
        </p:txBody>
      </p:sp>
      <p:sp>
        <p:nvSpPr>
          <p:cNvPr id="16" name="Elipse 15"/>
          <p:cNvSpPr/>
          <p:nvPr/>
        </p:nvSpPr>
        <p:spPr>
          <a:xfrm>
            <a:off x="3586914" y="692696"/>
            <a:ext cx="1251046" cy="12510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204</a:t>
            </a:r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4788317" y="1654116"/>
            <a:ext cx="1251046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17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&gt;90%</a:t>
            </a:r>
            <a:endParaRPr lang="es-CO" sz="11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5883344" y="2887116"/>
            <a:ext cx="1251046" cy="125104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10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1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&gt;80%&lt;90%</a:t>
            </a:r>
            <a:endParaRPr lang="es-CO" sz="7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22773" y="3158695"/>
            <a:ext cx="4132321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con ejecución superior a 80% inferior a 90%:</a:t>
            </a:r>
          </a:p>
        </p:txBody>
      </p:sp>
      <p:sp>
        <p:nvSpPr>
          <p:cNvPr id="21" name="Elipse 20"/>
          <p:cNvSpPr/>
          <p:nvPr/>
        </p:nvSpPr>
        <p:spPr>
          <a:xfrm>
            <a:off x="4632298" y="4232220"/>
            <a:ext cx="1251046" cy="12510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40</a:t>
            </a:r>
          </a:p>
          <a:p>
            <a:pPr algn="ctr"/>
            <a:r>
              <a:rPr lang="es-CO" sz="105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&lt;80%</a:t>
            </a:r>
            <a:endParaRPr lang="es-CO" sz="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1115616" y="4357031"/>
            <a:ext cx="4132321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con ejecución inferior a 80%:</a:t>
            </a: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733112" y="5013176"/>
            <a:ext cx="2135851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Actividades canceladas:3</a:t>
            </a:r>
          </a:p>
        </p:txBody>
      </p:sp>
    </p:spTree>
    <p:extLst>
      <p:ext uri="{BB962C8B-B14F-4D97-AF65-F5344CB8AC3E}">
        <p14:creationId xmlns:p14="http://schemas.microsoft.com/office/powerpoint/2010/main" val="3944865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D8197949-D97F-4C93-8B84-4C7F1ADE54D1}">
  <ds:schemaRefs>
    <ds:schemaRef ds:uri="d0c44bf4-9f42-4aab-bea8-3874168f77d4"/>
    <ds:schemaRef ds:uri="http://purl.org/dc/terms/"/>
    <ds:schemaRef ds:uri="http://schemas.microsoft.com/sharepoint/v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a167331c-937b-46fe-a0d2-e718c142b91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8475</TotalTime>
  <Words>241</Words>
  <Application>Microsoft Office PowerPoint</Application>
  <PresentationFormat>Presentación en pantalla (4:3)</PresentationFormat>
  <Paragraphs>110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Comportamiento del avance en la ejecución del Plan de Acción – 2019</vt:lpstr>
      <vt:lpstr>Línea Estratégica 1.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446</cp:revision>
  <dcterms:created xsi:type="dcterms:W3CDTF">2017-11-20T21:12:31Z</dcterms:created>
  <dcterms:modified xsi:type="dcterms:W3CDTF">2020-01-23T17:32:27Z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