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14"/>
  </p:notesMasterIdLst>
  <p:sldIdLst>
    <p:sldId id="267" r:id="rId6"/>
    <p:sldId id="365" r:id="rId7"/>
    <p:sldId id="366" r:id="rId8"/>
    <p:sldId id="368" r:id="rId9"/>
    <p:sldId id="411" r:id="rId10"/>
    <p:sldId id="412" r:id="rId11"/>
    <p:sldId id="371" r:id="rId12"/>
    <p:sldId id="329" r:id="rId13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lissa Torrado" initials="MT" lastIdx="2" clrIdx="0">
    <p:extLst>
      <p:ext uri="{19B8F6BF-5375-455C-9EA6-DF929625EA0E}">
        <p15:presenceInfo xmlns:p15="http://schemas.microsoft.com/office/powerpoint/2012/main" userId="S-1-5-21-1413734037-4171869932-2362094686-749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3E18"/>
    <a:srgbClr val="0572C0"/>
    <a:srgbClr val="99C0F1"/>
    <a:srgbClr val="3E699D"/>
    <a:srgbClr val="E84E0F"/>
    <a:srgbClr val="B17B2C"/>
    <a:srgbClr val="9BA50C"/>
    <a:srgbClr val="0069B4"/>
    <a:srgbClr val="FFCC00"/>
    <a:srgbClr val="004A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39" autoAdjust="0"/>
    <p:restoredTop sz="94660"/>
  </p:normalViewPr>
  <p:slideViewPr>
    <p:cSldViewPr>
      <p:cViewPr varScale="1">
        <p:scale>
          <a:sx n="110" d="100"/>
          <a:sy n="110" d="100"/>
        </p:scale>
        <p:origin x="95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commentAuthors" Target="commentAuthors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A7E084-E7DD-4C6E-82B5-AC7387883398}" type="datetimeFigureOut">
              <a:rPr lang="es-CO" smtClean="0"/>
              <a:t>20/08/2019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867D04-D9DA-4C8F-9F2D-2651FEE476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297216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92512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12BE47-6436-4161-8B62-E87C51975069}" type="datetimeFigureOut">
              <a:rPr lang="es-MX" smtClean="0"/>
              <a:t>20/08/2019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2A958F-6DD6-4EFD-9DDB-9EC5D63398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491050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12BE47-6436-4161-8B62-E87C51975069}" type="datetimeFigureOut">
              <a:rPr lang="es-MX" smtClean="0"/>
              <a:t>20/08/2019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2A958F-6DD6-4EFD-9DDB-9EC5D63398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11157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12BE47-6436-4161-8B62-E87C51975069}" type="datetimeFigureOut">
              <a:rPr lang="es-MX" smtClean="0"/>
              <a:t>20/08/2019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2A958F-6DD6-4EFD-9DDB-9EC5D63398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48752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12BE47-6436-4161-8B62-E87C51975069}" type="datetimeFigureOut">
              <a:rPr lang="es-MX" smtClean="0"/>
              <a:t>20/08/2019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2A958F-6DD6-4EFD-9DDB-9EC5D63398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2815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12BE47-6436-4161-8B62-E87C51975069}" type="datetimeFigureOut">
              <a:rPr lang="es-MX" smtClean="0"/>
              <a:t>20/08/2019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2A958F-6DD6-4EFD-9DDB-9EC5D63398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93278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12BE47-6436-4161-8B62-E87C51975069}" type="datetimeFigureOut">
              <a:rPr lang="es-MX" smtClean="0"/>
              <a:t>20/08/2019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2A958F-6DD6-4EFD-9DDB-9EC5D63398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88968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12BE47-6436-4161-8B62-E87C51975069}" type="datetimeFigureOut">
              <a:rPr lang="es-MX" smtClean="0"/>
              <a:t>20/08/2019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2A958F-6DD6-4EFD-9DDB-9EC5D63398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9080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12BE47-6436-4161-8B62-E87C51975069}" type="datetimeFigureOut">
              <a:rPr lang="es-MX" smtClean="0"/>
              <a:t>20/08/2019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2A958F-6DD6-4EFD-9DDB-9EC5D63398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3993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12BE47-6436-4161-8B62-E87C51975069}" type="datetimeFigureOut">
              <a:rPr lang="es-MX" smtClean="0"/>
              <a:t>20/08/2019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2A958F-6DD6-4EFD-9DDB-9EC5D63398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72302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12BE47-6436-4161-8B62-E87C51975069}" type="datetimeFigureOut">
              <a:rPr lang="es-MX" smtClean="0"/>
              <a:t>20/08/2019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2A958F-6DD6-4EFD-9DDB-9EC5D63398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14674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100000">
              <a:srgbClr val="B9C4C5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30300"/>
            <a:ext cx="9144000" cy="927700"/>
          </a:xfrm>
          <a:prstGeom prst="rect">
            <a:avLst/>
          </a:prstGeom>
        </p:spPr>
      </p:pic>
      <p:sp>
        <p:nvSpPr>
          <p:cNvPr id="3" name="2 Rectángulo"/>
          <p:cNvSpPr/>
          <p:nvPr userDrawn="1"/>
        </p:nvSpPr>
        <p:spPr>
          <a:xfrm>
            <a:off x="0" y="5918578"/>
            <a:ext cx="6228184" cy="45719"/>
          </a:xfrm>
          <a:prstGeom prst="rect">
            <a:avLst/>
          </a:prstGeom>
          <a:gradFill>
            <a:gsLst>
              <a:gs pos="0">
                <a:schemeClr val="tx1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3 Rectángulo"/>
          <p:cNvSpPr/>
          <p:nvPr userDrawn="1"/>
        </p:nvSpPr>
        <p:spPr>
          <a:xfrm>
            <a:off x="0" y="5930300"/>
            <a:ext cx="9144000" cy="909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24097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>
          <a:xfrm rot="5400000">
            <a:off x="2379150" y="118308"/>
            <a:ext cx="6858000" cy="6648765"/>
          </a:xfrm>
          <a:prstGeom prst="rect">
            <a:avLst/>
          </a:prstGeom>
          <a:gradFill flip="none" rotWithShape="0">
            <a:gsLst>
              <a:gs pos="0">
                <a:schemeClr val="bg1"/>
              </a:gs>
              <a:gs pos="100000">
                <a:srgbClr val="B9C4C5"/>
              </a:gs>
            </a:gsLst>
            <a:path path="circle">
              <a:fillToRect l="100000" t="10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4" name="3 Rectángulo"/>
          <p:cNvSpPr/>
          <p:nvPr/>
        </p:nvSpPr>
        <p:spPr>
          <a:xfrm rot="5400000">
            <a:off x="-2087374" y="2070834"/>
            <a:ext cx="6858000" cy="2716331"/>
          </a:xfrm>
          <a:prstGeom prst="rect">
            <a:avLst/>
          </a:prstGeom>
          <a:solidFill>
            <a:srgbClr val="0025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5" name="4 Rectángulo"/>
          <p:cNvSpPr/>
          <p:nvPr/>
        </p:nvSpPr>
        <p:spPr>
          <a:xfrm rot="5400000">
            <a:off x="-679893" y="3379684"/>
            <a:ext cx="6885385" cy="12601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3779912" y="3368025"/>
            <a:ext cx="4988959" cy="2862322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ES" sz="3600" dirty="0" smtClean="0">
                <a:solidFill>
                  <a:srgbClr val="002060"/>
                </a:solidFill>
                <a:latin typeface="Trebuchet MS" pitchFamily="34" charset="0"/>
              </a:rPr>
              <a:t>Resolución 1361/2018</a:t>
            </a:r>
          </a:p>
          <a:p>
            <a:pPr algn="ctr"/>
            <a:r>
              <a:rPr lang="es-ES" sz="3600" dirty="0" smtClean="0">
                <a:solidFill>
                  <a:srgbClr val="002060"/>
                </a:solidFill>
                <a:latin typeface="Trebuchet MS" pitchFamily="34" charset="0"/>
              </a:rPr>
              <a:t>Plan Integrado de Acción Estratégica y Gestión Operativa</a:t>
            </a:r>
          </a:p>
          <a:p>
            <a:pPr algn="ctr"/>
            <a:r>
              <a:rPr lang="es-ES" sz="3600" dirty="0" smtClean="0">
                <a:solidFill>
                  <a:srgbClr val="002060"/>
                </a:solidFill>
                <a:latin typeface="Trebuchet MS" pitchFamily="34" charset="0"/>
              </a:rPr>
              <a:t>“Plan de Acción”</a:t>
            </a:r>
            <a:endParaRPr lang="es-ES" sz="3600" dirty="0">
              <a:solidFill>
                <a:srgbClr val="002060"/>
              </a:solidFill>
              <a:latin typeface="Trebuchet MS" pitchFamily="34" charset="0"/>
            </a:endParaRPr>
          </a:p>
        </p:txBody>
      </p:sp>
      <p:pic>
        <p:nvPicPr>
          <p:cNvPr id="9" name="8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332656"/>
            <a:ext cx="1486387" cy="1728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3082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>
          <a:xfrm rot="5400000">
            <a:off x="2379150" y="118308"/>
            <a:ext cx="6858000" cy="6648765"/>
          </a:xfrm>
          <a:prstGeom prst="rect">
            <a:avLst/>
          </a:prstGeom>
          <a:gradFill flip="none" rotWithShape="0">
            <a:gsLst>
              <a:gs pos="0">
                <a:schemeClr val="bg1"/>
              </a:gs>
              <a:gs pos="100000">
                <a:srgbClr val="B9C4C5"/>
              </a:gs>
            </a:gsLst>
            <a:path path="circle">
              <a:fillToRect l="100000" t="10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4" name="3 Rectángulo"/>
          <p:cNvSpPr/>
          <p:nvPr/>
        </p:nvSpPr>
        <p:spPr>
          <a:xfrm rot="5400000">
            <a:off x="-2087374" y="2070834"/>
            <a:ext cx="6858000" cy="2716331"/>
          </a:xfrm>
          <a:prstGeom prst="rect">
            <a:avLst/>
          </a:prstGeom>
          <a:solidFill>
            <a:srgbClr val="0025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5" name="4 Rectángulo"/>
          <p:cNvSpPr/>
          <p:nvPr/>
        </p:nvSpPr>
        <p:spPr>
          <a:xfrm rot="5400000">
            <a:off x="-679893" y="3379684"/>
            <a:ext cx="6885385" cy="12601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2915818" y="3829691"/>
            <a:ext cx="5853054" cy="1938992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r"/>
            <a:r>
              <a:rPr lang="es-CO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Avance de </a:t>
            </a:r>
            <a:r>
              <a:rPr lang="es-CO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Plan de Acción</a:t>
            </a:r>
          </a:p>
          <a:p>
            <a:pPr algn="r"/>
            <a:r>
              <a:rPr lang="es-CO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Corte a julio</a:t>
            </a:r>
          </a:p>
          <a:p>
            <a:pPr algn="r"/>
            <a:r>
              <a:rPr lang="es-CO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rPr>
              <a:t>50,82%</a:t>
            </a:r>
            <a:endParaRPr lang="es-E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itchFamily="34" charset="0"/>
            </a:endParaRPr>
          </a:p>
        </p:txBody>
      </p:sp>
      <p:pic>
        <p:nvPicPr>
          <p:cNvPr id="9" name="8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332656"/>
            <a:ext cx="1486387" cy="1728192"/>
          </a:xfrm>
          <a:prstGeom prst="rect">
            <a:avLst/>
          </a:prstGeom>
        </p:spPr>
      </p:pic>
      <p:sp>
        <p:nvSpPr>
          <p:cNvPr id="2" name="Elipse 1"/>
          <p:cNvSpPr/>
          <p:nvPr/>
        </p:nvSpPr>
        <p:spPr>
          <a:xfrm>
            <a:off x="6792055" y="5917179"/>
            <a:ext cx="360040" cy="36004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rgbClr val="FF0000"/>
              </a:solidFill>
            </a:endParaRPr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5326115" y="5835589"/>
            <a:ext cx="1440160" cy="523220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r"/>
            <a:r>
              <a:rPr lang="es-C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Alerta</a:t>
            </a:r>
            <a:endParaRPr lang="es-E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1859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ilindro 16"/>
          <p:cNvSpPr/>
          <p:nvPr/>
        </p:nvSpPr>
        <p:spPr>
          <a:xfrm>
            <a:off x="5793000" y="0"/>
            <a:ext cx="629551" cy="5877272"/>
          </a:xfrm>
          <a:prstGeom prst="can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" name="Rombo 1"/>
          <p:cNvSpPr/>
          <p:nvPr/>
        </p:nvSpPr>
        <p:spPr>
          <a:xfrm>
            <a:off x="641721" y="1565788"/>
            <a:ext cx="3024336" cy="3096344"/>
          </a:xfrm>
          <a:prstGeom prst="diamond">
            <a:avLst/>
          </a:prstGeom>
          <a:solidFill>
            <a:srgbClr val="0069B4"/>
          </a:solidFill>
          <a:ln>
            <a:solidFill>
              <a:srgbClr val="0069B4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2" name="Rombo 11"/>
          <p:cNvSpPr/>
          <p:nvPr/>
        </p:nvSpPr>
        <p:spPr>
          <a:xfrm>
            <a:off x="2689942" y="5233747"/>
            <a:ext cx="360040" cy="347268"/>
          </a:xfrm>
          <a:prstGeom prst="diamond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3" name="Rombo 12"/>
          <p:cNvSpPr/>
          <p:nvPr/>
        </p:nvSpPr>
        <p:spPr>
          <a:xfrm>
            <a:off x="804440" y="1571364"/>
            <a:ext cx="360040" cy="347268"/>
          </a:xfrm>
          <a:prstGeom prst="diamond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4" name="Rombo 13"/>
          <p:cNvSpPr/>
          <p:nvPr/>
        </p:nvSpPr>
        <p:spPr>
          <a:xfrm>
            <a:off x="5328871" y="4120152"/>
            <a:ext cx="410267" cy="368424"/>
          </a:xfrm>
          <a:prstGeom prst="diamond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5" name="Rombo 14"/>
          <p:cNvSpPr/>
          <p:nvPr/>
        </p:nvSpPr>
        <p:spPr>
          <a:xfrm>
            <a:off x="3133460" y="1757646"/>
            <a:ext cx="410267" cy="368424"/>
          </a:xfrm>
          <a:prstGeom prst="diamond">
            <a:avLst/>
          </a:prstGeom>
          <a:solidFill>
            <a:srgbClr val="0069B4"/>
          </a:solidFill>
          <a:ln>
            <a:solidFill>
              <a:srgbClr val="0069B4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6" name="Rombo 15"/>
          <p:cNvSpPr/>
          <p:nvPr/>
        </p:nvSpPr>
        <p:spPr>
          <a:xfrm>
            <a:off x="650055" y="1266741"/>
            <a:ext cx="308770" cy="277279"/>
          </a:xfrm>
          <a:prstGeom prst="diamond">
            <a:avLst/>
          </a:prstGeom>
          <a:solidFill>
            <a:srgbClr val="0069B4"/>
          </a:solidFill>
          <a:ln>
            <a:solidFill>
              <a:srgbClr val="0069B4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8" name="Rombo 17"/>
          <p:cNvSpPr/>
          <p:nvPr/>
        </p:nvSpPr>
        <p:spPr>
          <a:xfrm>
            <a:off x="2411585" y="4705053"/>
            <a:ext cx="399225" cy="408730"/>
          </a:xfrm>
          <a:prstGeom prst="diamond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9" name="Rombo 18"/>
          <p:cNvSpPr/>
          <p:nvPr/>
        </p:nvSpPr>
        <p:spPr>
          <a:xfrm>
            <a:off x="3039026" y="4864465"/>
            <a:ext cx="277634" cy="249318"/>
          </a:xfrm>
          <a:prstGeom prst="diamond">
            <a:avLst/>
          </a:prstGeom>
          <a:solidFill>
            <a:srgbClr val="0069B4"/>
          </a:solidFill>
          <a:ln>
            <a:solidFill>
              <a:srgbClr val="0069B4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5" name="Rectangle 12"/>
          <p:cNvSpPr>
            <a:spLocks noChangeArrowheads="1"/>
          </p:cNvSpPr>
          <p:nvPr/>
        </p:nvSpPr>
        <p:spPr bwMode="auto">
          <a:xfrm>
            <a:off x="984156" y="2382567"/>
            <a:ext cx="2291557" cy="1631216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3600" dirty="0" smtClean="0">
                <a:solidFill>
                  <a:schemeClr val="bg1"/>
                </a:solidFill>
              </a:rPr>
              <a:t>Avance</a:t>
            </a:r>
          </a:p>
          <a:p>
            <a:pPr algn="ctr"/>
            <a:r>
              <a:rPr lang="es-CO" sz="3200" dirty="0" smtClean="0">
                <a:solidFill>
                  <a:schemeClr val="bg1"/>
                </a:solidFill>
              </a:rPr>
              <a:t>Plan de Acción</a:t>
            </a:r>
            <a:endParaRPr lang="es-ES" sz="4800" dirty="0">
              <a:solidFill>
                <a:schemeClr val="bg1"/>
              </a:solidFill>
              <a:latin typeface="Trebuchet MS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988020" y="144786"/>
            <a:ext cx="1592103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CO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Julio</a:t>
            </a:r>
            <a:endParaRPr lang="es-E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itchFamily="34" charset="0"/>
            </a:endParaRPr>
          </a:p>
        </p:txBody>
      </p:sp>
      <p:sp>
        <p:nvSpPr>
          <p:cNvPr id="22" name="Rombo 21"/>
          <p:cNvSpPr/>
          <p:nvPr/>
        </p:nvSpPr>
        <p:spPr>
          <a:xfrm>
            <a:off x="2985027" y="1335011"/>
            <a:ext cx="360040" cy="347268"/>
          </a:xfrm>
          <a:prstGeom prst="diamond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3" name="Rombo 22"/>
          <p:cNvSpPr/>
          <p:nvPr/>
        </p:nvSpPr>
        <p:spPr>
          <a:xfrm>
            <a:off x="5726365" y="4296794"/>
            <a:ext cx="308770" cy="277279"/>
          </a:xfrm>
          <a:prstGeom prst="diamond">
            <a:avLst/>
          </a:prstGeom>
          <a:solidFill>
            <a:srgbClr val="0069B4"/>
          </a:solidFill>
          <a:ln>
            <a:solidFill>
              <a:srgbClr val="0069B4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4" name="Cubo 3"/>
          <p:cNvSpPr/>
          <p:nvPr/>
        </p:nvSpPr>
        <p:spPr>
          <a:xfrm>
            <a:off x="5012896" y="3682914"/>
            <a:ext cx="2222691" cy="1834318"/>
          </a:xfrm>
          <a:prstGeom prst="cube">
            <a:avLst/>
          </a:prstGeom>
          <a:solidFill>
            <a:srgbClr val="3E699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5019157" y="4320122"/>
            <a:ext cx="1821981" cy="1077218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Línea 3:</a:t>
            </a:r>
          </a:p>
          <a:p>
            <a:pPr algn="ctr"/>
            <a:r>
              <a:rPr lang="es-CO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rPr>
              <a:t>53,98%</a:t>
            </a:r>
            <a:endParaRPr lang="es-ES" sz="4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itchFamily="34" charset="0"/>
            </a:endParaRPr>
          </a:p>
        </p:txBody>
      </p:sp>
      <p:sp>
        <p:nvSpPr>
          <p:cNvPr id="21" name="Cubo 20"/>
          <p:cNvSpPr/>
          <p:nvPr/>
        </p:nvSpPr>
        <p:spPr>
          <a:xfrm>
            <a:off x="5025231" y="2060848"/>
            <a:ext cx="2222691" cy="1834318"/>
          </a:xfrm>
          <a:prstGeom prst="cube">
            <a:avLst/>
          </a:prstGeom>
          <a:solidFill>
            <a:srgbClr val="0572C0"/>
          </a:solidFill>
          <a:ln>
            <a:solidFill>
              <a:srgbClr val="0572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9" name="Rectangle 12"/>
          <p:cNvSpPr>
            <a:spLocks noChangeArrowheads="1"/>
          </p:cNvSpPr>
          <p:nvPr/>
        </p:nvSpPr>
        <p:spPr bwMode="auto">
          <a:xfrm>
            <a:off x="4741224" y="2613329"/>
            <a:ext cx="2291557" cy="1077218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Línea 2:</a:t>
            </a:r>
          </a:p>
          <a:p>
            <a:pPr algn="ctr"/>
            <a:r>
              <a:rPr lang="es-CO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44,78%</a:t>
            </a:r>
            <a:endParaRPr lang="es-E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24" name="Cubo 23"/>
          <p:cNvSpPr/>
          <p:nvPr/>
        </p:nvSpPr>
        <p:spPr>
          <a:xfrm>
            <a:off x="5037566" y="417852"/>
            <a:ext cx="2222691" cy="1834318"/>
          </a:xfrm>
          <a:prstGeom prst="cube">
            <a:avLst/>
          </a:prstGeom>
          <a:solidFill>
            <a:srgbClr val="99C0F1"/>
          </a:solidFill>
          <a:ln>
            <a:solidFill>
              <a:srgbClr val="99C0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4784368" y="950992"/>
            <a:ext cx="2291557" cy="1077218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Línea 1:</a:t>
            </a:r>
          </a:p>
          <a:p>
            <a:pPr algn="ctr"/>
            <a:r>
              <a:rPr lang="es-CO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rPr>
              <a:t>53,69%</a:t>
            </a:r>
            <a:endParaRPr lang="es-ES" sz="4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892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mbo 7"/>
          <p:cNvSpPr/>
          <p:nvPr/>
        </p:nvSpPr>
        <p:spPr>
          <a:xfrm>
            <a:off x="2094900" y="2439931"/>
            <a:ext cx="2461669" cy="2520280"/>
          </a:xfrm>
          <a:prstGeom prst="diamond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2269406" y="3078612"/>
            <a:ext cx="2112656" cy="1077218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52 </a:t>
            </a:r>
            <a:r>
              <a:rPr lang="es-CO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Actividades</a:t>
            </a:r>
            <a:endParaRPr lang="es-ES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itchFamily="34" charset="0"/>
            </a:endParaRPr>
          </a:p>
        </p:txBody>
      </p:sp>
      <p:sp>
        <p:nvSpPr>
          <p:cNvPr id="24" name="Rectangle 12"/>
          <p:cNvSpPr>
            <a:spLocks noChangeArrowheads="1"/>
          </p:cNvSpPr>
          <p:nvPr/>
        </p:nvSpPr>
        <p:spPr bwMode="auto">
          <a:xfrm>
            <a:off x="6635808" y="674790"/>
            <a:ext cx="2112656" cy="954107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32 </a:t>
            </a:r>
            <a:r>
              <a:rPr lang="es-CO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Actividades</a:t>
            </a:r>
            <a:endParaRPr lang="es-E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25" name="Rectangle 12"/>
          <p:cNvSpPr>
            <a:spLocks noChangeArrowheads="1"/>
          </p:cNvSpPr>
          <p:nvPr/>
        </p:nvSpPr>
        <p:spPr bwMode="auto">
          <a:xfrm>
            <a:off x="159749" y="761121"/>
            <a:ext cx="5603286" cy="707886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Avance de actividades</a:t>
            </a:r>
            <a:endParaRPr lang="es-E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itchFamily="34" charset="0"/>
            </a:endParaRPr>
          </a:p>
        </p:txBody>
      </p:sp>
      <p:sp>
        <p:nvSpPr>
          <p:cNvPr id="28" name="Rectangle 12"/>
          <p:cNvSpPr>
            <a:spLocks noChangeArrowheads="1"/>
          </p:cNvSpPr>
          <p:nvPr/>
        </p:nvSpPr>
        <p:spPr bwMode="auto">
          <a:xfrm>
            <a:off x="6635808" y="1764967"/>
            <a:ext cx="2112656" cy="954107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4 </a:t>
            </a:r>
            <a:r>
              <a:rPr lang="es-CO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Actividades</a:t>
            </a:r>
            <a:endParaRPr lang="es-E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29" name="Rectangle 12"/>
          <p:cNvSpPr>
            <a:spLocks noChangeArrowheads="1"/>
          </p:cNvSpPr>
          <p:nvPr/>
        </p:nvSpPr>
        <p:spPr bwMode="auto">
          <a:xfrm>
            <a:off x="6635808" y="3182917"/>
            <a:ext cx="2112656" cy="954107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9</a:t>
            </a:r>
            <a:endParaRPr lang="es-CO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  <a:p>
            <a:pPr algn="ctr"/>
            <a:r>
              <a:rPr lang="es-C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Actividades</a:t>
            </a:r>
            <a:endParaRPr lang="es-E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32" name="Rectangle 12"/>
          <p:cNvSpPr>
            <a:spLocks noChangeArrowheads="1"/>
          </p:cNvSpPr>
          <p:nvPr/>
        </p:nvSpPr>
        <p:spPr bwMode="auto">
          <a:xfrm>
            <a:off x="6635808" y="4564285"/>
            <a:ext cx="2112656" cy="1384995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7</a:t>
            </a:r>
          </a:p>
          <a:p>
            <a:pPr algn="ctr"/>
            <a:r>
              <a:rPr lang="es-C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Actividades sin iniciar</a:t>
            </a:r>
            <a:endParaRPr lang="es-E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cxnSp>
        <p:nvCxnSpPr>
          <p:cNvPr id="35" name="Conector recto 34"/>
          <p:cNvCxnSpPr/>
          <p:nvPr/>
        </p:nvCxnSpPr>
        <p:spPr>
          <a:xfrm>
            <a:off x="5940152" y="51638"/>
            <a:ext cx="0" cy="5825634"/>
          </a:xfrm>
          <a:prstGeom prst="line">
            <a:avLst/>
          </a:prstGeom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Elipse 36"/>
          <p:cNvSpPr/>
          <p:nvPr/>
        </p:nvSpPr>
        <p:spPr>
          <a:xfrm>
            <a:off x="7956376" y="702232"/>
            <a:ext cx="360040" cy="36004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rgbClr val="00B050"/>
              </a:solidFill>
            </a:endParaRPr>
          </a:p>
        </p:txBody>
      </p:sp>
      <p:sp>
        <p:nvSpPr>
          <p:cNvPr id="39" name="Elipse 38"/>
          <p:cNvSpPr/>
          <p:nvPr/>
        </p:nvSpPr>
        <p:spPr>
          <a:xfrm>
            <a:off x="8031149" y="1833284"/>
            <a:ext cx="360040" cy="36004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rgbClr val="00B050"/>
              </a:solidFill>
            </a:endParaRPr>
          </a:p>
        </p:txBody>
      </p:sp>
      <p:sp>
        <p:nvSpPr>
          <p:cNvPr id="41" name="Elipse 40"/>
          <p:cNvSpPr/>
          <p:nvPr/>
        </p:nvSpPr>
        <p:spPr>
          <a:xfrm>
            <a:off x="8031149" y="3257181"/>
            <a:ext cx="360040" cy="360040"/>
          </a:xfrm>
          <a:prstGeom prst="ellipse">
            <a:avLst/>
          </a:prstGeom>
          <a:solidFill>
            <a:srgbClr val="FF0000"/>
          </a:solidFill>
          <a:ln>
            <a:solidFill>
              <a:srgbClr val="FC3E1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rgbClr val="00B050"/>
              </a:solidFill>
            </a:endParaRPr>
          </a:p>
        </p:txBody>
      </p:sp>
      <p:sp>
        <p:nvSpPr>
          <p:cNvPr id="42" name="Elipse 41"/>
          <p:cNvSpPr/>
          <p:nvPr/>
        </p:nvSpPr>
        <p:spPr>
          <a:xfrm>
            <a:off x="7956376" y="4640843"/>
            <a:ext cx="360040" cy="36004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rgbClr val="00B050"/>
              </a:solidFill>
            </a:endParaRPr>
          </a:p>
        </p:txBody>
      </p:sp>
      <p:sp>
        <p:nvSpPr>
          <p:cNvPr id="43" name="Cubo 42"/>
          <p:cNvSpPr/>
          <p:nvPr/>
        </p:nvSpPr>
        <p:spPr>
          <a:xfrm>
            <a:off x="590254" y="1712323"/>
            <a:ext cx="2222691" cy="1834318"/>
          </a:xfrm>
          <a:prstGeom prst="cube">
            <a:avLst/>
          </a:prstGeom>
          <a:solidFill>
            <a:srgbClr val="99C0F1"/>
          </a:solidFill>
          <a:ln>
            <a:solidFill>
              <a:srgbClr val="99C0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44" name="Rectangle 12"/>
          <p:cNvSpPr>
            <a:spLocks noChangeArrowheads="1"/>
          </p:cNvSpPr>
          <p:nvPr/>
        </p:nvSpPr>
        <p:spPr bwMode="auto">
          <a:xfrm>
            <a:off x="337056" y="2245463"/>
            <a:ext cx="2291557" cy="1077218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Línea 1:</a:t>
            </a:r>
          </a:p>
          <a:p>
            <a:pPr algn="ctr"/>
            <a:r>
              <a:rPr lang="es-CO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rPr>
              <a:t>53,69%</a:t>
            </a:r>
            <a:endParaRPr lang="es-ES" sz="4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itchFamily="34" charset="0"/>
            </a:endParaRPr>
          </a:p>
        </p:txBody>
      </p:sp>
      <p:sp>
        <p:nvSpPr>
          <p:cNvPr id="33" name="Elipse 32"/>
          <p:cNvSpPr/>
          <p:nvPr/>
        </p:nvSpPr>
        <p:spPr>
          <a:xfrm>
            <a:off x="2401874" y="2520964"/>
            <a:ext cx="360040" cy="36004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7010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mbo 7"/>
          <p:cNvSpPr/>
          <p:nvPr/>
        </p:nvSpPr>
        <p:spPr>
          <a:xfrm>
            <a:off x="2094900" y="2439931"/>
            <a:ext cx="2461669" cy="2520280"/>
          </a:xfrm>
          <a:prstGeom prst="diamond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2269406" y="3078612"/>
            <a:ext cx="2112656" cy="1077218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151</a:t>
            </a:r>
          </a:p>
          <a:p>
            <a:pPr algn="ctr"/>
            <a:r>
              <a:rPr lang="es-CO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Actividades</a:t>
            </a:r>
            <a:endParaRPr lang="es-ES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itchFamily="34" charset="0"/>
            </a:endParaRPr>
          </a:p>
        </p:txBody>
      </p:sp>
      <p:sp>
        <p:nvSpPr>
          <p:cNvPr id="24" name="Rectangle 12"/>
          <p:cNvSpPr>
            <a:spLocks noChangeArrowheads="1"/>
          </p:cNvSpPr>
          <p:nvPr/>
        </p:nvSpPr>
        <p:spPr bwMode="auto">
          <a:xfrm>
            <a:off x="6406090" y="629327"/>
            <a:ext cx="2112656" cy="954107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119 </a:t>
            </a:r>
            <a:r>
              <a:rPr lang="es-CO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Actividades</a:t>
            </a:r>
            <a:endParaRPr lang="es-E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25" name="Rectangle 12"/>
          <p:cNvSpPr>
            <a:spLocks noChangeArrowheads="1"/>
          </p:cNvSpPr>
          <p:nvPr/>
        </p:nvSpPr>
        <p:spPr bwMode="auto">
          <a:xfrm>
            <a:off x="159749" y="761121"/>
            <a:ext cx="5603286" cy="707886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Avance de actividades</a:t>
            </a:r>
            <a:endParaRPr lang="es-E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itchFamily="34" charset="0"/>
            </a:endParaRPr>
          </a:p>
        </p:txBody>
      </p:sp>
      <p:sp>
        <p:nvSpPr>
          <p:cNvPr id="28" name="Rectangle 12"/>
          <p:cNvSpPr>
            <a:spLocks noChangeArrowheads="1"/>
          </p:cNvSpPr>
          <p:nvPr/>
        </p:nvSpPr>
        <p:spPr bwMode="auto">
          <a:xfrm>
            <a:off x="6406090" y="1719504"/>
            <a:ext cx="2112656" cy="954107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7 </a:t>
            </a:r>
            <a:r>
              <a:rPr lang="es-CO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Actividades</a:t>
            </a:r>
            <a:endParaRPr lang="es-E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29" name="Rectangle 12"/>
          <p:cNvSpPr>
            <a:spLocks noChangeArrowheads="1"/>
          </p:cNvSpPr>
          <p:nvPr/>
        </p:nvSpPr>
        <p:spPr bwMode="auto">
          <a:xfrm>
            <a:off x="6406090" y="3137454"/>
            <a:ext cx="2112656" cy="954107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10</a:t>
            </a:r>
          </a:p>
          <a:p>
            <a:pPr algn="ctr"/>
            <a:r>
              <a:rPr lang="es-C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Actividades</a:t>
            </a:r>
            <a:endParaRPr lang="es-E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32" name="Rectangle 12"/>
          <p:cNvSpPr>
            <a:spLocks noChangeArrowheads="1"/>
          </p:cNvSpPr>
          <p:nvPr/>
        </p:nvSpPr>
        <p:spPr bwMode="auto">
          <a:xfrm>
            <a:off x="6406090" y="4518822"/>
            <a:ext cx="2112656" cy="1384995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15</a:t>
            </a:r>
          </a:p>
          <a:p>
            <a:pPr algn="ctr"/>
            <a:r>
              <a:rPr lang="es-C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Actividades sin iniciar</a:t>
            </a:r>
            <a:endParaRPr lang="es-E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cxnSp>
        <p:nvCxnSpPr>
          <p:cNvPr id="35" name="Conector recto 34"/>
          <p:cNvCxnSpPr/>
          <p:nvPr/>
        </p:nvCxnSpPr>
        <p:spPr>
          <a:xfrm>
            <a:off x="5940152" y="51638"/>
            <a:ext cx="0" cy="5825634"/>
          </a:xfrm>
          <a:prstGeom prst="line">
            <a:avLst/>
          </a:prstGeom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Elipse 36"/>
          <p:cNvSpPr/>
          <p:nvPr/>
        </p:nvSpPr>
        <p:spPr>
          <a:xfrm>
            <a:off x="7988601" y="643249"/>
            <a:ext cx="360040" cy="36004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rgbClr val="00B050"/>
              </a:solidFill>
            </a:endParaRPr>
          </a:p>
        </p:txBody>
      </p:sp>
      <p:sp>
        <p:nvSpPr>
          <p:cNvPr id="39" name="Elipse 38"/>
          <p:cNvSpPr/>
          <p:nvPr/>
        </p:nvSpPr>
        <p:spPr>
          <a:xfrm>
            <a:off x="7988601" y="1726203"/>
            <a:ext cx="360040" cy="36004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rgbClr val="00B050"/>
              </a:solidFill>
            </a:endParaRPr>
          </a:p>
        </p:txBody>
      </p:sp>
      <p:sp>
        <p:nvSpPr>
          <p:cNvPr id="41" name="Elipse 40"/>
          <p:cNvSpPr/>
          <p:nvPr/>
        </p:nvSpPr>
        <p:spPr>
          <a:xfrm>
            <a:off x="7990196" y="3187276"/>
            <a:ext cx="360040" cy="360040"/>
          </a:xfrm>
          <a:prstGeom prst="ellipse">
            <a:avLst/>
          </a:prstGeom>
          <a:solidFill>
            <a:srgbClr val="FF0000"/>
          </a:solidFill>
          <a:ln>
            <a:solidFill>
              <a:srgbClr val="FC3E1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rgbClr val="00B050"/>
              </a:solidFill>
            </a:endParaRPr>
          </a:p>
        </p:txBody>
      </p:sp>
      <p:sp>
        <p:nvSpPr>
          <p:cNvPr id="42" name="Elipse 41"/>
          <p:cNvSpPr/>
          <p:nvPr/>
        </p:nvSpPr>
        <p:spPr>
          <a:xfrm>
            <a:off x="7988601" y="4605194"/>
            <a:ext cx="360040" cy="36004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rgbClr val="00B050"/>
              </a:solidFill>
            </a:endParaRPr>
          </a:p>
        </p:txBody>
      </p:sp>
      <p:sp>
        <p:nvSpPr>
          <p:cNvPr id="17" name="Cubo 16"/>
          <p:cNvSpPr/>
          <p:nvPr/>
        </p:nvSpPr>
        <p:spPr>
          <a:xfrm>
            <a:off x="637105" y="1963845"/>
            <a:ext cx="2222691" cy="1834318"/>
          </a:xfrm>
          <a:prstGeom prst="cube">
            <a:avLst/>
          </a:prstGeom>
          <a:solidFill>
            <a:srgbClr val="0572C0"/>
          </a:solidFill>
          <a:ln>
            <a:solidFill>
              <a:srgbClr val="0572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8" name="Rectangle 12"/>
          <p:cNvSpPr>
            <a:spLocks noChangeArrowheads="1"/>
          </p:cNvSpPr>
          <p:nvPr/>
        </p:nvSpPr>
        <p:spPr bwMode="auto">
          <a:xfrm>
            <a:off x="353098" y="2516326"/>
            <a:ext cx="2291557" cy="1077218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Línea 2:</a:t>
            </a:r>
          </a:p>
          <a:p>
            <a:pPr algn="ctr"/>
            <a:r>
              <a:rPr lang="es-CO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44,78%</a:t>
            </a:r>
            <a:endParaRPr lang="es-E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33" name="Elipse 32"/>
          <p:cNvSpPr/>
          <p:nvPr/>
        </p:nvSpPr>
        <p:spPr>
          <a:xfrm>
            <a:off x="2468099" y="2784435"/>
            <a:ext cx="360040" cy="36004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939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mbo 7"/>
          <p:cNvSpPr/>
          <p:nvPr/>
        </p:nvSpPr>
        <p:spPr>
          <a:xfrm>
            <a:off x="2094900" y="2439931"/>
            <a:ext cx="2461669" cy="2520280"/>
          </a:xfrm>
          <a:prstGeom prst="diamond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2269406" y="3078612"/>
            <a:ext cx="2112656" cy="1077218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72</a:t>
            </a:r>
          </a:p>
          <a:p>
            <a:pPr algn="ctr"/>
            <a:r>
              <a:rPr lang="es-CO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Actividades</a:t>
            </a:r>
            <a:endParaRPr lang="es-ES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itchFamily="34" charset="0"/>
            </a:endParaRPr>
          </a:p>
        </p:txBody>
      </p:sp>
      <p:sp>
        <p:nvSpPr>
          <p:cNvPr id="24" name="Rectangle 12"/>
          <p:cNvSpPr>
            <a:spLocks noChangeArrowheads="1"/>
          </p:cNvSpPr>
          <p:nvPr/>
        </p:nvSpPr>
        <p:spPr bwMode="auto">
          <a:xfrm>
            <a:off x="6406090" y="629327"/>
            <a:ext cx="2112656" cy="954107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62 </a:t>
            </a:r>
            <a:r>
              <a:rPr lang="es-CO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Actividades</a:t>
            </a:r>
            <a:endParaRPr lang="es-E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25" name="Rectangle 12"/>
          <p:cNvSpPr>
            <a:spLocks noChangeArrowheads="1"/>
          </p:cNvSpPr>
          <p:nvPr/>
        </p:nvSpPr>
        <p:spPr bwMode="auto">
          <a:xfrm>
            <a:off x="159749" y="761121"/>
            <a:ext cx="5603286" cy="707886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Avance de actividades</a:t>
            </a:r>
            <a:endParaRPr lang="es-E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itchFamily="34" charset="0"/>
            </a:endParaRPr>
          </a:p>
        </p:txBody>
      </p:sp>
      <p:sp>
        <p:nvSpPr>
          <p:cNvPr id="28" name="Rectangle 12"/>
          <p:cNvSpPr>
            <a:spLocks noChangeArrowheads="1"/>
          </p:cNvSpPr>
          <p:nvPr/>
        </p:nvSpPr>
        <p:spPr bwMode="auto">
          <a:xfrm>
            <a:off x="6406090" y="1719504"/>
            <a:ext cx="2112656" cy="954107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1 </a:t>
            </a:r>
            <a:r>
              <a:rPr lang="es-CO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Actividades</a:t>
            </a:r>
            <a:endParaRPr lang="es-E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29" name="Rectangle 12"/>
          <p:cNvSpPr>
            <a:spLocks noChangeArrowheads="1"/>
          </p:cNvSpPr>
          <p:nvPr/>
        </p:nvSpPr>
        <p:spPr bwMode="auto">
          <a:xfrm>
            <a:off x="6406090" y="3137454"/>
            <a:ext cx="2112656" cy="954107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4</a:t>
            </a:r>
          </a:p>
          <a:p>
            <a:pPr algn="ctr"/>
            <a:r>
              <a:rPr lang="es-C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Actividades</a:t>
            </a:r>
            <a:endParaRPr lang="es-E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32" name="Rectangle 12"/>
          <p:cNvSpPr>
            <a:spLocks noChangeArrowheads="1"/>
          </p:cNvSpPr>
          <p:nvPr/>
        </p:nvSpPr>
        <p:spPr bwMode="auto">
          <a:xfrm>
            <a:off x="6406090" y="4518822"/>
            <a:ext cx="2112656" cy="1384995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5</a:t>
            </a:r>
          </a:p>
          <a:p>
            <a:pPr algn="ctr"/>
            <a:r>
              <a:rPr lang="es-C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Actividades sin iniciar</a:t>
            </a:r>
            <a:endParaRPr lang="es-E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cxnSp>
        <p:nvCxnSpPr>
          <p:cNvPr id="35" name="Conector recto 34"/>
          <p:cNvCxnSpPr/>
          <p:nvPr/>
        </p:nvCxnSpPr>
        <p:spPr>
          <a:xfrm>
            <a:off x="5940152" y="51638"/>
            <a:ext cx="0" cy="5825634"/>
          </a:xfrm>
          <a:prstGeom prst="line">
            <a:avLst/>
          </a:prstGeom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Elipse 36"/>
          <p:cNvSpPr/>
          <p:nvPr/>
        </p:nvSpPr>
        <p:spPr>
          <a:xfrm>
            <a:off x="7988601" y="643249"/>
            <a:ext cx="360040" cy="36004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rgbClr val="00B050"/>
              </a:solidFill>
            </a:endParaRPr>
          </a:p>
        </p:txBody>
      </p:sp>
      <p:sp>
        <p:nvSpPr>
          <p:cNvPr id="39" name="Elipse 38"/>
          <p:cNvSpPr/>
          <p:nvPr/>
        </p:nvSpPr>
        <p:spPr>
          <a:xfrm>
            <a:off x="7988601" y="1726203"/>
            <a:ext cx="360040" cy="36004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rgbClr val="00B050"/>
              </a:solidFill>
            </a:endParaRPr>
          </a:p>
        </p:txBody>
      </p:sp>
      <p:sp>
        <p:nvSpPr>
          <p:cNvPr id="41" name="Elipse 40"/>
          <p:cNvSpPr/>
          <p:nvPr/>
        </p:nvSpPr>
        <p:spPr>
          <a:xfrm>
            <a:off x="7990196" y="3187276"/>
            <a:ext cx="360040" cy="360040"/>
          </a:xfrm>
          <a:prstGeom prst="ellipse">
            <a:avLst/>
          </a:prstGeom>
          <a:solidFill>
            <a:srgbClr val="FF0000"/>
          </a:solidFill>
          <a:ln>
            <a:solidFill>
              <a:srgbClr val="FC3E1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rgbClr val="00B050"/>
              </a:solidFill>
            </a:endParaRPr>
          </a:p>
        </p:txBody>
      </p:sp>
      <p:sp>
        <p:nvSpPr>
          <p:cNvPr id="42" name="Elipse 41"/>
          <p:cNvSpPr/>
          <p:nvPr/>
        </p:nvSpPr>
        <p:spPr>
          <a:xfrm>
            <a:off x="7988601" y="4605194"/>
            <a:ext cx="360040" cy="36004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rgbClr val="00B050"/>
              </a:solidFill>
            </a:endParaRPr>
          </a:p>
        </p:txBody>
      </p:sp>
      <p:grpSp>
        <p:nvGrpSpPr>
          <p:cNvPr id="2" name="Grupo 1"/>
          <p:cNvGrpSpPr/>
          <p:nvPr/>
        </p:nvGrpSpPr>
        <p:grpSpPr>
          <a:xfrm>
            <a:off x="743506" y="1726203"/>
            <a:ext cx="2236851" cy="1834318"/>
            <a:chOff x="765056" y="1703608"/>
            <a:chExt cx="2236851" cy="1834318"/>
          </a:xfrm>
        </p:grpSpPr>
        <p:sp>
          <p:nvSpPr>
            <p:cNvPr id="19" name="Cubo 18"/>
            <p:cNvSpPr/>
            <p:nvPr/>
          </p:nvSpPr>
          <p:spPr>
            <a:xfrm>
              <a:off x="779216" y="1703608"/>
              <a:ext cx="2222691" cy="1834318"/>
            </a:xfrm>
            <a:prstGeom prst="cube">
              <a:avLst/>
            </a:prstGeom>
            <a:solidFill>
              <a:srgbClr val="3E699D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20" name="Rectangle 12"/>
            <p:cNvSpPr>
              <a:spLocks noChangeArrowheads="1"/>
            </p:cNvSpPr>
            <p:nvPr/>
          </p:nvSpPr>
          <p:spPr bwMode="auto">
            <a:xfrm>
              <a:off x="765056" y="2303371"/>
              <a:ext cx="1821981" cy="1077218"/>
            </a:xfrm>
            <a:prstGeom prst="rect">
              <a:avLst/>
            </a:prstGeom>
            <a:noFill/>
            <a:ln>
              <a:noFill/>
            </a:ln>
            <a:effectLst>
              <a:prstShdw prst="shdw13" dist="53882" dir="13500000">
                <a:schemeClr val="bg2">
                  <a:alpha val="50000"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/>
            <a:p>
              <a:pPr algn="ctr"/>
              <a:r>
                <a:rPr lang="es-CO" sz="28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rebuchet MS" panose="020B0603020202020204" pitchFamily="34" charset="0"/>
                </a:rPr>
                <a:t>Línea 3:</a:t>
              </a:r>
            </a:p>
            <a:p>
              <a:pPr algn="ctr"/>
              <a:r>
                <a:rPr lang="es-CO" sz="36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rebuchet MS" pitchFamily="34" charset="0"/>
                </a:rPr>
                <a:t>53,98%</a:t>
              </a:r>
              <a:endParaRPr lang="es-ES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endParaRPr>
            </a:p>
          </p:txBody>
        </p:sp>
      </p:grpSp>
      <p:sp>
        <p:nvSpPr>
          <p:cNvPr id="21" name="Elipse 20"/>
          <p:cNvSpPr/>
          <p:nvPr/>
        </p:nvSpPr>
        <p:spPr>
          <a:xfrm>
            <a:off x="2707571" y="2718572"/>
            <a:ext cx="360040" cy="36004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980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12"/>
          <p:cNvSpPr>
            <a:spLocks noChangeArrowheads="1"/>
          </p:cNvSpPr>
          <p:nvPr/>
        </p:nvSpPr>
        <p:spPr bwMode="auto">
          <a:xfrm>
            <a:off x="0" y="724803"/>
            <a:ext cx="4103350" cy="707886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En Resumen</a:t>
            </a:r>
            <a:endParaRPr lang="es-E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itchFamily="34" charset="0"/>
            </a:endParaRPr>
          </a:p>
        </p:txBody>
      </p:sp>
      <p:sp>
        <p:nvSpPr>
          <p:cNvPr id="48" name="Rombo 47"/>
          <p:cNvSpPr/>
          <p:nvPr/>
        </p:nvSpPr>
        <p:spPr>
          <a:xfrm>
            <a:off x="563336" y="1746575"/>
            <a:ext cx="3024336" cy="3096344"/>
          </a:xfrm>
          <a:prstGeom prst="diamond">
            <a:avLst/>
          </a:prstGeom>
          <a:solidFill>
            <a:srgbClr val="0069B4"/>
          </a:solidFill>
          <a:ln>
            <a:solidFill>
              <a:srgbClr val="0069B4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53" name="Rombo 52"/>
          <p:cNvSpPr/>
          <p:nvPr/>
        </p:nvSpPr>
        <p:spPr>
          <a:xfrm>
            <a:off x="677163" y="4023567"/>
            <a:ext cx="410267" cy="368424"/>
          </a:xfrm>
          <a:prstGeom prst="diamond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58" name="Rectangle 12"/>
          <p:cNvSpPr>
            <a:spLocks noChangeArrowheads="1"/>
          </p:cNvSpPr>
          <p:nvPr/>
        </p:nvSpPr>
        <p:spPr bwMode="auto">
          <a:xfrm>
            <a:off x="929725" y="2456202"/>
            <a:ext cx="2291557" cy="1631216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3600" dirty="0" smtClean="0">
                <a:solidFill>
                  <a:schemeClr val="bg1"/>
                </a:solidFill>
              </a:rPr>
              <a:t>Avance</a:t>
            </a:r>
          </a:p>
          <a:p>
            <a:pPr algn="ctr"/>
            <a:r>
              <a:rPr lang="es-CO" sz="3200" dirty="0" smtClean="0">
                <a:solidFill>
                  <a:schemeClr val="bg1"/>
                </a:solidFill>
              </a:rPr>
              <a:t>Plan de Acción</a:t>
            </a:r>
            <a:endParaRPr lang="es-ES" sz="4800" dirty="0">
              <a:solidFill>
                <a:schemeClr val="bg1"/>
              </a:solidFill>
              <a:latin typeface="Trebuchet MS" pitchFamily="34" charset="0"/>
            </a:endParaRPr>
          </a:p>
        </p:txBody>
      </p:sp>
      <p:sp>
        <p:nvSpPr>
          <p:cNvPr id="62" name="Rombo 61"/>
          <p:cNvSpPr/>
          <p:nvPr/>
        </p:nvSpPr>
        <p:spPr>
          <a:xfrm>
            <a:off x="933045" y="4478815"/>
            <a:ext cx="308770" cy="277279"/>
          </a:xfrm>
          <a:prstGeom prst="diamond">
            <a:avLst/>
          </a:prstGeom>
          <a:solidFill>
            <a:srgbClr val="0069B4"/>
          </a:solidFill>
          <a:ln>
            <a:solidFill>
              <a:srgbClr val="0069B4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45" name="Rectangle 12"/>
          <p:cNvSpPr>
            <a:spLocks noChangeArrowheads="1"/>
          </p:cNvSpPr>
          <p:nvPr/>
        </p:nvSpPr>
        <p:spPr bwMode="auto">
          <a:xfrm>
            <a:off x="3870995" y="3590891"/>
            <a:ext cx="4843610" cy="646331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r"/>
            <a:r>
              <a:rPr lang="es-CO" sz="3600" dirty="0" smtClean="0">
                <a:latin typeface="Trebuchet MS" panose="020B0603020202020204" pitchFamily="34" charset="0"/>
              </a:rPr>
              <a:t>27</a:t>
            </a:r>
            <a:r>
              <a:rPr lang="es-CO" sz="2000" b="1" dirty="0" smtClean="0">
                <a:latin typeface="Trebuchet MS" panose="020B0603020202020204" pitchFamily="34" charset="0"/>
              </a:rPr>
              <a:t>Actividades sin </a:t>
            </a:r>
            <a:r>
              <a:rPr lang="es-CO" sz="2000" b="1" dirty="0">
                <a:latin typeface="Trebuchet MS" panose="020B0603020202020204" pitchFamily="34" charset="0"/>
              </a:rPr>
              <a:t>iniciar</a:t>
            </a:r>
            <a:endParaRPr lang="es-ES" sz="2000" b="1" dirty="0">
              <a:latin typeface="Trebuchet MS" panose="020B0603020202020204" pitchFamily="34" charset="0"/>
            </a:endParaRPr>
          </a:p>
        </p:txBody>
      </p:sp>
      <p:sp>
        <p:nvSpPr>
          <p:cNvPr id="42" name="Rectangle 12"/>
          <p:cNvSpPr>
            <a:spLocks noChangeArrowheads="1"/>
          </p:cNvSpPr>
          <p:nvPr/>
        </p:nvSpPr>
        <p:spPr bwMode="auto">
          <a:xfrm>
            <a:off x="3547114" y="2533573"/>
            <a:ext cx="5167491" cy="954107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r"/>
            <a:r>
              <a:rPr lang="es-CO" sz="3600" dirty="0">
                <a:latin typeface="Trebuchet MS" panose="020B0603020202020204" pitchFamily="34" charset="0"/>
              </a:rPr>
              <a:t>23</a:t>
            </a:r>
            <a:r>
              <a:rPr lang="es-CO" sz="2000" b="1" dirty="0">
                <a:latin typeface="Trebuchet MS" panose="020B0603020202020204" pitchFamily="34" charset="0"/>
              </a:rPr>
              <a:t> Actividades con ejecución desfasada, alerta </a:t>
            </a:r>
            <a:r>
              <a:rPr lang="es-CO" sz="2000" b="1" dirty="0" smtClean="0">
                <a:latin typeface="Trebuchet MS" panose="020B0603020202020204" pitchFamily="34" charset="0"/>
              </a:rPr>
              <a:t>roja</a:t>
            </a:r>
            <a:endParaRPr lang="es-ES" sz="2000" b="1" dirty="0">
              <a:latin typeface="Trebuchet MS" panose="020B0603020202020204" pitchFamily="34" charset="0"/>
            </a:endParaRPr>
          </a:p>
        </p:txBody>
      </p:sp>
      <p:sp>
        <p:nvSpPr>
          <p:cNvPr id="39" name="Rectangle 12"/>
          <p:cNvSpPr>
            <a:spLocks noChangeArrowheads="1"/>
          </p:cNvSpPr>
          <p:nvPr/>
        </p:nvSpPr>
        <p:spPr bwMode="auto">
          <a:xfrm>
            <a:off x="3923928" y="188640"/>
            <a:ext cx="4790676" cy="954107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r"/>
            <a:r>
              <a:rPr lang="es-CO" sz="3600" dirty="0">
                <a:latin typeface="Trebuchet MS" panose="020B0603020202020204" pitchFamily="34" charset="0"/>
              </a:rPr>
              <a:t>212</a:t>
            </a:r>
            <a:r>
              <a:rPr lang="es-CO" sz="3600" b="1" dirty="0" smtClean="0">
                <a:latin typeface="Trebuchet MS" panose="020B0603020202020204" pitchFamily="34" charset="0"/>
              </a:rPr>
              <a:t> </a:t>
            </a:r>
            <a:r>
              <a:rPr lang="es-CO" sz="2000" b="1" dirty="0" smtClean="0">
                <a:latin typeface="Trebuchet MS" panose="020B0603020202020204" pitchFamily="34" charset="0"/>
              </a:rPr>
              <a:t>Actividades acorde a la programación, alerta en verde.</a:t>
            </a:r>
          </a:p>
        </p:txBody>
      </p:sp>
      <p:sp>
        <p:nvSpPr>
          <p:cNvPr id="41" name="Rectangle 12"/>
          <p:cNvSpPr>
            <a:spLocks noChangeArrowheads="1"/>
          </p:cNvSpPr>
          <p:nvPr/>
        </p:nvSpPr>
        <p:spPr bwMode="auto">
          <a:xfrm>
            <a:off x="4103349" y="1531099"/>
            <a:ext cx="4611255" cy="646331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r"/>
            <a:r>
              <a:rPr lang="es-CO" sz="3600" dirty="0" smtClean="0">
                <a:latin typeface="Trebuchet MS" panose="020B0603020202020204" pitchFamily="34" charset="0"/>
              </a:rPr>
              <a:t>12 </a:t>
            </a:r>
            <a:r>
              <a:rPr lang="es-CO" sz="2000" b="1" dirty="0">
                <a:latin typeface="Trebuchet MS" panose="020B0603020202020204" pitchFamily="34" charset="0"/>
              </a:rPr>
              <a:t>Actividades con </a:t>
            </a:r>
            <a:r>
              <a:rPr lang="es-CO" sz="2000" b="1" dirty="0" smtClean="0">
                <a:latin typeface="Trebuchet MS" panose="020B0603020202020204" pitchFamily="34" charset="0"/>
              </a:rPr>
              <a:t>alerta amarilla</a:t>
            </a:r>
            <a:endParaRPr lang="es-ES" sz="2000" b="1" dirty="0">
              <a:latin typeface="Trebuchet MS" panose="020B0603020202020204" pitchFamily="34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5936" y="1228299"/>
            <a:ext cx="4718670" cy="342900"/>
          </a:xfrm>
          <a:prstGeom prst="rect">
            <a:avLst/>
          </a:prstGeom>
        </p:spPr>
      </p:pic>
      <p:pic>
        <p:nvPicPr>
          <p:cNvPr id="27" name="Imagen 26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5936" y="2167724"/>
            <a:ext cx="4718670" cy="342900"/>
          </a:xfrm>
          <a:prstGeom prst="rect">
            <a:avLst/>
          </a:prstGeom>
        </p:spPr>
      </p:pic>
      <p:pic>
        <p:nvPicPr>
          <p:cNvPr id="28" name="Imagen 27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5936" y="3294747"/>
            <a:ext cx="4718670" cy="342900"/>
          </a:xfrm>
          <a:prstGeom prst="rect">
            <a:avLst/>
          </a:prstGeom>
        </p:spPr>
      </p:pic>
      <p:pic>
        <p:nvPicPr>
          <p:cNvPr id="29" name="Imagen 28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5936" y="4103194"/>
            <a:ext cx="4718670" cy="342900"/>
          </a:xfrm>
          <a:prstGeom prst="rect">
            <a:avLst/>
          </a:prstGeom>
        </p:spPr>
      </p:pic>
      <p:pic>
        <p:nvPicPr>
          <p:cNvPr id="30" name="Imagen 29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5935" y="5039298"/>
            <a:ext cx="4718670" cy="342900"/>
          </a:xfrm>
          <a:prstGeom prst="rect">
            <a:avLst/>
          </a:prstGeom>
        </p:spPr>
      </p:pic>
      <p:sp>
        <p:nvSpPr>
          <p:cNvPr id="31" name="Rectangle 12"/>
          <p:cNvSpPr>
            <a:spLocks noChangeArrowheads="1"/>
          </p:cNvSpPr>
          <p:nvPr/>
        </p:nvSpPr>
        <p:spPr bwMode="auto">
          <a:xfrm>
            <a:off x="3995935" y="4419531"/>
            <a:ext cx="4718670" cy="646331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r"/>
            <a:r>
              <a:rPr lang="es-CO" sz="3600" dirty="0">
                <a:latin typeface="Trebuchet MS" panose="020B0603020202020204" pitchFamily="34" charset="0"/>
              </a:rPr>
              <a:t>21</a:t>
            </a:r>
            <a:r>
              <a:rPr lang="es-CO" sz="2000" b="1" dirty="0" smtClean="0">
                <a:latin typeface="Trebuchet MS" panose="020B0603020202020204" pitchFamily="34" charset="0"/>
              </a:rPr>
              <a:t> Actividades culminadas</a:t>
            </a:r>
            <a:endParaRPr lang="es-ES" sz="2000" b="1" dirty="0">
              <a:latin typeface="Trebuchet MS" panose="020B0603020202020204" pitchFamily="34" charset="0"/>
            </a:endParaRPr>
          </a:p>
        </p:txBody>
      </p:sp>
      <p:sp>
        <p:nvSpPr>
          <p:cNvPr id="32" name="Rectangle 12"/>
          <p:cNvSpPr>
            <a:spLocks noChangeArrowheads="1"/>
          </p:cNvSpPr>
          <p:nvPr/>
        </p:nvSpPr>
        <p:spPr bwMode="auto">
          <a:xfrm>
            <a:off x="3997321" y="5248171"/>
            <a:ext cx="4717284" cy="646331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r"/>
            <a:r>
              <a:rPr lang="es-CO" sz="3600" dirty="0" smtClean="0">
                <a:latin typeface="Trebuchet MS" panose="020B0603020202020204" pitchFamily="34" charset="0"/>
              </a:rPr>
              <a:t>5</a:t>
            </a:r>
            <a:r>
              <a:rPr lang="es-CO" sz="2000" b="1" dirty="0" smtClean="0">
                <a:latin typeface="Trebuchet MS" panose="020B0603020202020204" pitchFamily="34" charset="0"/>
              </a:rPr>
              <a:t> Actividades canceladas</a:t>
            </a:r>
            <a:endParaRPr lang="es-ES" sz="2000" b="1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2858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>
          <a:xfrm rot="5400000">
            <a:off x="2379150" y="118308"/>
            <a:ext cx="6858000" cy="6648765"/>
          </a:xfrm>
          <a:prstGeom prst="rect">
            <a:avLst/>
          </a:prstGeom>
          <a:gradFill flip="none" rotWithShape="0">
            <a:gsLst>
              <a:gs pos="0">
                <a:schemeClr val="bg1"/>
              </a:gs>
              <a:gs pos="100000">
                <a:srgbClr val="B9C4C5"/>
              </a:gs>
            </a:gsLst>
            <a:path path="circle">
              <a:fillToRect l="100000" t="10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4" name="3 Rectángulo"/>
          <p:cNvSpPr/>
          <p:nvPr/>
        </p:nvSpPr>
        <p:spPr>
          <a:xfrm rot="5400000">
            <a:off x="-2087374" y="2070834"/>
            <a:ext cx="6858000" cy="2716331"/>
          </a:xfrm>
          <a:prstGeom prst="rect">
            <a:avLst/>
          </a:prstGeom>
          <a:solidFill>
            <a:srgbClr val="0025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5" name="4 Rectángulo"/>
          <p:cNvSpPr/>
          <p:nvPr/>
        </p:nvSpPr>
        <p:spPr>
          <a:xfrm rot="5400000">
            <a:off x="-679893" y="3379684"/>
            <a:ext cx="6885385" cy="12601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3779912" y="4291356"/>
            <a:ext cx="4988959" cy="1015663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r"/>
            <a:r>
              <a:rPr lang="es-ES" sz="6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rPr>
              <a:t>Gracias…</a:t>
            </a:r>
            <a:endParaRPr lang="es-ES" sz="6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itchFamily="34" charset="0"/>
            </a:endParaRPr>
          </a:p>
        </p:txBody>
      </p:sp>
      <p:pic>
        <p:nvPicPr>
          <p:cNvPr id="9" name="8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332656"/>
            <a:ext cx="1486387" cy="1728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5147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p:Policy xmlns:p="office.server.policy" id="" local="true">
  <p:Name>Document</p:Name>
  <p:Description/>
  <p:Statement/>
  <p:PolicyItems>
    <p:PolicyItem featureId="Microsoft.Office.RecordsManagement.PolicyFeatures.Expiration" staticId="0x010100F84382066620D9468DD4A08DB5914D85" UniqueId="a9ef37cf-16a0-4a3e-abbf-b90072d0b8fc">
      <p:Name>Retention</p:Name>
      <p:Description>Automatic scheduling of content for processing, and performing a retention action on content that has reached its due date.</p:Description>
      <p:CustomData/>
    </p:PolicyItem>
  </p:PolicyItems>
</p:Policy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84382066620D9468DD4A08DB5914D85" ma:contentTypeVersion="10" ma:contentTypeDescription="Create a new document." ma:contentTypeScope="" ma:versionID="b8dbe88c14b873d9b3f5bed06a892e29">
  <xsd:schema xmlns:xsd="http://www.w3.org/2001/XMLSchema" xmlns:xs="http://www.w3.org/2001/XMLSchema" xmlns:p="http://schemas.microsoft.com/office/2006/metadata/properties" xmlns:ns1="http://schemas.microsoft.com/sharepoint/v3" xmlns:ns2="a167331c-937b-46fe-a0d2-e718c142b915" xmlns:ns3="d0c44bf4-9f42-4aab-bea8-3874168f77d4" targetNamespace="http://schemas.microsoft.com/office/2006/metadata/properties" ma:root="true" ma:fieldsID="212756004878122c59f4d058e06809fe" ns1:_="" ns2:_="" ns3:_="">
    <xsd:import namespace="http://schemas.microsoft.com/sharepoint/v3"/>
    <xsd:import namespace="a167331c-937b-46fe-a0d2-e718c142b915"/>
    <xsd:import namespace="d0c44bf4-9f42-4aab-bea8-3874168f77d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1:_dlc_Exempt" minOccurs="0"/>
                <xsd:element ref="ns1:_dlc_ExpireDateSaved" minOccurs="0"/>
                <xsd:element ref="ns1:_dlc_ExpireDate" minOccurs="0"/>
                <xsd:element ref="ns3:SharedWithUsers" minOccurs="0"/>
                <xsd:element ref="ns3:SharedWithDetails" minOccurs="0"/>
                <xsd:element ref="ns2:Seguimiento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dlc_Exempt" ma:index="10" nillable="true" ma:displayName="Exempt from Policy" ma:description="" ma:hidden="true" ma:internalName="_dlc_Exempt" ma:readOnly="true">
      <xsd:simpleType>
        <xsd:restriction base="dms:Unknown"/>
      </xsd:simpleType>
    </xsd:element>
    <xsd:element name="_dlc_ExpireDateSaved" ma:index="11" nillable="true" ma:displayName="Original Expiration Date" ma:description="" ma:hidden="true" ma:internalName="_dlc_ExpireDateSaved" ma:readOnly="true">
      <xsd:simpleType>
        <xsd:restriction base="dms:DateTime"/>
      </xsd:simpleType>
    </xsd:element>
    <xsd:element name="_dlc_ExpireDate" ma:index="12" nillable="true" ma:displayName="Expiration Date" ma:description="" ma:hidden="true" ma:internalName="_dlc_ExpireDat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167331c-937b-46fe-a0d2-e718c142b91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Seguimiento" ma:index="15" nillable="true" ma:displayName="Seguimiento" ma:internalName="Seguimiento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c44bf4-9f42-4aab-bea8-3874168f77d4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eguimiento xmlns="a167331c-937b-46fe-a0d2-e718c142b915" xsi:nil="true"/>
  </documentManagement>
</p:properties>
</file>

<file path=customXml/itemProps1.xml><?xml version="1.0" encoding="utf-8"?>
<ds:datastoreItem xmlns:ds="http://schemas.openxmlformats.org/officeDocument/2006/customXml" ds:itemID="{CB12562B-0553-46FF-B801-8F702406A0C7}">
  <ds:schemaRefs>
    <ds:schemaRef ds:uri="office.server.policy"/>
  </ds:schemaRefs>
</ds:datastoreItem>
</file>

<file path=customXml/itemProps2.xml><?xml version="1.0" encoding="utf-8"?>
<ds:datastoreItem xmlns:ds="http://schemas.openxmlformats.org/officeDocument/2006/customXml" ds:itemID="{EA3DC19B-B006-440A-8E23-C90AC911998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543AE94-05AB-4F0E-9985-5000C1DE78B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a167331c-937b-46fe-a0d2-e718c142b915"/>
    <ds:schemaRef ds:uri="d0c44bf4-9f42-4aab-bea8-3874168f77d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D8197949-D97F-4C93-8B84-4C7F1ADE54D1}">
  <ds:schemaRefs>
    <ds:schemaRef ds:uri="d0c44bf4-9f42-4aab-bea8-3874168f77d4"/>
    <ds:schemaRef ds:uri="http://purl.org/dc/terms/"/>
    <ds:schemaRef ds:uri="http://schemas.microsoft.com/sharepoint/v3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a167331c-937b-46fe-a0d2-e718c142b915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4644</TotalTime>
  <Words>147</Words>
  <Application>Microsoft Office PowerPoint</Application>
  <PresentationFormat>Presentación en pantalla (4:3)</PresentationFormat>
  <Paragraphs>58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Arial</vt:lpstr>
      <vt:lpstr>Calibri</vt:lpstr>
      <vt:lpstr>Trebuchet MS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Defensoria</dc:creator>
  <cp:lastModifiedBy>Liliana Perez</cp:lastModifiedBy>
  <cp:revision>332</cp:revision>
  <dcterms:created xsi:type="dcterms:W3CDTF">2017-11-20T21:12:31Z</dcterms:created>
  <dcterms:modified xsi:type="dcterms:W3CDTF">2019-08-20T14:01:05Z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0x010100F84382066620D9468DD4A08DB5914D85</vt:lpwstr>
  </property>
  <property fmtid="{D5CDD505-2E9C-101B-9397-08002B2CF9AE}" pid="3" name="_dlc_policyId">
    <vt:lpwstr>0x010100F84382066620D9468DD4A08DB5914D85</vt:lpwstr>
  </property>
  <property fmtid="{D5CDD505-2E9C-101B-9397-08002B2CF9AE}" pid="4" name="ItemRetentionFormula">
    <vt:lpwstr/>
  </property>
</Properties>
</file>