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sldIdLst>
    <p:sldId id="267" r:id="rId6"/>
    <p:sldId id="365" r:id="rId7"/>
    <p:sldId id="366" r:id="rId8"/>
    <p:sldId id="368" r:id="rId9"/>
    <p:sldId id="411" r:id="rId10"/>
    <p:sldId id="412" r:id="rId11"/>
    <p:sldId id="371" r:id="rId12"/>
    <p:sldId id="329" r:id="rId1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E18"/>
    <a:srgbClr val="0572C0"/>
    <a:srgbClr val="99C0F1"/>
    <a:srgbClr val="3E699D"/>
    <a:srgbClr val="E84E0F"/>
    <a:srgbClr val="B17B2C"/>
    <a:srgbClr val="9BA50C"/>
    <a:srgbClr val="0069B4"/>
    <a:srgbClr val="FFCC00"/>
    <a:srgbClr val="004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9" autoAdjust="0"/>
    <p:restoredTop sz="94660"/>
  </p:normalViewPr>
  <p:slideViewPr>
    <p:cSldViewPr>
      <p:cViewPr varScale="1">
        <p:scale>
          <a:sx n="110" d="100"/>
          <a:sy n="110" d="100"/>
        </p:scale>
        <p:origin x="95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20/08/2019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20/08/2019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3368025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915818" y="3829691"/>
            <a:ext cx="5853054" cy="193899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</a:t>
            </a: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Plan de Acción</a:t>
            </a:r>
          </a:p>
          <a:p>
            <a:pPr algn="r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Corte a julio</a:t>
            </a:r>
          </a:p>
          <a:p>
            <a:pPr algn="r"/>
            <a:r>
              <a:rPr lang="es-C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50,82%</a:t>
            </a:r>
            <a:endParaRPr lang="es-E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6792055" y="5917179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0000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5326115" y="5835589"/>
            <a:ext cx="14401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Alerta</a:t>
            </a:r>
            <a:endParaRPr lang="es-E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85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ilindro 16"/>
          <p:cNvSpPr/>
          <p:nvPr/>
        </p:nvSpPr>
        <p:spPr>
          <a:xfrm>
            <a:off x="5793000" y="0"/>
            <a:ext cx="629551" cy="5877272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ombo 1"/>
          <p:cNvSpPr/>
          <p:nvPr/>
        </p:nvSpPr>
        <p:spPr>
          <a:xfrm>
            <a:off x="641721" y="1565788"/>
            <a:ext cx="3024336" cy="309634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ombo 11"/>
          <p:cNvSpPr/>
          <p:nvPr/>
        </p:nvSpPr>
        <p:spPr>
          <a:xfrm>
            <a:off x="2689942" y="5233747"/>
            <a:ext cx="360040" cy="347268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ombo 12"/>
          <p:cNvSpPr/>
          <p:nvPr/>
        </p:nvSpPr>
        <p:spPr>
          <a:xfrm>
            <a:off x="804440" y="1571364"/>
            <a:ext cx="360040" cy="347268"/>
          </a:xfrm>
          <a:prstGeom prst="diamond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ombo 13"/>
          <p:cNvSpPr/>
          <p:nvPr/>
        </p:nvSpPr>
        <p:spPr>
          <a:xfrm>
            <a:off x="5328871" y="4120152"/>
            <a:ext cx="410267" cy="368424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Rombo 14"/>
          <p:cNvSpPr/>
          <p:nvPr/>
        </p:nvSpPr>
        <p:spPr>
          <a:xfrm>
            <a:off x="3133460" y="1757646"/>
            <a:ext cx="410267" cy="36842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ombo 15"/>
          <p:cNvSpPr/>
          <p:nvPr/>
        </p:nvSpPr>
        <p:spPr>
          <a:xfrm>
            <a:off x="650055" y="1266741"/>
            <a:ext cx="308770" cy="277279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ombo 17"/>
          <p:cNvSpPr/>
          <p:nvPr/>
        </p:nvSpPr>
        <p:spPr>
          <a:xfrm>
            <a:off x="2411585" y="4705053"/>
            <a:ext cx="399225" cy="40873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Rombo 18"/>
          <p:cNvSpPr/>
          <p:nvPr/>
        </p:nvSpPr>
        <p:spPr>
          <a:xfrm>
            <a:off x="3039026" y="4864465"/>
            <a:ext cx="277634" cy="249318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984156" y="2382567"/>
            <a:ext cx="2291557" cy="163121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dirty="0" smtClean="0">
                <a:solidFill>
                  <a:schemeClr val="bg1"/>
                </a:solidFill>
              </a:rPr>
              <a:t>Avance</a:t>
            </a: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Plan de Acción</a:t>
            </a:r>
            <a:endParaRPr lang="es-ES" sz="48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88020" y="144786"/>
            <a:ext cx="15921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Julio</a:t>
            </a:r>
            <a:endParaRPr lang="es-E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2" name="Rombo 21"/>
          <p:cNvSpPr/>
          <p:nvPr/>
        </p:nvSpPr>
        <p:spPr>
          <a:xfrm>
            <a:off x="2985027" y="1335011"/>
            <a:ext cx="360040" cy="347268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Rombo 22"/>
          <p:cNvSpPr/>
          <p:nvPr/>
        </p:nvSpPr>
        <p:spPr>
          <a:xfrm>
            <a:off x="5726365" y="4296794"/>
            <a:ext cx="308770" cy="277279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bo 3"/>
          <p:cNvSpPr/>
          <p:nvPr/>
        </p:nvSpPr>
        <p:spPr>
          <a:xfrm>
            <a:off x="5012896" y="3682914"/>
            <a:ext cx="2222691" cy="1834318"/>
          </a:xfrm>
          <a:prstGeom prst="cube">
            <a:avLst/>
          </a:prstGeom>
          <a:solidFill>
            <a:srgbClr val="3E69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019157" y="4320122"/>
            <a:ext cx="1821981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3: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53,98%</a:t>
            </a:r>
            <a:endParaRPr lang="es-E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1" name="Cubo 20"/>
          <p:cNvSpPr/>
          <p:nvPr/>
        </p:nvSpPr>
        <p:spPr>
          <a:xfrm>
            <a:off x="5025231" y="2060848"/>
            <a:ext cx="2222691" cy="1834318"/>
          </a:xfrm>
          <a:prstGeom prst="cube">
            <a:avLst/>
          </a:prstGeom>
          <a:solidFill>
            <a:srgbClr val="0572C0"/>
          </a:solidFill>
          <a:ln>
            <a:solidFill>
              <a:srgbClr val="057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4741224" y="2613329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2: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44,78%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4" name="Cubo 23"/>
          <p:cNvSpPr/>
          <p:nvPr/>
        </p:nvSpPr>
        <p:spPr>
          <a:xfrm>
            <a:off x="5037566" y="417852"/>
            <a:ext cx="2222691" cy="1834318"/>
          </a:xfrm>
          <a:prstGeom prst="cube">
            <a:avLst/>
          </a:prstGeom>
          <a:solidFill>
            <a:srgbClr val="99C0F1"/>
          </a:solidFill>
          <a:ln>
            <a:solidFill>
              <a:srgbClr val="99C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784368" y="950992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1: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53,69%</a:t>
            </a:r>
            <a:endParaRPr lang="es-E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mbo 7"/>
          <p:cNvSpPr/>
          <p:nvPr/>
        </p:nvSpPr>
        <p:spPr>
          <a:xfrm>
            <a:off x="2094900" y="2439931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269406" y="3078612"/>
            <a:ext cx="211265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52 </a:t>
            </a: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635808" y="674790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32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159749" y="761121"/>
            <a:ext cx="560328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actividades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6635808" y="176496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6635808" y="318291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9</a:t>
            </a:r>
            <a:endParaRPr lang="es-CO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635808" y="4564285"/>
            <a:ext cx="2112656" cy="138499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7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sin 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cxnSp>
        <p:nvCxnSpPr>
          <p:cNvPr id="35" name="Conector recto 34"/>
          <p:cNvCxnSpPr/>
          <p:nvPr/>
        </p:nvCxnSpPr>
        <p:spPr>
          <a:xfrm>
            <a:off x="5940152" y="51638"/>
            <a:ext cx="0" cy="5825634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Elipse 36"/>
          <p:cNvSpPr/>
          <p:nvPr/>
        </p:nvSpPr>
        <p:spPr>
          <a:xfrm>
            <a:off x="7956376" y="702232"/>
            <a:ext cx="360040" cy="3600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8031149" y="1833284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41" name="Elipse 40"/>
          <p:cNvSpPr/>
          <p:nvPr/>
        </p:nvSpPr>
        <p:spPr>
          <a:xfrm>
            <a:off x="8031149" y="3257181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C3E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42" name="Elipse 41"/>
          <p:cNvSpPr/>
          <p:nvPr/>
        </p:nvSpPr>
        <p:spPr>
          <a:xfrm>
            <a:off x="7956376" y="4640843"/>
            <a:ext cx="360040" cy="3600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43" name="Cubo 42"/>
          <p:cNvSpPr/>
          <p:nvPr/>
        </p:nvSpPr>
        <p:spPr>
          <a:xfrm>
            <a:off x="590254" y="1712323"/>
            <a:ext cx="2222691" cy="1834318"/>
          </a:xfrm>
          <a:prstGeom prst="cube">
            <a:avLst/>
          </a:prstGeom>
          <a:solidFill>
            <a:srgbClr val="99C0F1"/>
          </a:solidFill>
          <a:ln>
            <a:solidFill>
              <a:srgbClr val="99C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337056" y="2245463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1: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53,69%</a:t>
            </a:r>
            <a:endParaRPr lang="es-E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2401874" y="2520964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01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mbo 7"/>
          <p:cNvSpPr/>
          <p:nvPr/>
        </p:nvSpPr>
        <p:spPr>
          <a:xfrm>
            <a:off x="2094900" y="2439931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269406" y="3078612"/>
            <a:ext cx="211265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151</a:t>
            </a:r>
          </a:p>
          <a:p>
            <a:pPr algn="ctr"/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406090" y="62932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119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159749" y="761121"/>
            <a:ext cx="560328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actividades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6406090" y="1719504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7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6406090" y="3137454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10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406090" y="4518822"/>
            <a:ext cx="2112656" cy="138499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15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sin 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cxnSp>
        <p:nvCxnSpPr>
          <p:cNvPr id="35" name="Conector recto 34"/>
          <p:cNvCxnSpPr/>
          <p:nvPr/>
        </p:nvCxnSpPr>
        <p:spPr>
          <a:xfrm>
            <a:off x="5940152" y="51638"/>
            <a:ext cx="0" cy="5825634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Elipse 36"/>
          <p:cNvSpPr/>
          <p:nvPr/>
        </p:nvSpPr>
        <p:spPr>
          <a:xfrm>
            <a:off x="7988601" y="643249"/>
            <a:ext cx="360040" cy="3600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7988601" y="1726203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41" name="Elipse 40"/>
          <p:cNvSpPr/>
          <p:nvPr/>
        </p:nvSpPr>
        <p:spPr>
          <a:xfrm>
            <a:off x="7990196" y="3187276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C3E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42" name="Elipse 41"/>
          <p:cNvSpPr/>
          <p:nvPr/>
        </p:nvSpPr>
        <p:spPr>
          <a:xfrm>
            <a:off x="7988601" y="4605194"/>
            <a:ext cx="360040" cy="3600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17" name="Cubo 16"/>
          <p:cNvSpPr/>
          <p:nvPr/>
        </p:nvSpPr>
        <p:spPr>
          <a:xfrm>
            <a:off x="637105" y="1963845"/>
            <a:ext cx="2222691" cy="1834318"/>
          </a:xfrm>
          <a:prstGeom prst="cube">
            <a:avLst/>
          </a:prstGeom>
          <a:solidFill>
            <a:srgbClr val="0572C0"/>
          </a:solidFill>
          <a:ln>
            <a:solidFill>
              <a:srgbClr val="057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353098" y="2516326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2: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44,78%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2468099" y="2784435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3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mbo 7"/>
          <p:cNvSpPr/>
          <p:nvPr/>
        </p:nvSpPr>
        <p:spPr>
          <a:xfrm>
            <a:off x="2094900" y="2439931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269406" y="3078612"/>
            <a:ext cx="211265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72</a:t>
            </a:r>
          </a:p>
          <a:p>
            <a:pPr algn="ctr"/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406090" y="62932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62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159749" y="761121"/>
            <a:ext cx="560328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actividades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6406090" y="1719504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6406090" y="3137454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406090" y="4518822"/>
            <a:ext cx="2112656" cy="138499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sin 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cxnSp>
        <p:nvCxnSpPr>
          <p:cNvPr id="35" name="Conector recto 34"/>
          <p:cNvCxnSpPr/>
          <p:nvPr/>
        </p:nvCxnSpPr>
        <p:spPr>
          <a:xfrm>
            <a:off x="5940152" y="51638"/>
            <a:ext cx="0" cy="5825634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Elipse 36"/>
          <p:cNvSpPr/>
          <p:nvPr/>
        </p:nvSpPr>
        <p:spPr>
          <a:xfrm>
            <a:off x="7988601" y="643249"/>
            <a:ext cx="360040" cy="3600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7988601" y="1726203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41" name="Elipse 40"/>
          <p:cNvSpPr/>
          <p:nvPr/>
        </p:nvSpPr>
        <p:spPr>
          <a:xfrm>
            <a:off x="7990196" y="3187276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C3E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sp>
        <p:nvSpPr>
          <p:cNvPr id="42" name="Elipse 41"/>
          <p:cNvSpPr/>
          <p:nvPr/>
        </p:nvSpPr>
        <p:spPr>
          <a:xfrm>
            <a:off x="7988601" y="4605194"/>
            <a:ext cx="360040" cy="3600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43506" y="1726203"/>
            <a:ext cx="2236851" cy="1834318"/>
            <a:chOff x="765056" y="1703608"/>
            <a:chExt cx="2236851" cy="1834318"/>
          </a:xfrm>
        </p:grpSpPr>
        <p:sp>
          <p:nvSpPr>
            <p:cNvPr id="19" name="Cubo 18"/>
            <p:cNvSpPr/>
            <p:nvPr/>
          </p:nvSpPr>
          <p:spPr>
            <a:xfrm>
              <a:off x="779216" y="1703608"/>
              <a:ext cx="2222691" cy="1834318"/>
            </a:xfrm>
            <a:prstGeom prst="cube">
              <a:avLst/>
            </a:prstGeom>
            <a:solidFill>
              <a:srgbClr val="3E69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765056" y="2303371"/>
              <a:ext cx="1821981" cy="1077218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Línea 3:</a:t>
              </a:r>
            </a:p>
            <a:p>
              <a:pPr algn="ctr"/>
              <a:r>
                <a:rPr lang="es-CO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53,98%</a:t>
              </a:r>
              <a:endParaRPr lang="es-E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sp>
        <p:nvSpPr>
          <p:cNvPr id="21" name="Elipse 20"/>
          <p:cNvSpPr/>
          <p:nvPr/>
        </p:nvSpPr>
        <p:spPr>
          <a:xfrm>
            <a:off x="2707571" y="2718572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8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0" y="724803"/>
            <a:ext cx="4103350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 Resumen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48" name="Rombo 47"/>
          <p:cNvSpPr/>
          <p:nvPr/>
        </p:nvSpPr>
        <p:spPr>
          <a:xfrm>
            <a:off x="563336" y="1746575"/>
            <a:ext cx="3024336" cy="309634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3" name="Rombo 52"/>
          <p:cNvSpPr/>
          <p:nvPr/>
        </p:nvSpPr>
        <p:spPr>
          <a:xfrm>
            <a:off x="677163" y="4023567"/>
            <a:ext cx="410267" cy="368424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8" name="Rectangle 12"/>
          <p:cNvSpPr>
            <a:spLocks noChangeArrowheads="1"/>
          </p:cNvSpPr>
          <p:nvPr/>
        </p:nvSpPr>
        <p:spPr bwMode="auto">
          <a:xfrm>
            <a:off x="929725" y="2456202"/>
            <a:ext cx="2291557" cy="163121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dirty="0" smtClean="0">
                <a:solidFill>
                  <a:schemeClr val="bg1"/>
                </a:solidFill>
              </a:rPr>
              <a:t>Avance</a:t>
            </a: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Plan de Acción</a:t>
            </a:r>
            <a:endParaRPr lang="es-ES" sz="48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62" name="Rombo 61"/>
          <p:cNvSpPr/>
          <p:nvPr/>
        </p:nvSpPr>
        <p:spPr>
          <a:xfrm>
            <a:off x="933045" y="4478815"/>
            <a:ext cx="308770" cy="277279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Rectangle 12"/>
          <p:cNvSpPr>
            <a:spLocks noChangeArrowheads="1"/>
          </p:cNvSpPr>
          <p:nvPr/>
        </p:nvSpPr>
        <p:spPr bwMode="auto">
          <a:xfrm>
            <a:off x="3870995" y="3590891"/>
            <a:ext cx="4843610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dirty="0" smtClean="0">
                <a:latin typeface="Trebuchet MS" panose="020B0603020202020204" pitchFamily="34" charset="0"/>
              </a:rPr>
              <a:t>27</a:t>
            </a:r>
            <a:r>
              <a:rPr lang="es-CO" sz="2000" b="1" dirty="0" smtClean="0">
                <a:latin typeface="Trebuchet MS" panose="020B0603020202020204" pitchFamily="34" charset="0"/>
              </a:rPr>
              <a:t>Actividades sin </a:t>
            </a:r>
            <a:r>
              <a:rPr lang="es-CO" sz="2000" b="1" dirty="0">
                <a:latin typeface="Trebuchet MS" panose="020B0603020202020204" pitchFamily="34" charset="0"/>
              </a:rPr>
              <a:t>iniciar</a:t>
            </a:r>
            <a:endParaRPr lang="es-ES" sz="2000" b="1" dirty="0">
              <a:latin typeface="Trebuchet MS" panose="020B0603020202020204" pitchFamily="34" charset="0"/>
            </a:endParaRPr>
          </a:p>
        </p:txBody>
      </p:sp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3547114" y="2533573"/>
            <a:ext cx="5167491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dirty="0">
                <a:latin typeface="Trebuchet MS" panose="020B0603020202020204" pitchFamily="34" charset="0"/>
              </a:rPr>
              <a:t>23</a:t>
            </a:r>
            <a:r>
              <a:rPr lang="es-CO" sz="2000" b="1" dirty="0">
                <a:latin typeface="Trebuchet MS" panose="020B0603020202020204" pitchFamily="34" charset="0"/>
              </a:rPr>
              <a:t> Actividades con ejecución desfasada, alerta </a:t>
            </a:r>
            <a:r>
              <a:rPr lang="es-CO" sz="2000" b="1" dirty="0" smtClean="0">
                <a:latin typeface="Trebuchet MS" panose="020B0603020202020204" pitchFamily="34" charset="0"/>
              </a:rPr>
              <a:t>roja</a:t>
            </a:r>
            <a:endParaRPr lang="es-ES" sz="2000" b="1" dirty="0">
              <a:latin typeface="Trebuchet MS" panose="020B0603020202020204" pitchFamily="34" charset="0"/>
            </a:endParaRPr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923928" y="188640"/>
            <a:ext cx="479067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dirty="0">
                <a:latin typeface="Trebuchet MS" panose="020B0603020202020204" pitchFamily="34" charset="0"/>
              </a:rPr>
              <a:t>212</a:t>
            </a:r>
            <a:r>
              <a:rPr lang="es-CO" sz="3600" b="1" dirty="0" smtClean="0">
                <a:latin typeface="Trebuchet MS" panose="020B0603020202020204" pitchFamily="34" charset="0"/>
              </a:rPr>
              <a:t> </a:t>
            </a:r>
            <a:r>
              <a:rPr lang="es-CO" sz="2000" b="1" dirty="0" smtClean="0">
                <a:latin typeface="Trebuchet MS" panose="020B0603020202020204" pitchFamily="34" charset="0"/>
              </a:rPr>
              <a:t>Actividades acorde a la programación, alerta en verde.</a:t>
            </a:r>
          </a:p>
        </p:txBody>
      </p:sp>
      <p:sp>
        <p:nvSpPr>
          <p:cNvPr id="41" name="Rectangle 12"/>
          <p:cNvSpPr>
            <a:spLocks noChangeArrowheads="1"/>
          </p:cNvSpPr>
          <p:nvPr/>
        </p:nvSpPr>
        <p:spPr bwMode="auto">
          <a:xfrm>
            <a:off x="4103349" y="1531099"/>
            <a:ext cx="4611255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dirty="0" smtClean="0">
                <a:latin typeface="Trebuchet MS" panose="020B0603020202020204" pitchFamily="34" charset="0"/>
              </a:rPr>
              <a:t>12 </a:t>
            </a:r>
            <a:r>
              <a:rPr lang="es-CO" sz="2000" b="1" dirty="0">
                <a:latin typeface="Trebuchet MS" panose="020B0603020202020204" pitchFamily="34" charset="0"/>
              </a:rPr>
              <a:t>Actividades con </a:t>
            </a:r>
            <a:r>
              <a:rPr lang="es-CO" sz="2000" b="1" dirty="0" smtClean="0">
                <a:latin typeface="Trebuchet MS" panose="020B0603020202020204" pitchFamily="34" charset="0"/>
              </a:rPr>
              <a:t>alerta amarilla</a:t>
            </a:r>
            <a:endParaRPr lang="es-ES" sz="2000" b="1" dirty="0">
              <a:latin typeface="Trebuchet MS" panose="020B0603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28299"/>
            <a:ext cx="4718670" cy="3429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167724"/>
            <a:ext cx="4718670" cy="3429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294747"/>
            <a:ext cx="4718670" cy="3429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103194"/>
            <a:ext cx="4718670" cy="3429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5" y="5039298"/>
            <a:ext cx="4718670" cy="342900"/>
          </a:xfrm>
          <a:prstGeom prst="rect">
            <a:avLst/>
          </a:prstGeom>
        </p:spPr>
      </p:pic>
      <p:sp>
        <p:nvSpPr>
          <p:cNvPr id="31" name="Rectangle 12"/>
          <p:cNvSpPr>
            <a:spLocks noChangeArrowheads="1"/>
          </p:cNvSpPr>
          <p:nvPr/>
        </p:nvSpPr>
        <p:spPr bwMode="auto">
          <a:xfrm>
            <a:off x="3995935" y="4419531"/>
            <a:ext cx="4718670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dirty="0">
                <a:latin typeface="Trebuchet MS" panose="020B0603020202020204" pitchFamily="34" charset="0"/>
              </a:rPr>
              <a:t>21</a:t>
            </a:r>
            <a:r>
              <a:rPr lang="es-CO" sz="2000" b="1" dirty="0" smtClean="0">
                <a:latin typeface="Trebuchet MS" panose="020B0603020202020204" pitchFamily="34" charset="0"/>
              </a:rPr>
              <a:t> Actividades culminadas</a:t>
            </a:r>
            <a:endParaRPr lang="es-ES" sz="2000" b="1" dirty="0">
              <a:latin typeface="Trebuchet MS" panose="020B0603020202020204" pitchFamily="34" charset="0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3997321" y="5248171"/>
            <a:ext cx="4717284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dirty="0" smtClean="0">
                <a:latin typeface="Trebuchet MS" panose="020B0603020202020204" pitchFamily="34" charset="0"/>
              </a:rPr>
              <a:t>5</a:t>
            </a:r>
            <a:r>
              <a:rPr lang="es-CO" sz="2000" b="1" dirty="0" smtClean="0">
                <a:latin typeface="Trebuchet MS" panose="020B0603020202020204" pitchFamily="34" charset="0"/>
              </a:rPr>
              <a:t> Actividades canceladas</a:t>
            </a:r>
            <a:endParaRPr lang="es-ES" sz="2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85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4291356"/>
            <a:ext cx="4988959" cy="101566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E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Gracias…</a:t>
            </a:r>
            <a:endParaRPr lang="es-E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4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Props1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2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8197949-D97F-4C93-8B84-4C7F1ADE54D1}">
  <ds:schemaRefs>
    <ds:schemaRef ds:uri="d0c44bf4-9f42-4aab-bea8-3874168f77d4"/>
    <ds:schemaRef ds:uri="http://purl.org/dc/terms/"/>
    <ds:schemaRef ds:uri="http://schemas.microsoft.com/sharepoint/v3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a167331c-937b-46fe-a0d2-e718c142b91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4644</TotalTime>
  <Words>147</Words>
  <Application>Microsoft Office PowerPoint</Application>
  <PresentationFormat>Presentación en pantalla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332</cp:revision>
  <dcterms:created xsi:type="dcterms:W3CDTF">2017-11-20T21:12:31Z</dcterms:created>
  <dcterms:modified xsi:type="dcterms:W3CDTF">2019-08-20T14:01:05Z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