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267" r:id="rId6"/>
    <p:sldId id="413" r:id="rId7"/>
    <p:sldId id="423" r:id="rId8"/>
    <p:sldId id="415" r:id="rId9"/>
    <p:sldId id="424" r:id="rId10"/>
    <p:sldId id="425" r:id="rId11"/>
    <p:sldId id="427" r:id="rId12"/>
    <p:sldId id="428" r:id="rId13"/>
    <p:sldId id="426" r:id="rId14"/>
    <p:sldId id="429" r:id="rId15"/>
    <p:sldId id="329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699D"/>
    <a:srgbClr val="FF0066"/>
    <a:srgbClr val="0572C0"/>
    <a:srgbClr val="FC3E18"/>
    <a:srgbClr val="99C0F1"/>
    <a:srgbClr val="E84E0F"/>
    <a:srgbClr val="B17B2C"/>
    <a:srgbClr val="9BA50C"/>
    <a:srgbClr val="0069B4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9" autoAdjust="0"/>
    <p:restoredTop sz="94660"/>
  </p:normalViewPr>
  <p:slideViewPr>
    <p:cSldViewPr>
      <p:cViewPr>
        <p:scale>
          <a:sx n="100" d="100"/>
          <a:sy n="100" d="100"/>
        </p:scale>
        <p:origin x="1938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19/11/2019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2743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368025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467544" y="1729941"/>
            <a:ext cx="5148063" cy="317009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Dependencias que no registraron</a:t>
            </a:r>
          </a:p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 su totalidad el </a:t>
            </a:r>
          </a:p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actividades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3740" t="10809" r="12067" b="2566"/>
          <a:stretch/>
        </p:blipFill>
        <p:spPr>
          <a:xfrm>
            <a:off x="6215186" y="332656"/>
            <a:ext cx="2376264" cy="264029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6228184" y="3087832"/>
            <a:ext cx="2376264" cy="2645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smtClean="0">
                <a:solidFill>
                  <a:schemeClr val="tx2"/>
                </a:solidFill>
              </a:rPr>
              <a:t>Oficina de Control Interno Disciplinario</a:t>
            </a:r>
            <a:endParaRPr lang="es-CO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60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291356"/>
            <a:ext cx="4988959" cy="10156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Gracias…</a:t>
            </a:r>
            <a:endParaRPr lang="es-E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50716"/>
            <a:ext cx="8496944" cy="432655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7704" y="332656"/>
            <a:ext cx="5292080" cy="1218060"/>
          </a:xfrm>
        </p:spPr>
        <p:txBody>
          <a:bodyPr/>
          <a:lstStyle/>
          <a:p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Plan de Acción – 2019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corte octubre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7596336" y="3721946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5651232" y="3740967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Flecha derecha 3"/>
          <p:cNvSpPr/>
          <p:nvPr/>
        </p:nvSpPr>
        <p:spPr>
          <a:xfrm rot="21067376">
            <a:off x="5728121" y="2796492"/>
            <a:ext cx="1620180" cy="7907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 rot="21133109">
            <a:off x="5679595" y="2924056"/>
            <a:ext cx="1584176" cy="6165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1,31%</a:t>
            </a:r>
            <a:endParaRPr lang="es-CO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6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593090"/>
            <a:ext cx="3268399" cy="1224136"/>
          </a:xfrm>
        </p:spPr>
        <p:txBody>
          <a:bodyPr/>
          <a:lstStyle/>
          <a:p>
            <a:pPr algn="l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1.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384379" y="1820438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82,01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8" name="Conector recto 7"/>
          <p:cNvCxnSpPr/>
          <p:nvPr/>
        </p:nvCxnSpPr>
        <p:spPr>
          <a:xfrm flipV="1">
            <a:off x="4942184" y="1557382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475656" y="3033250"/>
            <a:ext cx="3268399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2.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384379" y="3260598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68,00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4942184" y="2997542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ítulo 1"/>
          <p:cNvSpPr txBox="1">
            <a:spLocks/>
          </p:cNvSpPr>
          <p:nvPr/>
        </p:nvSpPr>
        <p:spPr>
          <a:xfrm>
            <a:off x="1475656" y="4509119"/>
            <a:ext cx="3268399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3.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384379" y="4736467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53,28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22" name="Conector recto 21"/>
          <p:cNvCxnSpPr/>
          <p:nvPr/>
        </p:nvCxnSpPr>
        <p:spPr>
          <a:xfrm flipV="1">
            <a:off x="4942184" y="4473411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ítulo 1"/>
          <p:cNvSpPr txBox="1">
            <a:spLocks/>
          </p:cNvSpPr>
          <p:nvPr/>
        </p:nvSpPr>
        <p:spPr>
          <a:xfrm>
            <a:off x="179511" y="207291"/>
            <a:ext cx="8784977" cy="9568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% </a:t>
            </a: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de </a:t>
            </a: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avance por línea estratégica…</a:t>
            </a:r>
            <a:endParaRPr lang="es-C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7568530" y="4941167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7568530" y="3483448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6" name="Elipse 25"/>
          <p:cNvSpPr/>
          <p:nvPr/>
        </p:nvSpPr>
        <p:spPr>
          <a:xfrm>
            <a:off x="7568530" y="1963751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99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682989" y="64039"/>
            <a:ext cx="5112568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</a:t>
            </a:r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stado de las actividades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7181850" cy="539115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840373" y="2618540"/>
            <a:ext cx="1981633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5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46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Concluidas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71" name="Rectangle 12"/>
          <p:cNvSpPr>
            <a:spLocks noChangeArrowheads="1"/>
          </p:cNvSpPr>
          <p:nvPr/>
        </p:nvSpPr>
        <p:spPr bwMode="auto">
          <a:xfrm>
            <a:off x="1259632" y="1495237"/>
            <a:ext cx="2031974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Canceladas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4" name="Rectangle 12"/>
          <p:cNvSpPr>
            <a:spLocks noChangeArrowheads="1"/>
          </p:cNvSpPr>
          <p:nvPr/>
        </p:nvSpPr>
        <p:spPr bwMode="auto">
          <a:xfrm>
            <a:off x="1808399" y="3473713"/>
            <a:ext cx="2031974" cy="132343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19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</a:t>
            </a:r>
          </a:p>
          <a:p>
            <a:pPr algn="ctr"/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Iniciar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6024633" y="3645024"/>
            <a:ext cx="1829347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205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Ejecución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7020272" y="2348880"/>
            <a:ext cx="432048" cy="43204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999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32049" y="355164"/>
            <a:ext cx="5148063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Analicemos que...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56509" y="1097934"/>
            <a:ext cx="7559907" cy="4662132"/>
            <a:chOff x="441093" y="1097934"/>
            <a:chExt cx="7559907" cy="4662132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819713">
              <a:off x="2240934" y="0"/>
              <a:ext cx="4662132" cy="6858000"/>
            </a:xfrm>
            <a:prstGeom prst="rect">
              <a:avLst/>
            </a:prstGeom>
          </p:spPr>
        </p:pic>
        <p:sp>
          <p:nvSpPr>
            <p:cNvPr id="4" name="Rectángulo 3"/>
            <p:cNvSpPr/>
            <p:nvPr/>
          </p:nvSpPr>
          <p:spPr>
            <a:xfrm>
              <a:off x="4421619" y="3420219"/>
              <a:ext cx="99578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CO" sz="54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13</a:t>
              </a:r>
            </a:p>
          </p:txBody>
        </p:sp>
        <p:sp>
          <p:nvSpPr>
            <p:cNvPr id="64" name="Rectangle 12"/>
            <p:cNvSpPr>
              <a:spLocks noChangeArrowheads="1"/>
            </p:cNvSpPr>
            <p:nvPr/>
          </p:nvSpPr>
          <p:spPr bwMode="auto">
            <a:xfrm>
              <a:off x="1448272" y="2431341"/>
              <a:ext cx="793112" cy="64633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19</a:t>
              </a: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1975406" y="2734001"/>
              <a:ext cx="2446238" cy="95410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 Actividades Sin </a:t>
              </a:r>
              <a:r>
                <a:rPr lang="es-CO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Iniciar</a:t>
              </a:r>
              <a:endPara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751042" y="4852115"/>
              <a:ext cx="46249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Registran inicio desfasado</a:t>
              </a:r>
              <a:endPara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441093" y="2308230"/>
              <a:ext cx="1034563" cy="707886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es-CO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d</a:t>
              </a:r>
              <a:r>
                <a:rPr lang="es-CO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e:</a:t>
              </a:r>
              <a:endPara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897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446158"/>
              </p:ext>
            </p:extLst>
          </p:nvPr>
        </p:nvGraphicFramePr>
        <p:xfrm>
          <a:off x="107504" y="600665"/>
          <a:ext cx="8928993" cy="6212711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4680520"/>
                <a:gridCol w="1728192"/>
                <a:gridCol w="2520281"/>
              </a:tblGrid>
              <a:tr h="33034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ACTIVIDAD</a:t>
                      </a:r>
                      <a:endParaRPr lang="es-CO" sz="11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99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INICIO PROGRAMADO</a:t>
                      </a:r>
                      <a:endParaRPr lang="es-CO" sz="11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99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RESPONSABLE</a:t>
                      </a:r>
                      <a:endParaRPr lang="es-CO" sz="1100" b="0" i="0" u="none" strike="noStrike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99D"/>
                    </a:solidFill>
                  </a:tcPr>
                </a:tc>
              </a:tr>
              <a:tr h="15407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Mantenimiento y adecuación infraestructura, propia de la Entidad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FEBRERO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Subdirección de Servicios Administrativos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Implementar la estrategia Restaura-Te: Aprende sobre tus derechos y cómo exigirlos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MARZO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la Infancia Juventud y Adulto mayor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85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Inv-Elaborar Informe sobre la situación de los derechos económicos, sociales y culturales de la población víctima del conflicto armado en el municipio 1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ABRIL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los Derechos Económicos Sociales y 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85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Inv-Elaborar Informe sobre la situación de los derechos económicos, sociales y culturales de la población víctima del conflicto armado en el municipio 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ABRIL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los Derechos Económicos Sociales y 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85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Inv- Elaborar informe sobre la situación de los derechos económicos, sociales y culturales de la población víctima del conflicto armado municipio 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ABRIL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los Derechos Económicos Sociales y 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Inv-Documento seguimiento Auto Ordenes 756 Santander, Meta, Bogotá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MAYO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los derechos de la población Mov Humana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85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Capacitar a las dependencias sobre el procedimiento peticiones, quejas, reclamos, solicitudes, denuncias y felicitaciones radicadas a nivel nacional en el sistema de gestión documental "ORFEO" .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JULIO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Secretaria General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7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Elaborar de CARTILLA SERIE DE DERECHOS- SALUD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AGOSTO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la Salud y Seguridad Social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Implementación en 3 Defensorías Regionales de la Política de fortalecimiento institucional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AGOSTO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Dirección Nacional de Defensoría Pública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Inv-Encuentro Nacional Delegada para los Derechos de la Población Desplazada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AGOSTO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los derechos de la población Mov Humana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85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Articular con las oficinas competentes la capacitación y formación en la intervención de la DP en los escenarios internacionales de protección de los DDHH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SEPTIEMBRE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Despacho del Vicedefensor del Pueblo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Estructuración de diplomado de conformidad con el modelo pedagógico institucional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SEPTIEMBRE</a:t>
                      </a:r>
                      <a:endParaRPr lang="es-CO" sz="1000" b="0" i="0" u="none" strike="noStrike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la Política Criminal y Penitenciaria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7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Elaborar INFORME VERIFICACIÓN URGENCIAS RED BOGOTÁ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OCTUBRE</a:t>
                      </a:r>
                      <a:endParaRPr lang="es-CO" sz="1000" b="0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la Salud y Seguridad Social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85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Realizar visitas de inspección a los centros carcelarios, judiciales de policía, y de salud públicos y privados con el fin de que se garanticen los derechos a la población vulnerable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NOVIEMBRE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Director Nacional de Atención y trámite de Quejas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7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Elaborar informe acerca de las NEGACIONES EN SALUD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DICIEMBRE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la Salud y Seguridad Social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7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Elaborar informes de SEGUIMIENTO A SENTENCIAS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DICIEMBRE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la Salud y Seguridad Social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7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Elaborar INFORMES SOBRE DERECHOS HUMANOS. SALUD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DICIEMBRE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Delegada para la Salud y Seguridad Social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Emitir lineamientos de representación judicial y la política de prevención del daño antijurídico.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DICIEMBRE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Oficina Jurídica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Ofrecer servicios de atencion defensorial especializada a las victimas del conflicto armado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DICIEMBRE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Delegada para la orientación y asesoría a víctimas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50" marR="7450" marT="74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" name="Rectangle 12"/>
          <p:cNvSpPr>
            <a:spLocks noChangeArrowheads="1"/>
          </p:cNvSpPr>
          <p:nvPr/>
        </p:nvSpPr>
        <p:spPr bwMode="auto">
          <a:xfrm>
            <a:off x="432049" y="-15190"/>
            <a:ext cx="7452319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sin iniciar...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9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62"/>
          <a:stretch/>
        </p:blipFill>
        <p:spPr>
          <a:xfrm rot="16641708">
            <a:off x="77078" y="1221611"/>
            <a:ext cx="4662132" cy="4618030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978078" y="346595"/>
            <a:ext cx="5148063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Analicemos que...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547664" y="3238525"/>
            <a:ext cx="5902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5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</a:t>
            </a:r>
          </a:p>
        </p:txBody>
      </p:sp>
      <p:sp>
        <p:nvSpPr>
          <p:cNvPr id="64" name="Rectangle 12"/>
          <p:cNvSpPr>
            <a:spLocks noChangeArrowheads="1"/>
          </p:cNvSpPr>
          <p:nvPr/>
        </p:nvSpPr>
        <p:spPr bwMode="auto">
          <a:xfrm>
            <a:off x="2843808" y="2017047"/>
            <a:ext cx="1331595" cy="76944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205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4283968" y="2140157"/>
            <a:ext cx="4608511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Actividades en ejecución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979712" y="2138339"/>
            <a:ext cx="854923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e: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145498"/>
              </p:ext>
            </p:extLst>
          </p:nvPr>
        </p:nvGraphicFramePr>
        <p:xfrm>
          <a:off x="4891587" y="2881834"/>
          <a:ext cx="4072901" cy="273826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072901"/>
              </a:tblGrid>
              <a:tr h="717164">
                <a:tc>
                  <a:txBody>
                    <a:bodyPr/>
                    <a:lstStyle/>
                    <a:p>
                      <a:pPr algn="just"/>
                      <a:r>
                        <a:rPr lang="es-CO" sz="1200" dirty="0">
                          <a:effectLst/>
                        </a:rPr>
                        <a:t>.- Desarrollo e implementación de una política interna de fortalecimiento internacional a través de la metodología de manejo del cambio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1802" marR="51802" marT="25901" marB="25901" anchor="ctr"/>
                </a:tc>
              </a:tr>
              <a:tr h="619369">
                <a:tc>
                  <a:txBody>
                    <a:bodyPr/>
                    <a:lstStyle/>
                    <a:p>
                      <a:pPr algn="just"/>
                      <a:r>
                        <a:rPr lang="es-CO" sz="1200">
                          <a:effectLst/>
                        </a:rPr>
                        <a:t>.- Implementación de la Ruta de atención a mujeres víctimas de violencia sexual en el marco del conflicto armado</a:t>
                      </a:r>
                      <a:endParaRPr lang="es-CO" sz="1200" b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1802" marR="51802" marT="25901" marB="25901" anchor="ctr"/>
                </a:tc>
              </a:tr>
              <a:tr h="1401731">
                <a:tc>
                  <a:txBody>
                    <a:bodyPr/>
                    <a:lstStyle/>
                    <a:p>
                      <a:pPr algn="just"/>
                      <a:r>
                        <a:rPr lang="es-CO" sz="1200" dirty="0">
                          <a:effectLst/>
                        </a:rPr>
                        <a:t>.- Inv-Documento con la valoración de la situación de derechos y la atención de población indígena en situación de desplazamiento forzado en contextos urbanos con enfoque diferencial (NNA, mujeres, personas en situación de discapacidad) Bogotá, Guainía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1802" marR="51802" marT="25901" marB="25901" anchor="ctr"/>
                </a:tc>
              </a:tr>
            </a:tbl>
          </a:graphicData>
        </a:graphic>
      </p:graphicFrame>
      <p:sp>
        <p:nvSpPr>
          <p:cNvPr id="13" name="Rectángulo 12"/>
          <p:cNvSpPr/>
          <p:nvPr/>
        </p:nvSpPr>
        <p:spPr>
          <a:xfrm>
            <a:off x="115689" y="4626878"/>
            <a:ext cx="45849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Registran ejecución &lt; 25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%</a:t>
            </a:r>
          </a:p>
        </p:txBody>
      </p:sp>
      <p:sp>
        <p:nvSpPr>
          <p:cNvPr id="14" name="Elipse 13"/>
          <p:cNvSpPr/>
          <p:nvPr/>
        </p:nvSpPr>
        <p:spPr>
          <a:xfrm>
            <a:off x="827584" y="1706291"/>
            <a:ext cx="432048" cy="432048"/>
          </a:xfrm>
          <a:prstGeom prst="ellipse">
            <a:avLst/>
          </a:prstGeom>
          <a:solidFill>
            <a:srgbClr val="3E699D"/>
          </a:solidFill>
          <a:ln>
            <a:solidFill>
              <a:srgbClr val="3E6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3E699D"/>
                </a:solidFill>
              </a:ln>
              <a:solidFill>
                <a:srgbClr val="3E69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14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32049" y="355164"/>
            <a:ext cx="5148063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Analicemos que...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3" t="33609" r="-1" b="3608"/>
          <a:stretch/>
        </p:blipFill>
        <p:spPr>
          <a:xfrm rot="16200000">
            <a:off x="2381837" y="1033955"/>
            <a:ext cx="3404050" cy="430571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113867" y="3528418"/>
            <a:ext cx="9957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5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18</a:t>
            </a:r>
          </a:p>
        </p:txBody>
      </p:sp>
      <p:sp>
        <p:nvSpPr>
          <p:cNvPr id="64" name="Rectangle 12"/>
          <p:cNvSpPr>
            <a:spLocks noChangeArrowheads="1"/>
          </p:cNvSpPr>
          <p:nvPr/>
        </p:nvSpPr>
        <p:spPr bwMode="auto">
          <a:xfrm>
            <a:off x="4626676" y="2213258"/>
            <a:ext cx="1131109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205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6230218" y="2059369"/>
            <a:ext cx="2446238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Actividades En ejecución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316647" y="2186342"/>
            <a:ext cx="1034563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</a:t>
            </a: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e: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327095" y="4954351"/>
            <a:ext cx="5674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Registran ejecución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&gt; 25% &lt; 50%</a:t>
            </a:r>
          </a:p>
        </p:txBody>
      </p:sp>
      <p:sp>
        <p:nvSpPr>
          <p:cNvPr id="10" name="Elipse 9"/>
          <p:cNvSpPr/>
          <p:nvPr/>
        </p:nvSpPr>
        <p:spPr>
          <a:xfrm>
            <a:off x="2384611" y="2213258"/>
            <a:ext cx="432048" cy="43204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3E699D"/>
                </a:solidFill>
              </a:ln>
              <a:solidFill>
                <a:srgbClr val="3E69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523220"/>
            <a:ext cx="9144000" cy="6334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868848"/>
              </p:ext>
            </p:extLst>
          </p:nvPr>
        </p:nvGraphicFramePr>
        <p:xfrm>
          <a:off x="179512" y="648067"/>
          <a:ext cx="8784976" cy="609330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784976"/>
              </a:tblGrid>
              <a:tr h="252122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Adquisición de 2 inmuebles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Articular la relación entre el equipo de trabajo del GANHRI y el Despacho del Defensor del Pueblo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414961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Atención y tramite de quejas relacionadas con Derechos Colectivos (Incluidas las respuestas a solicitudes del congreso.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414961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Elaborar documentos para la participación en los debates de proyectos de ley o debates de control político.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Elaborar un informe Defensorial sobre la situación de mujeres indígenas y afrocodescendientes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414961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Elaborar un informe sobre los vínculos entre la corrupción y las violaciones a varios derechos humanos en Colombia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Gestión de oficio de casos priorizados por la Defensoría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617154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Hacer seguimiento y evaluación de la implementación de los Planes de Desarrollo con Enfoque Territorial (PDET), con énfasis en la correlación entre los PDET y la política de atención a la población desplazada, en los términos del Auto 474 de 2017.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Implementación de SGSI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Implementar ORFEO en las dependencias y regionales capacitadas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617154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Inv-Documento con la valoración de la situación de derechos y la atención de población afrocolombiana en situación de desplazamiento forzado en contextos urbanos con enfoque diferencial (NNA, mujeres, personas en situación de </a:t>
                      </a:r>
                      <a:r>
                        <a:rPr lang="es-CO" sz="1200" dirty="0" smtClean="0">
                          <a:effectLst/>
                        </a:rPr>
                        <a:t>discapacidad) </a:t>
                      </a:r>
                      <a:r>
                        <a:rPr lang="es-CO" sz="1200" dirty="0">
                          <a:effectLst/>
                        </a:rPr>
                        <a:t>(Bogotá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617154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Inv-Elaborar Informe de seguimiento y evaluación a la situación del Derecho al Trabajo y a la vivienda digna de la población víctima del conflicto armado en el Departamento de Arauca (Municipio de Arauca, Saravena y Arauquita).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414961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Inv-Generar espacios para la divulgación y promoción de los derechos de las comunidades en riesgo y situación de desplazamiento forzado, dirigido a personas, comunidades y organizaciones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414961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Inv-Ofrecer servicios de atención defensorial especializada a las víctimas del conflicto armado, y realizar misiones de atención especializada en comunidades en alto grado de vulnerabilidad.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Inv-Realizar Escuelas de </a:t>
                      </a:r>
                      <a:r>
                        <a:rPr lang="es-CO" sz="1200" dirty="0" smtClean="0">
                          <a:effectLst/>
                        </a:rPr>
                        <a:t>Políticas </a:t>
                      </a:r>
                      <a:r>
                        <a:rPr lang="es-CO" sz="1200" dirty="0">
                          <a:effectLst/>
                        </a:rPr>
                        <a:t>Públicas dirigidas a población víctimas de desplazamiento forzado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Inv-Realizar Foros defensoriales sobre derechos de los campesinos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>
                          <a:effectLst/>
                        </a:rPr>
                        <a:t>.- Presentar informe VISIÓN WEB traslados y gestión</a:t>
                      </a:r>
                      <a:endParaRPr lang="es-CO" sz="1200" b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  <a:tr h="212768">
                <a:tc>
                  <a:txBody>
                    <a:bodyPr/>
                    <a:lstStyle/>
                    <a:p>
                      <a:pPr algn="l"/>
                      <a:r>
                        <a:rPr lang="es-CO" sz="1200" dirty="0">
                          <a:effectLst/>
                        </a:rPr>
                        <a:t>.- Realizar Mesas Penitenciarias a nivel nacional</a:t>
                      </a:r>
                      <a:endParaRPr lang="es-CO" sz="1200" b="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157" marR="11157" marT="5579" marB="5579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3073513" y="25460"/>
            <a:ext cx="5674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Registran ejecución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&gt; 25% &lt; 50%</a:t>
            </a:r>
          </a:p>
        </p:txBody>
      </p:sp>
    </p:spTree>
    <p:extLst>
      <p:ext uri="{BB962C8B-B14F-4D97-AF65-F5344CB8AC3E}">
        <p14:creationId xmlns:p14="http://schemas.microsoft.com/office/powerpoint/2010/main" val="21051720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3.xml><?xml version="1.0" encoding="utf-8"?>
<ds:datastoreItem xmlns:ds="http://schemas.openxmlformats.org/officeDocument/2006/customXml" ds:itemID="{D8197949-D97F-4C93-8B84-4C7F1ADE54D1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d0c44bf4-9f42-4aab-bea8-3874168f77d4"/>
    <ds:schemaRef ds:uri="http://schemas.microsoft.com/office/infopath/2007/PartnerControls"/>
    <ds:schemaRef ds:uri="a167331c-937b-46fe-a0d2-e718c142b915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8325</TotalTime>
  <Words>978</Words>
  <Application>Microsoft Office PowerPoint</Application>
  <PresentationFormat>Presentación en pantalla (4:3)</PresentationFormat>
  <Paragraphs>130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Tema de Office</vt:lpstr>
      <vt:lpstr>Presentación de PowerPoint</vt:lpstr>
      <vt:lpstr>Plan de Acción – 2019 corte octubre</vt:lpstr>
      <vt:lpstr>Línea Estratégica 1.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430</cp:revision>
  <dcterms:created xsi:type="dcterms:W3CDTF">2017-11-20T21:12:31Z</dcterms:created>
  <dcterms:modified xsi:type="dcterms:W3CDTF">2019-11-20T20:48:39Z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