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17"/>
  </p:notesMasterIdLst>
  <p:sldIdLst>
    <p:sldId id="267" r:id="rId6"/>
    <p:sldId id="413" r:id="rId7"/>
    <p:sldId id="423" r:id="rId8"/>
    <p:sldId id="415" r:id="rId9"/>
    <p:sldId id="424" r:id="rId10"/>
    <p:sldId id="425" r:id="rId11"/>
    <p:sldId id="427" r:id="rId12"/>
    <p:sldId id="428" r:id="rId13"/>
    <p:sldId id="426" r:id="rId14"/>
    <p:sldId id="429" r:id="rId15"/>
    <p:sldId id="329" r:id="rId16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elissa Torrado" initials="MT" lastIdx="2" clrIdx="0">
    <p:extLst>
      <p:ext uri="{19B8F6BF-5375-455C-9EA6-DF929625EA0E}">
        <p15:presenceInfo xmlns:p15="http://schemas.microsoft.com/office/powerpoint/2012/main" userId="S-1-5-21-1413734037-4171869932-2362094686-749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E699D"/>
    <a:srgbClr val="FF0066"/>
    <a:srgbClr val="0572C0"/>
    <a:srgbClr val="FC3E18"/>
    <a:srgbClr val="99C0F1"/>
    <a:srgbClr val="E84E0F"/>
    <a:srgbClr val="B17B2C"/>
    <a:srgbClr val="9BA50C"/>
    <a:srgbClr val="0069B4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E25E649-3F16-4E02-A733-19D2CDBF48F0}" styleName="Estilo medio 3 - Énfasis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Estilo medio 3 - Énfasis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B4B98B0-60AC-42C2-AFA5-B58CD77FA1E5}" styleName="Estilo claro 1 - Acent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Estilo medio 1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BC89EF96-8CEA-46FF-86C4-4CE0E7609802}" styleName="Estilo claro 3 - Acento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39" autoAdjust="0"/>
    <p:restoredTop sz="94660"/>
  </p:normalViewPr>
  <p:slideViewPr>
    <p:cSldViewPr>
      <p:cViewPr>
        <p:scale>
          <a:sx n="100" d="100"/>
          <a:sy n="100" d="100"/>
        </p:scale>
        <p:origin x="1938" y="3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presProps" Target="presProp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A7E084-E7DD-4C6E-82B5-AC7387883398}" type="datetimeFigureOut">
              <a:rPr lang="es-CO" smtClean="0"/>
              <a:t>19/11/2019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867D04-D9DA-4C8F-9F2D-2651FEE476D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297216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867D04-D9DA-4C8F-9F2D-2651FEE476D0}" type="slidenum">
              <a:rPr lang="es-CO" smtClean="0"/>
              <a:t>1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827439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925124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212BE47-6436-4161-8B62-E87C51975069}" type="datetimeFigureOut">
              <a:rPr lang="es-MX" smtClean="0"/>
              <a:t>19/11/2019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22A958F-6DD6-4EFD-9DDB-9EC5D63398C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491050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212BE47-6436-4161-8B62-E87C51975069}" type="datetimeFigureOut">
              <a:rPr lang="es-MX" smtClean="0"/>
              <a:t>19/11/2019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22A958F-6DD6-4EFD-9DDB-9EC5D63398C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111579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212BE47-6436-4161-8B62-E87C51975069}" type="datetimeFigureOut">
              <a:rPr lang="es-MX" smtClean="0"/>
              <a:t>19/11/2019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22A958F-6DD6-4EFD-9DDB-9EC5D63398C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487528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212BE47-6436-4161-8B62-E87C51975069}" type="datetimeFigureOut">
              <a:rPr lang="es-MX" smtClean="0"/>
              <a:t>19/11/2019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22A958F-6DD6-4EFD-9DDB-9EC5D63398C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28157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212BE47-6436-4161-8B62-E87C51975069}" type="datetimeFigureOut">
              <a:rPr lang="es-MX" smtClean="0"/>
              <a:t>19/11/2019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22A958F-6DD6-4EFD-9DDB-9EC5D63398C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932783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212BE47-6436-4161-8B62-E87C51975069}" type="datetimeFigureOut">
              <a:rPr lang="es-MX" smtClean="0"/>
              <a:t>19/11/2019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22A958F-6DD6-4EFD-9DDB-9EC5D63398C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889683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212BE47-6436-4161-8B62-E87C51975069}" type="datetimeFigureOut">
              <a:rPr lang="es-MX" smtClean="0"/>
              <a:t>19/11/2019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22A958F-6DD6-4EFD-9DDB-9EC5D63398C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90804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212BE47-6436-4161-8B62-E87C51975069}" type="datetimeFigureOut">
              <a:rPr lang="es-MX" smtClean="0"/>
              <a:t>19/11/2019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22A958F-6DD6-4EFD-9DDB-9EC5D63398C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39936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212BE47-6436-4161-8B62-E87C51975069}" type="datetimeFigureOut">
              <a:rPr lang="es-MX" smtClean="0"/>
              <a:t>19/11/2019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22A958F-6DD6-4EFD-9DDB-9EC5D63398C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723024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212BE47-6436-4161-8B62-E87C51975069}" type="datetimeFigureOut">
              <a:rPr lang="es-MX" smtClean="0"/>
              <a:t>19/11/2019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22A958F-6DD6-4EFD-9DDB-9EC5D63398C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146746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100000">
              <a:srgbClr val="B9C4C5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30300"/>
            <a:ext cx="9144000" cy="927700"/>
          </a:xfrm>
          <a:prstGeom prst="rect">
            <a:avLst/>
          </a:prstGeom>
        </p:spPr>
      </p:pic>
      <p:sp>
        <p:nvSpPr>
          <p:cNvPr id="3" name="2 Rectángulo"/>
          <p:cNvSpPr/>
          <p:nvPr userDrawn="1"/>
        </p:nvSpPr>
        <p:spPr>
          <a:xfrm>
            <a:off x="0" y="5918578"/>
            <a:ext cx="6228184" cy="45719"/>
          </a:xfrm>
          <a:prstGeom prst="rect">
            <a:avLst/>
          </a:prstGeom>
          <a:gradFill>
            <a:gsLst>
              <a:gs pos="0">
                <a:schemeClr val="tx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" name="3 Rectángulo"/>
          <p:cNvSpPr/>
          <p:nvPr userDrawn="1"/>
        </p:nvSpPr>
        <p:spPr>
          <a:xfrm>
            <a:off x="0" y="5930300"/>
            <a:ext cx="9144000" cy="909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240972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Rectángulo"/>
          <p:cNvSpPr/>
          <p:nvPr/>
        </p:nvSpPr>
        <p:spPr>
          <a:xfrm rot="5400000">
            <a:off x="2379150" y="118308"/>
            <a:ext cx="6858000" cy="6648765"/>
          </a:xfrm>
          <a:prstGeom prst="rect">
            <a:avLst/>
          </a:prstGeom>
          <a:gradFill flip="none" rotWithShape="0">
            <a:gsLst>
              <a:gs pos="0">
                <a:schemeClr val="bg1"/>
              </a:gs>
              <a:gs pos="100000">
                <a:srgbClr val="B9C4C5"/>
              </a:gs>
            </a:gsLst>
            <a:path path="circle">
              <a:fillToRect l="100000" t="10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4" name="3 Rectángulo"/>
          <p:cNvSpPr/>
          <p:nvPr/>
        </p:nvSpPr>
        <p:spPr>
          <a:xfrm rot="5400000">
            <a:off x="-2087374" y="2070834"/>
            <a:ext cx="6858000" cy="2716331"/>
          </a:xfrm>
          <a:prstGeom prst="rect">
            <a:avLst/>
          </a:prstGeom>
          <a:solidFill>
            <a:srgbClr val="0025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5" name="4 Rectángulo"/>
          <p:cNvSpPr/>
          <p:nvPr/>
        </p:nvSpPr>
        <p:spPr>
          <a:xfrm rot="5400000">
            <a:off x="-679893" y="3379684"/>
            <a:ext cx="6885385" cy="126015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7" name="Rectangle 12"/>
          <p:cNvSpPr>
            <a:spLocks noChangeArrowheads="1"/>
          </p:cNvSpPr>
          <p:nvPr/>
        </p:nvSpPr>
        <p:spPr bwMode="auto">
          <a:xfrm>
            <a:off x="3779912" y="3368025"/>
            <a:ext cx="4988959" cy="2862322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ctr"/>
            <a:r>
              <a:rPr lang="es-ES" sz="3600" dirty="0" smtClean="0">
                <a:solidFill>
                  <a:srgbClr val="002060"/>
                </a:solidFill>
                <a:latin typeface="Trebuchet MS" pitchFamily="34" charset="0"/>
              </a:rPr>
              <a:t>Resolución 1361/2018</a:t>
            </a:r>
          </a:p>
          <a:p>
            <a:pPr algn="ctr"/>
            <a:r>
              <a:rPr lang="es-ES" sz="3600" dirty="0" smtClean="0">
                <a:solidFill>
                  <a:srgbClr val="002060"/>
                </a:solidFill>
                <a:latin typeface="Trebuchet MS" pitchFamily="34" charset="0"/>
              </a:rPr>
              <a:t>Plan Integrado de Acción Estratégica y Gestión Operativa</a:t>
            </a:r>
          </a:p>
          <a:p>
            <a:pPr algn="ctr"/>
            <a:r>
              <a:rPr lang="es-ES" sz="3600" dirty="0" smtClean="0">
                <a:solidFill>
                  <a:srgbClr val="002060"/>
                </a:solidFill>
                <a:latin typeface="Trebuchet MS" pitchFamily="34" charset="0"/>
              </a:rPr>
              <a:t>“Plan de Acción”</a:t>
            </a:r>
            <a:endParaRPr lang="es-ES" sz="3600" dirty="0">
              <a:solidFill>
                <a:srgbClr val="002060"/>
              </a:solidFill>
              <a:latin typeface="Trebuchet MS" pitchFamily="34" charset="0"/>
            </a:endParaRPr>
          </a:p>
        </p:txBody>
      </p:sp>
      <p:pic>
        <p:nvPicPr>
          <p:cNvPr id="9" name="8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32656"/>
            <a:ext cx="1486387" cy="172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3082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2"/>
          <p:cNvSpPr>
            <a:spLocks noChangeArrowheads="1"/>
          </p:cNvSpPr>
          <p:nvPr/>
        </p:nvSpPr>
        <p:spPr bwMode="auto">
          <a:xfrm>
            <a:off x="467544" y="1729941"/>
            <a:ext cx="5148063" cy="3170099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ctr"/>
            <a:r>
              <a:rPr lang="es-CO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Dependencias que no registraron</a:t>
            </a:r>
          </a:p>
          <a:p>
            <a:pPr algn="ctr"/>
            <a:r>
              <a:rPr lang="es-CO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en su totalidad el </a:t>
            </a:r>
          </a:p>
          <a:p>
            <a:pPr algn="ctr"/>
            <a:r>
              <a:rPr lang="es-CO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avance de actividades</a:t>
            </a:r>
            <a:endParaRPr lang="es-E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/>
          <a:srcRect l="13740" t="10809" r="12067" b="2566"/>
          <a:stretch/>
        </p:blipFill>
        <p:spPr>
          <a:xfrm>
            <a:off x="6215186" y="332656"/>
            <a:ext cx="2376264" cy="2640293"/>
          </a:xfrm>
          <a:prstGeom prst="rect">
            <a:avLst/>
          </a:prstGeom>
        </p:spPr>
      </p:pic>
      <p:sp>
        <p:nvSpPr>
          <p:cNvPr id="10" name="Rectángulo 9"/>
          <p:cNvSpPr/>
          <p:nvPr/>
        </p:nvSpPr>
        <p:spPr>
          <a:xfrm>
            <a:off x="6228184" y="3087832"/>
            <a:ext cx="2376264" cy="26454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000" dirty="0" smtClean="0">
                <a:solidFill>
                  <a:schemeClr val="tx2"/>
                </a:solidFill>
              </a:rPr>
              <a:t>Oficina de Control Interno Disciplinario</a:t>
            </a:r>
            <a:endParaRPr lang="es-CO" sz="2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17600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Rectángulo"/>
          <p:cNvSpPr/>
          <p:nvPr/>
        </p:nvSpPr>
        <p:spPr>
          <a:xfrm rot="5400000">
            <a:off x="2379150" y="118308"/>
            <a:ext cx="6858000" cy="6648765"/>
          </a:xfrm>
          <a:prstGeom prst="rect">
            <a:avLst/>
          </a:prstGeom>
          <a:gradFill flip="none" rotWithShape="0">
            <a:gsLst>
              <a:gs pos="0">
                <a:schemeClr val="bg1"/>
              </a:gs>
              <a:gs pos="100000">
                <a:srgbClr val="B9C4C5"/>
              </a:gs>
            </a:gsLst>
            <a:path path="circle">
              <a:fillToRect l="100000" t="10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4" name="3 Rectángulo"/>
          <p:cNvSpPr/>
          <p:nvPr/>
        </p:nvSpPr>
        <p:spPr>
          <a:xfrm rot="5400000">
            <a:off x="-2087374" y="2070834"/>
            <a:ext cx="6858000" cy="2716331"/>
          </a:xfrm>
          <a:prstGeom prst="rect">
            <a:avLst/>
          </a:prstGeom>
          <a:solidFill>
            <a:srgbClr val="0025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5" name="4 Rectángulo"/>
          <p:cNvSpPr/>
          <p:nvPr/>
        </p:nvSpPr>
        <p:spPr>
          <a:xfrm rot="5400000">
            <a:off x="-679893" y="3379684"/>
            <a:ext cx="6885385" cy="126015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7" name="Rectangle 12"/>
          <p:cNvSpPr>
            <a:spLocks noChangeArrowheads="1"/>
          </p:cNvSpPr>
          <p:nvPr/>
        </p:nvSpPr>
        <p:spPr bwMode="auto">
          <a:xfrm>
            <a:off x="3779912" y="4291356"/>
            <a:ext cx="4988959" cy="1015663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r"/>
            <a:r>
              <a:rPr lang="es-ES" sz="6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Gracias…</a:t>
            </a:r>
            <a:endParaRPr lang="es-ES" sz="6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pic>
        <p:nvPicPr>
          <p:cNvPr id="9" name="8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32656"/>
            <a:ext cx="1486387" cy="172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147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550716"/>
            <a:ext cx="8496944" cy="4326556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07704" y="332656"/>
            <a:ext cx="5292080" cy="1218060"/>
          </a:xfrm>
        </p:spPr>
        <p:txBody>
          <a:bodyPr/>
          <a:lstStyle/>
          <a:p>
            <a:r>
              <a:rPr lang="es-CO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ea typeface="+mn-ea"/>
                <a:cs typeface="+mn-cs"/>
              </a:rPr>
              <a:t>Plan de Acción – 2019</a:t>
            </a:r>
            <a:br>
              <a:rPr lang="es-CO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ea typeface="+mn-ea"/>
                <a:cs typeface="+mn-cs"/>
              </a:rPr>
            </a:br>
            <a:r>
              <a:rPr lang="es-CO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ea typeface="+mn-ea"/>
                <a:cs typeface="+mn-cs"/>
              </a:rPr>
              <a:t>corte octubre</a:t>
            </a:r>
            <a:endParaRPr lang="es-CO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7" name="Elipse 6"/>
          <p:cNvSpPr/>
          <p:nvPr/>
        </p:nvSpPr>
        <p:spPr>
          <a:xfrm>
            <a:off x="7596336" y="3721946"/>
            <a:ext cx="360040" cy="36004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ln>
                <a:solidFill>
                  <a:srgbClr val="FC3E18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8" name="Elipse 7"/>
          <p:cNvSpPr/>
          <p:nvPr/>
        </p:nvSpPr>
        <p:spPr>
          <a:xfrm>
            <a:off x="5651232" y="3740967"/>
            <a:ext cx="360040" cy="36004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ln>
                <a:solidFill>
                  <a:srgbClr val="FC3E18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4" name="Flecha derecha 3"/>
          <p:cNvSpPr/>
          <p:nvPr/>
        </p:nvSpPr>
        <p:spPr>
          <a:xfrm rot="21067376">
            <a:off x="5728121" y="2796492"/>
            <a:ext cx="1620180" cy="7907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0" name="Título 1"/>
          <p:cNvSpPr txBox="1">
            <a:spLocks/>
          </p:cNvSpPr>
          <p:nvPr/>
        </p:nvSpPr>
        <p:spPr>
          <a:xfrm rot="21133109">
            <a:off x="5679595" y="2924056"/>
            <a:ext cx="1584176" cy="61656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ea typeface="+mn-ea"/>
                <a:cs typeface="+mn-cs"/>
              </a:rPr>
              <a:t>1,31%</a:t>
            </a:r>
            <a:endParaRPr lang="es-CO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5669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75656" y="1593090"/>
            <a:ext cx="3268399" cy="1224136"/>
          </a:xfrm>
        </p:spPr>
        <p:txBody>
          <a:bodyPr/>
          <a:lstStyle/>
          <a:p>
            <a:pPr algn="l"/>
            <a:r>
              <a:rPr lang="es-CO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ea typeface="+mn-ea"/>
                <a:cs typeface="+mn-cs"/>
              </a:rPr>
              <a:t>Línea</a:t>
            </a:r>
            <a:br>
              <a:rPr lang="es-CO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ea typeface="+mn-ea"/>
                <a:cs typeface="+mn-cs"/>
              </a:rPr>
            </a:br>
            <a:r>
              <a:rPr lang="es-CO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ea typeface="+mn-ea"/>
                <a:cs typeface="+mn-cs"/>
              </a:rPr>
              <a:t>Estratégica 1.</a:t>
            </a:r>
            <a:endParaRPr lang="es-CO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5384379" y="1820438"/>
            <a:ext cx="192392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4400" b="1" dirty="0" smtClean="0">
                <a:solidFill>
                  <a:srgbClr val="00000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Trebuchet MS" panose="020B0603020202020204" pitchFamily="34" charset="0"/>
              </a:rPr>
              <a:t>82,01</a:t>
            </a:r>
            <a:r>
              <a:rPr lang="es-CO" b="1" dirty="0" smtClean="0">
                <a:solidFill>
                  <a:srgbClr val="00000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Trebuchet MS" panose="020B0603020202020204" pitchFamily="34" charset="0"/>
              </a:rPr>
              <a:t>%</a:t>
            </a:r>
            <a:r>
              <a:rPr lang="es-CO" dirty="0" smtClean="0"/>
              <a:t> </a:t>
            </a:r>
            <a:endParaRPr lang="es-CO" dirty="0"/>
          </a:p>
        </p:txBody>
      </p:sp>
      <p:cxnSp>
        <p:nvCxnSpPr>
          <p:cNvPr id="8" name="Conector recto 7"/>
          <p:cNvCxnSpPr/>
          <p:nvPr/>
        </p:nvCxnSpPr>
        <p:spPr>
          <a:xfrm flipV="1">
            <a:off x="4942184" y="1557382"/>
            <a:ext cx="1949" cy="1331853"/>
          </a:xfrm>
          <a:prstGeom prst="line">
            <a:avLst/>
          </a:prstGeom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" name="Título 1"/>
          <p:cNvSpPr txBox="1">
            <a:spLocks/>
          </p:cNvSpPr>
          <p:nvPr/>
        </p:nvSpPr>
        <p:spPr>
          <a:xfrm>
            <a:off x="1475656" y="3033250"/>
            <a:ext cx="3268399" cy="1224136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CO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ea typeface="+mn-ea"/>
                <a:cs typeface="+mn-cs"/>
              </a:rPr>
              <a:t>Línea</a:t>
            </a:r>
            <a:br>
              <a:rPr lang="es-CO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ea typeface="+mn-ea"/>
                <a:cs typeface="+mn-cs"/>
              </a:rPr>
            </a:br>
            <a:r>
              <a:rPr lang="es-CO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ea typeface="+mn-ea"/>
                <a:cs typeface="+mn-cs"/>
              </a:rPr>
              <a:t>Estratégica 2.</a:t>
            </a:r>
            <a:endParaRPr lang="es-CO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15" name="Rectángulo 14"/>
          <p:cNvSpPr/>
          <p:nvPr/>
        </p:nvSpPr>
        <p:spPr>
          <a:xfrm>
            <a:off x="5384379" y="3260598"/>
            <a:ext cx="192392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4400" b="1" dirty="0" smtClean="0">
                <a:solidFill>
                  <a:srgbClr val="00000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Trebuchet MS" panose="020B0603020202020204" pitchFamily="34" charset="0"/>
              </a:rPr>
              <a:t>68,00</a:t>
            </a:r>
            <a:r>
              <a:rPr lang="es-CO" b="1" dirty="0" smtClean="0">
                <a:solidFill>
                  <a:srgbClr val="00000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Trebuchet MS" panose="020B0603020202020204" pitchFamily="34" charset="0"/>
              </a:rPr>
              <a:t>%</a:t>
            </a:r>
            <a:r>
              <a:rPr lang="es-CO" dirty="0" smtClean="0"/>
              <a:t> </a:t>
            </a:r>
            <a:endParaRPr lang="es-CO" dirty="0"/>
          </a:p>
        </p:txBody>
      </p:sp>
      <p:cxnSp>
        <p:nvCxnSpPr>
          <p:cNvPr id="16" name="Conector recto 15"/>
          <p:cNvCxnSpPr/>
          <p:nvPr/>
        </p:nvCxnSpPr>
        <p:spPr>
          <a:xfrm flipV="1">
            <a:off x="4942184" y="2997542"/>
            <a:ext cx="1949" cy="1331853"/>
          </a:xfrm>
          <a:prstGeom prst="line">
            <a:avLst/>
          </a:prstGeom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7" name="Título 1"/>
          <p:cNvSpPr txBox="1">
            <a:spLocks/>
          </p:cNvSpPr>
          <p:nvPr/>
        </p:nvSpPr>
        <p:spPr>
          <a:xfrm>
            <a:off x="1475656" y="4509119"/>
            <a:ext cx="3268399" cy="1224136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CO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ea typeface="+mn-ea"/>
                <a:cs typeface="+mn-cs"/>
              </a:rPr>
              <a:t>Línea</a:t>
            </a:r>
            <a:br>
              <a:rPr lang="es-CO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ea typeface="+mn-ea"/>
                <a:cs typeface="+mn-cs"/>
              </a:rPr>
            </a:br>
            <a:r>
              <a:rPr lang="es-CO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ea typeface="+mn-ea"/>
                <a:cs typeface="+mn-cs"/>
              </a:rPr>
              <a:t>Estratégica 3.</a:t>
            </a:r>
            <a:endParaRPr lang="es-CO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21" name="Rectángulo 20"/>
          <p:cNvSpPr/>
          <p:nvPr/>
        </p:nvSpPr>
        <p:spPr>
          <a:xfrm>
            <a:off x="5384379" y="4736467"/>
            <a:ext cx="192392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4400" b="1" dirty="0" smtClean="0">
                <a:solidFill>
                  <a:srgbClr val="00000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Trebuchet MS" panose="020B0603020202020204" pitchFamily="34" charset="0"/>
              </a:rPr>
              <a:t>53,28</a:t>
            </a:r>
            <a:r>
              <a:rPr lang="es-CO" b="1" dirty="0" smtClean="0">
                <a:solidFill>
                  <a:srgbClr val="00000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Trebuchet MS" panose="020B0603020202020204" pitchFamily="34" charset="0"/>
              </a:rPr>
              <a:t>%</a:t>
            </a:r>
            <a:r>
              <a:rPr lang="es-CO" dirty="0" smtClean="0"/>
              <a:t> </a:t>
            </a:r>
            <a:endParaRPr lang="es-CO" dirty="0"/>
          </a:p>
        </p:txBody>
      </p:sp>
      <p:cxnSp>
        <p:nvCxnSpPr>
          <p:cNvPr id="22" name="Conector recto 21"/>
          <p:cNvCxnSpPr/>
          <p:nvPr/>
        </p:nvCxnSpPr>
        <p:spPr>
          <a:xfrm flipV="1">
            <a:off x="4942184" y="4473411"/>
            <a:ext cx="1949" cy="1331853"/>
          </a:xfrm>
          <a:prstGeom prst="line">
            <a:avLst/>
          </a:prstGeom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3" name="Título 1"/>
          <p:cNvSpPr txBox="1">
            <a:spLocks/>
          </p:cNvSpPr>
          <p:nvPr/>
        </p:nvSpPr>
        <p:spPr>
          <a:xfrm>
            <a:off x="179511" y="207291"/>
            <a:ext cx="8784977" cy="956844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ea typeface="+mn-ea"/>
                <a:cs typeface="+mn-cs"/>
              </a:rPr>
              <a:t>% </a:t>
            </a:r>
            <a:r>
              <a:rPr lang="es-CO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ea typeface="+mn-ea"/>
                <a:cs typeface="+mn-cs"/>
              </a:rPr>
              <a:t>de </a:t>
            </a:r>
            <a:r>
              <a:rPr lang="es-CO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ea typeface="+mn-ea"/>
                <a:cs typeface="+mn-cs"/>
              </a:rPr>
              <a:t>avance por línea estratégica…</a:t>
            </a:r>
            <a:endParaRPr lang="es-CO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24" name="Elipse 23"/>
          <p:cNvSpPr/>
          <p:nvPr/>
        </p:nvSpPr>
        <p:spPr>
          <a:xfrm>
            <a:off x="7568530" y="4941167"/>
            <a:ext cx="360040" cy="36004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ln>
                <a:solidFill>
                  <a:srgbClr val="FC3E18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25" name="Elipse 24"/>
          <p:cNvSpPr/>
          <p:nvPr/>
        </p:nvSpPr>
        <p:spPr>
          <a:xfrm>
            <a:off x="7568530" y="3483448"/>
            <a:ext cx="360040" cy="36004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ln>
                <a:solidFill>
                  <a:srgbClr val="FC3E18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26" name="Elipse 25"/>
          <p:cNvSpPr/>
          <p:nvPr/>
        </p:nvSpPr>
        <p:spPr>
          <a:xfrm>
            <a:off x="7568530" y="1963751"/>
            <a:ext cx="360040" cy="36004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ln>
                <a:solidFill>
                  <a:srgbClr val="FC3E18"/>
                </a:solidFill>
              </a:ln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1990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2"/>
          <p:cNvSpPr>
            <a:spLocks noChangeArrowheads="1"/>
          </p:cNvSpPr>
          <p:nvPr/>
        </p:nvSpPr>
        <p:spPr bwMode="auto">
          <a:xfrm>
            <a:off x="3682989" y="64039"/>
            <a:ext cx="5112568" cy="707886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ctr"/>
            <a:r>
              <a:rPr lang="es-CO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E</a:t>
            </a:r>
            <a:r>
              <a:rPr lang="es-CO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stado de las actividades</a:t>
            </a:r>
            <a:endParaRPr lang="es-E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692696"/>
            <a:ext cx="7181850" cy="5391150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3840373" y="2618540"/>
            <a:ext cx="1981633" cy="135421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CO" sz="54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46</a:t>
            </a:r>
          </a:p>
          <a:p>
            <a:pPr algn="ctr"/>
            <a:r>
              <a:rPr lang="es-CO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Concluidas</a:t>
            </a:r>
            <a:endParaRPr lang="es-CO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sp>
        <p:nvSpPr>
          <p:cNvPr id="71" name="Rectangle 12"/>
          <p:cNvSpPr>
            <a:spLocks noChangeArrowheads="1"/>
          </p:cNvSpPr>
          <p:nvPr/>
        </p:nvSpPr>
        <p:spPr bwMode="auto">
          <a:xfrm>
            <a:off x="1259632" y="1495237"/>
            <a:ext cx="2031974" cy="1077218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ctr"/>
            <a:r>
              <a:rPr lang="es-CO" sz="36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5</a:t>
            </a:r>
          </a:p>
          <a:p>
            <a:pPr algn="ctr"/>
            <a:r>
              <a:rPr lang="es-CO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Canceladas</a:t>
            </a:r>
            <a:endParaRPr lang="es-E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sp>
        <p:nvSpPr>
          <p:cNvPr id="64" name="Rectangle 12"/>
          <p:cNvSpPr>
            <a:spLocks noChangeArrowheads="1"/>
          </p:cNvSpPr>
          <p:nvPr/>
        </p:nvSpPr>
        <p:spPr bwMode="auto">
          <a:xfrm>
            <a:off x="1808399" y="3473713"/>
            <a:ext cx="2031974" cy="1323439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ctr"/>
            <a:r>
              <a:rPr lang="es-CO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19</a:t>
            </a:r>
          </a:p>
          <a:p>
            <a:pPr algn="ctr"/>
            <a:r>
              <a:rPr lang="es-CO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Sin</a:t>
            </a:r>
          </a:p>
          <a:p>
            <a:pPr algn="ctr"/>
            <a:r>
              <a:rPr lang="es-CO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Iniciar</a:t>
            </a:r>
            <a:endParaRPr lang="es-E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sp>
        <p:nvSpPr>
          <p:cNvPr id="56" name="Rectángulo 55"/>
          <p:cNvSpPr/>
          <p:nvPr/>
        </p:nvSpPr>
        <p:spPr>
          <a:xfrm>
            <a:off x="6024633" y="3645024"/>
            <a:ext cx="1829347" cy="150810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CO" sz="36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205</a:t>
            </a:r>
          </a:p>
          <a:p>
            <a:pPr algn="ctr"/>
            <a:r>
              <a:rPr lang="es-CO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En</a:t>
            </a:r>
          </a:p>
          <a:p>
            <a:pPr algn="ctr"/>
            <a:r>
              <a:rPr lang="es-CO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Ejecución</a:t>
            </a:r>
            <a:endParaRPr lang="es-CO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sp>
        <p:nvSpPr>
          <p:cNvPr id="3" name="Elipse 2"/>
          <p:cNvSpPr/>
          <p:nvPr/>
        </p:nvSpPr>
        <p:spPr>
          <a:xfrm>
            <a:off x="7020272" y="2348880"/>
            <a:ext cx="432048" cy="43204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19990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2"/>
          <p:cNvSpPr>
            <a:spLocks noChangeArrowheads="1"/>
          </p:cNvSpPr>
          <p:nvPr/>
        </p:nvSpPr>
        <p:spPr bwMode="auto">
          <a:xfrm>
            <a:off x="432049" y="355164"/>
            <a:ext cx="5148063" cy="707886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r>
              <a:rPr lang="es-CO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Analicemos que...</a:t>
            </a:r>
            <a:endParaRPr lang="es-E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grpSp>
        <p:nvGrpSpPr>
          <p:cNvPr id="5" name="Grupo 4"/>
          <p:cNvGrpSpPr/>
          <p:nvPr/>
        </p:nvGrpSpPr>
        <p:grpSpPr>
          <a:xfrm>
            <a:off x="756509" y="1097934"/>
            <a:ext cx="7559907" cy="4662132"/>
            <a:chOff x="441093" y="1097934"/>
            <a:chExt cx="7559907" cy="4662132"/>
          </a:xfrm>
        </p:grpSpPr>
        <p:pic>
          <p:nvPicPr>
            <p:cNvPr id="3" name="Imagen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7819713">
              <a:off x="2240934" y="0"/>
              <a:ext cx="4662132" cy="6858000"/>
            </a:xfrm>
            <a:prstGeom prst="rect">
              <a:avLst/>
            </a:prstGeom>
          </p:spPr>
        </p:pic>
        <p:sp>
          <p:nvSpPr>
            <p:cNvPr id="4" name="Rectángulo 3"/>
            <p:cNvSpPr/>
            <p:nvPr/>
          </p:nvSpPr>
          <p:spPr>
            <a:xfrm>
              <a:off x="4421619" y="3420219"/>
              <a:ext cx="995785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CO" sz="5400" b="1" dirty="0" smtClean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rebuchet MS" panose="020B0603020202020204" pitchFamily="34" charset="0"/>
                </a:rPr>
                <a:t>13</a:t>
              </a:r>
            </a:p>
          </p:txBody>
        </p:sp>
        <p:sp>
          <p:nvSpPr>
            <p:cNvPr id="64" name="Rectangle 12"/>
            <p:cNvSpPr>
              <a:spLocks noChangeArrowheads="1"/>
            </p:cNvSpPr>
            <p:nvPr/>
          </p:nvSpPr>
          <p:spPr bwMode="auto">
            <a:xfrm>
              <a:off x="1448272" y="2431341"/>
              <a:ext cx="793112" cy="646331"/>
            </a:xfrm>
            <a:prstGeom prst="rect">
              <a:avLst/>
            </a:prstGeom>
            <a:noFill/>
            <a:ln>
              <a:noFill/>
            </a:ln>
            <a:effectLst>
              <a:prstShdw prst="shdw13" dist="53882" dir="13500000">
                <a:schemeClr val="bg2">
                  <a:alpha val="50000"/>
                </a:scheme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/>
            <a:p>
              <a:pPr algn="ctr"/>
              <a:r>
                <a:rPr lang="es-CO" sz="36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rebuchet MS" panose="020B0603020202020204" pitchFamily="34" charset="0"/>
                </a:rPr>
                <a:t>19</a:t>
              </a:r>
            </a:p>
          </p:txBody>
        </p:sp>
        <p:sp>
          <p:nvSpPr>
            <p:cNvPr id="9" name="Rectangle 12"/>
            <p:cNvSpPr>
              <a:spLocks noChangeArrowheads="1"/>
            </p:cNvSpPr>
            <p:nvPr/>
          </p:nvSpPr>
          <p:spPr bwMode="auto">
            <a:xfrm>
              <a:off x="1975406" y="2734001"/>
              <a:ext cx="2446238" cy="954107"/>
            </a:xfrm>
            <a:prstGeom prst="rect">
              <a:avLst/>
            </a:prstGeom>
            <a:noFill/>
            <a:ln>
              <a:noFill/>
            </a:ln>
            <a:effectLst>
              <a:prstShdw prst="shdw13" dist="53882" dir="13500000">
                <a:schemeClr val="bg2">
                  <a:alpha val="50000"/>
                </a:scheme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/>
            <a:p>
              <a:pPr algn="ctr"/>
              <a:r>
                <a:rPr lang="es-CO" sz="2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rebuchet MS" panose="020B0603020202020204" pitchFamily="34" charset="0"/>
                </a:rPr>
                <a:t> Actividades Sin </a:t>
              </a:r>
              <a:r>
                <a:rPr lang="es-CO" sz="2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rebuchet MS" panose="020B0603020202020204" pitchFamily="34" charset="0"/>
                </a:rPr>
                <a:t>Iniciar</a:t>
              </a:r>
              <a:endParaRPr lang="es-E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endParaRPr>
            </a:p>
          </p:txBody>
        </p:sp>
        <p:sp>
          <p:nvSpPr>
            <p:cNvPr id="10" name="Rectángulo 9"/>
            <p:cNvSpPr/>
            <p:nvPr/>
          </p:nvSpPr>
          <p:spPr>
            <a:xfrm>
              <a:off x="2751042" y="4852115"/>
              <a:ext cx="4624984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CO" sz="2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rebuchet MS" panose="020B0603020202020204" pitchFamily="34" charset="0"/>
                </a:rPr>
                <a:t>Registran inicio desfasado</a:t>
              </a:r>
              <a:endParaRPr lang="es-CO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endParaRPr>
            </a:p>
          </p:txBody>
        </p:sp>
        <p:sp>
          <p:nvSpPr>
            <p:cNvPr id="12" name="Rectangle 12"/>
            <p:cNvSpPr>
              <a:spLocks noChangeArrowheads="1"/>
            </p:cNvSpPr>
            <p:nvPr/>
          </p:nvSpPr>
          <p:spPr bwMode="auto">
            <a:xfrm>
              <a:off x="441093" y="2308230"/>
              <a:ext cx="1034563" cy="707886"/>
            </a:xfrm>
            <a:prstGeom prst="rect">
              <a:avLst/>
            </a:prstGeom>
            <a:noFill/>
            <a:ln>
              <a:noFill/>
            </a:ln>
            <a:effectLst>
              <a:prstShdw prst="shdw13" dist="53882" dir="13500000">
                <a:schemeClr val="bg2">
                  <a:alpha val="50000"/>
                </a:scheme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/>
            <a:p>
              <a:r>
                <a:rPr lang="es-CO" sz="4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rebuchet MS" panose="020B0603020202020204" pitchFamily="34" charset="0"/>
                </a:rPr>
                <a:t>d</a:t>
              </a:r>
              <a:r>
                <a:rPr lang="es-CO" sz="4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rebuchet MS" panose="020B0603020202020204" pitchFamily="34" charset="0"/>
                </a:rPr>
                <a:t>e:</a:t>
              </a:r>
              <a:endParaRPr lang="es-E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48973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7446158"/>
              </p:ext>
            </p:extLst>
          </p:nvPr>
        </p:nvGraphicFramePr>
        <p:xfrm>
          <a:off x="107504" y="600665"/>
          <a:ext cx="8928993" cy="6212711"/>
        </p:xfrm>
        <a:graphic>
          <a:graphicData uri="http://schemas.openxmlformats.org/drawingml/2006/table">
            <a:tbl>
              <a:tblPr>
                <a:tableStyleId>{B301B821-A1FF-4177-AEE7-76D212191A09}</a:tableStyleId>
              </a:tblPr>
              <a:tblGrid>
                <a:gridCol w="4680520"/>
                <a:gridCol w="1728192"/>
                <a:gridCol w="2520281"/>
              </a:tblGrid>
              <a:tr h="330343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00" u="none" strike="noStrike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</a:rPr>
                        <a:t>ACTIVIDAD</a:t>
                      </a:r>
                      <a:endParaRPr lang="es-CO" sz="1100" b="0" i="0" u="none" strike="noStrike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450" marR="7450" marT="74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E699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00" u="none" strike="noStrike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</a:rPr>
                        <a:t>INICIO PROGRAMADO</a:t>
                      </a:r>
                      <a:endParaRPr lang="es-CO" sz="1100" b="0" i="0" u="none" strike="noStrike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450" marR="7450" marT="74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E699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00" u="none" strike="noStrike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</a:rPr>
                        <a:t>RESPONSABLE</a:t>
                      </a:r>
                      <a:endParaRPr lang="es-CO" sz="1100" b="0" i="0" u="none" strike="noStrike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450" marR="7450" marT="74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E699D"/>
                    </a:solidFill>
                  </a:tcPr>
                </a:tc>
              </a:tr>
              <a:tr h="154073">
                <a:tc>
                  <a:txBody>
                    <a:bodyPr/>
                    <a:lstStyle/>
                    <a:p>
                      <a:pPr algn="just" rtl="0" fontAlgn="ctr"/>
                      <a:r>
                        <a:rPr lang="es-CO" sz="1000" u="none" strike="noStrike">
                          <a:effectLst/>
                          <a:latin typeface="Trebuchet MS" panose="020B0603020202020204" pitchFamily="34" charset="0"/>
                        </a:rPr>
                        <a:t>Mantenimiento y adecuación infraestructura, propia de la Entidad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450" marR="7450" marT="74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00" u="none" strike="noStrike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</a:rPr>
                        <a:t>FEBRERO</a:t>
                      </a:r>
                      <a:endParaRPr lang="es-CO" sz="1000" b="0" i="0" u="none" strike="noStrike">
                        <a:solidFill>
                          <a:schemeClr val="bg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450" marR="7450" marT="74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es-CO" sz="1000" u="none" strike="noStrike">
                          <a:effectLst/>
                          <a:latin typeface="Trebuchet MS" panose="020B0603020202020204" pitchFamily="34" charset="0"/>
                        </a:rPr>
                        <a:t>Subdirección de Servicios Administrativos 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450" marR="7450" marT="74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0965">
                <a:tc>
                  <a:txBody>
                    <a:bodyPr/>
                    <a:lstStyle/>
                    <a:p>
                      <a:pPr algn="just" rtl="0" fontAlgn="ctr"/>
                      <a:r>
                        <a:rPr lang="es-CO" sz="1000" u="none" strike="noStrike">
                          <a:effectLst/>
                          <a:latin typeface="Trebuchet MS" panose="020B0603020202020204" pitchFamily="34" charset="0"/>
                        </a:rPr>
                        <a:t>Implementar la estrategia Restaura-Te: Aprende sobre tus derechos y cómo exigirlos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450" marR="7450" marT="74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00" u="none" strike="noStrike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</a:rPr>
                        <a:t>MARZO</a:t>
                      </a:r>
                      <a:endParaRPr lang="es-CO" sz="1000" b="0" i="0" u="none" strike="noStrike">
                        <a:solidFill>
                          <a:schemeClr val="bg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450" marR="7450" marT="74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es-CO" sz="1000" u="none" strike="noStrike">
                          <a:effectLst/>
                          <a:latin typeface="Trebuchet MS" panose="020B0603020202020204" pitchFamily="34" charset="0"/>
                        </a:rPr>
                        <a:t>Delegada para la Infancia Juventud y Adulto mayor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450" marR="7450" marT="74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7856">
                <a:tc>
                  <a:txBody>
                    <a:bodyPr/>
                    <a:lstStyle/>
                    <a:p>
                      <a:pPr algn="just" rtl="0" fontAlgn="ctr"/>
                      <a:r>
                        <a:rPr lang="es-CO" sz="1000" u="none" strike="noStrike">
                          <a:effectLst/>
                          <a:latin typeface="Trebuchet MS" panose="020B0603020202020204" pitchFamily="34" charset="0"/>
                        </a:rPr>
                        <a:t>Inv-Elaborar Informe sobre la situación de los derechos económicos, sociales y culturales de la población víctima del conflicto armado en el municipio 1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450" marR="7450" marT="74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00" u="none" strike="noStrike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</a:rPr>
                        <a:t>ABRIL</a:t>
                      </a:r>
                      <a:endParaRPr lang="es-CO" sz="1000" b="0" i="0" u="none" strike="noStrike">
                        <a:solidFill>
                          <a:schemeClr val="bg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450" marR="7450" marT="74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es-CO" sz="1000" u="none" strike="noStrike">
                          <a:effectLst/>
                          <a:latin typeface="Trebuchet MS" panose="020B0603020202020204" pitchFamily="34" charset="0"/>
                        </a:rPr>
                        <a:t>Delegada para los Derechos Económicos Sociales y C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450" marR="7450" marT="74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7856">
                <a:tc>
                  <a:txBody>
                    <a:bodyPr/>
                    <a:lstStyle/>
                    <a:p>
                      <a:pPr algn="just" rtl="0" fontAlgn="ctr"/>
                      <a:r>
                        <a:rPr lang="es-CO" sz="1000" u="none" strike="noStrike">
                          <a:effectLst/>
                          <a:latin typeface="Trebuchet MS" panose="020B0603020202020204" pitchFamily="34" charset="0"/>
                        </a:rPr>
                        <a:t>Inv-Elaborar Informe sobre la situación de los derechos económicos, sociales y culturales de la población víctima del conflicto armado en el municipio 3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450" marR="7450" marT="74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00" u="none" strike="noStrike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</a:rPr>
                        <a:t>ABRIL</a:t>
                      </a:r>
                      <a:endParaRPr lang="es-CO" sz="1000" b="0" i="0" u="none" strike="noStrike">
                        <a:solidFill>
                          <a:schemeClr val="bg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450" marR="7450" marT="74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es-CO" sz="1000" u="none" strike="noStrike">
                          <a:effectLst/>
                          <a:latin typeface="Trebuchet MS" panose="020B0603020202020204" pitchFamily="34" charset="0"/>
                        </a:rPr>
                        <a:t>Delegada para los Derechos Económicos Sociales y C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450" marR="7450" marT="74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7856">
                <a:tc>
                  <a:txBody>
                    <a:bodyPr/>
                    <a:lstStyle/>
                    <a:p>
                      <a:pPr algn="just" rtl="0" fontAlgn="ctr"/>
                      <a:r>
                        <a:rPr lang="es-CO" sz="1000" u="none" strike="noStrike" dirty="0">
                          <a:effectLst/>
                          <a:latin typeface="Trebuchet MS" panose="020B0603020202020204" pitchFamily="34" charset="0"/>
                        </a:rPr>
                        <a:t>Inv- Elaborar informe sobre la situación de los derechos económicos, sociales y culturales de la población víctima del conflicto armado municipio 2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450" marR="7450" marT="74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00" u="none" strike="noStrike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</a:rPr>
                        <a:t>ABRIL</a:t>
                      </a:r>
                      <a:endParaRPr lang="es-CO" sz="1000" b="0" i="0" u="none" strike="noStrike">
                        <a:solidFill>
                          <a:schemeClr val="bg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450" marR="7450" marT="74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es-CO" sz="1000" u="none" strike="noStrike">
                          <a:effectLst/>
                          <a:latin typeface="Trebuchet MS" panose="020B0603020202020204" pitchFamily="34" charset="0"/>
                        </a:rPr>
                        <a:t>Delegada para los Derechos Económicos Sociales y C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450" marR="7450" marT="74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0965">
                <a:tc>
                  <a:txBody>
                    <a:bodyPr/>
                    <a:lstStyle/>
                    <a:p>
                      <a:pPr algn="just" rtl="0" fontAlgn="ctr"/>
                      <a:r>
                        <a:rPr lang="es-CO" sz="1000" u="none" strike="noStrike">
                          <a:effectLst/>
                          <a:latin typeface="Trebuchet MS" panose="020B0603020202020204" pitchFamily="34" charset="0"/>
                        </a:rPr>
                        <a:t>Inv-Documento seguimiento Auto Ordenes 756 Santander, Meta, Bogotá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450" marR="7450" marT="74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00" u="none" strike="noStrike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</a:rPr>
                        <a:t>MAYO</a:t>
                      </a:r>
                      <a:endParaRPr lang="es-CO" sz="1000" b="0" i="0" u="none" strike="noStrike">
                        <a:solidFill>
                          <a:schemeClr val="bg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450" marR="7450" marT="74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es-CO" sz="1000" u="none" strike="noStrike">
                          <a:effectLst/>
                          <a:latin typeface="Trebuchet MS" panose="020B0603020202020204" pitchFamily="34" charset="0"/>
                        </a:rPr>
                        <a:t>Delegada para los derechos de la población Mov Humana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450" marR="7450" marT="74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7856">
                <a:tc>
                  <a:txBody>
                    <a:bodyPr/>
                    <a:lstStyle/>
                    <a:p>
                      <a:pPr algn="just" rtl="0" fontAlgn="ctr"/>
                      <a:r>
                        <a:rPr lang="es-CO" sz="1000" u="none" strike="noStrike">
                          <a:effectLst/>
                          <a:latin typeface="Trebuchet MS" panose="020B0603020202020204" pitchFamily="34" charset="0"/>
                        </a:rPr>
                        <a:t>Capacitar a las dependencias sobre el procedimiento peticiones, quejas, reclamos, solicitudes, denuncias y felicitaciones radicadas a nivel nacional en el sistema de gestión documental "ORFEO" .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450" marR="7450" marT="74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00" u="none" strike="noStrike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</a:rPr>
                        <a:t>JULIO</a:t>
                      </a:r>
                      <a:endParaRPr lang="es-CO" sz="1000" b="0" i="0" u="none" strike="noStrike">
                        <a:solidFill>
                          <a:schemeClr val="bg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450" marR="7450" marT="74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es-CO" sz="1000" u="none" strike="noStrike">
                          <a:effectLst/>
                          <a:latin typeface="Trebuchet MS" panose="020B0603020202020204" pitchFamily="34" charset="0"/>
                        </a:rPr>
                        <a:t>Secretaria General 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450" marR="7450" marT="74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4073">
                <a:tc>
                  <a:txBody>
                    <a:bodyPr/>
                    <a:lstStyle/>
                    <a:p>
                      <a:pPr algn="just" rtl="0" fontAlgn="ctr"/>
                      <a:r>
                        <a:rPr lang="es-CO" sz="1000" u="none" strike="noStrike">
                          <a:effectLst/>
                          <a:latin typeface="Trebuchet MS" panose="020B0603020202020204" pitchFamily="34" charset="0"/>
                        </a:rPr>
                        <a:t>Elaborar de CARTILLA SERIE DE DERECHOS- SALUD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450" marR="7450" marT="74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00" u="none" strike="noStrike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</a:rPr>
                        <a:t>AGOSTO</a:t>
                      </a:r>
                      <a:endParaRPr lang="es-CO" sz="1000" b="0" i="0" u="none" strike="noStrike">
                        <a:solidFill>
                          <a:schemeClr val="bg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450" marR="7450" marT="74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es-CO" sz="1000" u="none" strike="noStrike">
                          <a:effectLst/>
                          <a:latin typeface="Trebuchet MS" panose="020B0603020202020204" pitchFamily="34" charset="0"/>
                        </a:rPr>
                        <a:t>Delegada para la Salud y Seguridad Social 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450" marR="7450" marT="74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0965">
                <a:tc>
                  <a:txBody>
                    <a:bodyPr/>
                    <a:lstStyle/>
                    <a:p>
                      <a:pPr algn="just" rtl="0" fontAlgn="ctr"/>
                      <a:r>
                        <a:rPr lang="es-CO" sz="1000" u="none" strike="noStrike">
                          <a:effectLst/>
                          <a:latin typeface="Trebuchet MS" panose="020B0603020202020204" pitchFamily="34" charset="0"/>
                        </a:rPr>
                        <a:t>Implementación en 3 Defensorías Regionales de la Política de fortalecimiento institucional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450" marR="7450" marT="74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00" u="none" strike="noStrike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</a:rPr>
                        <a:t>AGOSTO</a:t>
                      </a:r>
                      <a:endParaRPr lang="es-CO" sz="1000" b="0" i="0" u="none" strike="noStrike">
                        <a:solidFill>
                          <a:schemeClr val="bg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450" marR="7450" marT="74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es-CO" sz="1000" u="none" strike="noStrike">
                          <a:effectLst/>
                          <a:latin typeface="Trebuchet MS" panose="020B0603020202020204" pitchFamily="34" charset="0"/>
                        </a:rPr>
                        <a:t>Dirección Nacional de Defensoría Pública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450" marR="7450" marT="74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0965">
                <a:tc>
                  <a:txBody>
                    <a:bodyPr/>
                    <a:lstStyle/>
                    <a:p>
                      <a:pPr algn="just" rtl="0" fontAlgn="ctr"/>
                      <a:r>
                        <a:rPr lang="es-CO" sz="1000" u="none" strike="noStrike">
                          <a:effectLst/>
                          <a:latin typeface="Trebuchet MS" panose="020B0603020202020204" pitchFamily="34" charset="0"/>
                        </a:rPr>
                        <a:t>Inv-Encuentro Nacional Delegada para los Derechos de la Población Desplazada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450" marR="7450" marT="74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00" u="none" strike="noStrike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</a:rPr>
                        <a:t>AGOSTO</a:t>
                      </a:r>
                      <a:endParaRPr lang="es-CO" sz="1000" b="0" i="0" u="none" strike="noStrike">
                        <a:solidFill>
                          <a:schemeClr val="bg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450" marR="7450" marT="74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es-CO" sz="1000" u="none" strike="noStrike">
                          <a:effectLst/>
                          <a:latin typeface="Trebuchet MS" panose="020B0603020202020204" pitchFamily="34" charset="0"/>
                        </a:rPr>
                        <a:t>Delegada para los derechos de la población Mov Humana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450" marR="7450" marT="74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7856">
                <a:tc>
                  <a:txBody>
                    <a:bodyPr/>
                    <a:lstStyle/>
                    <a:p>
                      <a:pPr algn="just" rtl="0" fontAlgn="ctr"/>
                      <a:r>
                        <a:rPr lang="es-CO" sz="1000" u="none" strike="noStrike">
                          <a:effectLst/>
                          <a:latin typeface="Trebuchet MS" panose="020B0603020202020204" pitchFamily="34" charset="0"/>
                        </a:rPr>
                        <a:t>Articular con las oficinas competentes la capacitación y formación en la intervención de la DP en los escenarios internacionales de protección de los DDHH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450" marR="7450" marT="74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00" u="none" strike="noStrike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</a:rPr>
                        <a:t>SEPTIEMBRE</a:t>
                      </a:r>
                      <a:endParaRPr lang="es-CO" sz="1000" b="0" i="0" u="none" strike="noStrike">
                        <a:solidFill>
                          <a:schemeClr val="bg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450" marR="7450" marT="74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es-CO" sz="1000" u="none" strike="noStrike">
                          <a:effectLst/>
                          <a:latin typeface="Trebuchet MS" panose="020B0603020202020204" pitchFamily="34" charset="0"/>
                        </a:rPr>
                        <a:t>Despacho del Vicedefensor del Pueblo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450" marR="7450" marT="74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0965">
                <a:tc>
                  <a:txBody>
                    <a:bodyPr/>
                    <a:lstStyle/>
                    <a:p>
                      <a:pPr algn="just" rtl="0" fontAlgn="ctr"/>
                      <a:r>
                        <a:rPr lang="es-CO" sz="1000" u="none" strike="noStrike">
                          <a:effectLst/>
                          <a:latin typeface="Trebuchet MS" panose="020B0603020202020204" pitchFamily="34" charset="0"/>
                        </a:rPr>
                        <a:t>Estructuración de diplomado de conformidad con el modelo pedagógico institucional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450" marR="7450" marT="74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00" u="none" strike="noStrike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</a:rPr>
                        <a:t>SEPTIEMBRE</a:t>
                      </a:r>
                      <a:endParaRPr lang="es-CO" sz="1000" b="0" i="0" u="none" strike="noStrike">
                        <a:solidFill>
                          <a:schemeClr val="bg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450" marR="7450" marT="74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es-CO" sz="1000" u="none" strike="noStrike">
                          <a:effectLst/>
                          <a:latin typeface="Trebuchet MS" panose="020B0603020202020204" pitchFamily="34" charset="0"/>
                        </a:rPr>
                        <a:t>Delegada para la Política Criminal y Penitenciaria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450" marR="7450" marT="74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4073">
                <a:tc>
                  <a:txBody>
                    <a:bodyPr/>
                    <a:lstStyle/>
                    <a:p>
                      <a:pPr algn="just" rtl="0" fontAlgn="ctr"/>
                      <a:r>
                        <a:rPr lang="es-CO" sz="1000" u="none" strike="noStrike">
                          <a:effectLst/>
                          <a:latin typeface="Trebuchet MS" panose="020B0603020202020204" pitchFamily="34" charset="0"/>
                        </a:rPr>
                        <a:t>Elaborar INFORME VERIFICACIÓN URGENCIAS RED BOGOTÁ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450" marR="7450" marT="74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00" u="none" strike="noStrike" dirty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</a:rPr>
                        <a:t>OCTUBRE</a:t>
                      </a:r>
                      <a:endParaRPr lang="es-CO" sz="1000" b="0" i="0" u="none" strike="noStrike" dirty="0">
                        <a:solidFill>
                          <a:schemeClr val="bg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450" marR="7450" marT="74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es-CO" sz="1000" u="none" strike="noStrike">
                          <a:effectLst/>
                          <a:latin typeface="Trebuchet MS" panose="020B0603020202020204" pitchFamily="34" charset="0"/>
                        </a:rPr>
                        <a:t>Delegada para la Salud y Seguridad Social 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450" marR="7450" marT="74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7856">
                <a:tc>
                  <a:txBody>
                    <a:bodyPr/>
                    <a:lstStyle/>
                    <a:p>
                      <a:pPr algn="just" rtl="0" fontAlgn="ctr"/>
                      <a:r>
                        <a:rPr lang="es-CO" sz="1000" u="none" strike="noStrike">
                          <a:effectLst/>
                          <a:latin typeface="Trebuchet MS" panose="020B0603020202020204" pitchFamily="34" charset="0"/>
                        </a:rPr>
                        <a:t>Realizar visitas de inspección a los centros carcelarios, judiciales de policía, y de salud públicos y privados con el fin de que se garanticen los derechos a la población vulnerable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450" marR="7450" marT="74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00" u="none" strike="noStrike">
                          <a:effectLst/>
                          <a:latin typeface="Trebuchet MS" panose="020B0603020202020204" pitchFamily="34" charset="0"/>
                        </a:rPr>
                        <a:t>NOVIEMBRE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450" marR="7450" marT="74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es-CO" sz="1000" u="none" strike="noStrike">
                          <a:effectLst/>
                          <a:latin typeface="Trebuchet MS" panose="020B0603020202020204" pitchFamily="34" charset="0"/>
                        </a:rPr>
                        <a:t>Director Nacional de Atención y trámite de Quejas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450" marR="7450" marT="74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4073">
                <a:tc>
                  <a:txBody>
                    <a:bodyPr/>
                    <a:lstStyle/>
                    <a:p>
                      <a:pPr algn="just" rtl="0" fontAlgn="ctr"/>
                      <a:r>
                        <a:rPr lang="es-CO" sz="1000" u="none" strike="noStrike">
                          <a:effectLst/>
                          <a:latin typeface="Trebuchet MS" panose="020B0603020202020204" pitchFamily="34" charset="0"/>
                        </a:rPr>
                        <a:t>Elaborar informe acerca de las NEGACIONES EN SALUD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450" marR="7450" marT="74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00" u="none" strike="noStrike">
                          <a:effectLst/>
                          <a:latin typeface="Trebuchet MS" panose="020B0603020202020204" pitchFamily="34" charset="0"/>
                        </a:rPr>
                        <a:t>DICIEMBRE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450" marR="7450" marT="74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es-CO" sz="1000" u="none" strike="noStrike">
                          <a:effectLst/>
                          <a:latin typeface="Trebuchet MS" panose="020B0603020202020204" pitchFamily="34" charset="0"/>
                        </a:rPr>
                        <a:t>Delegada para la Salud y Seguridad Social 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450" marR="7450" marT="74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4073">
                <a:tc>
                  <a:txBody>
                    <a:bodyPr/>
                    <a:lstStyle/>
                    <a:p>
                      <a:pPr algn="just" rtl="0" fontAlgn="ctr"/>
                      <a:r>
                        <a:rPr lang="es-CO" sz="1000" u="none" strike="noStrike">
                          <a:effectLst/>
                          <a:latin typeface="Trebuchet MS" panose="020B0603020202020204" pitchFamily="34" charset="0"/>
                        </a:rPr>
                        <a:t>Elaborar informes de SEGUIMIENTO A SENTENCIAS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450" marR="7450" marT="74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00" u="none" strike="noStrike">
                          <a:effectLst/>
                          <a:latin typeface="Trebuchet MS" panose="020B0603020202020204" pitchFamily="34" charset="0"/>
                        </a:rPr>
                        <a:t>DICIEMBRE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450" marR="7450" marT="74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es-CO" sz="1000" u="none" strike="noStrike">
                          <a:effectLst/>
                          <a:latin typeface="Trebuchet MS" panose="020B0603020202020204" pitchFamily="34" charset="0"/>
                        </a:rPr>
                        <a:t>Delegada para la Salud y Seguridad Social 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450" marR="7450" marT="74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4073">
                <a:tc>
                  <a:txBody>
                    <a:bodyPr/>
                    <a:lstStyle/>
                    <a:p>
                      <a:pPr algn="just" rtl="0" fontAlgn="ctr"/>
                      <a:r>
                        <a:rPr lang="es-CO" sz="1000" u="none" strike="noStrike">
                          <a:effectLst/>
                          <a:latin typeface="Trebuchet MS" panose="020B0603020202020204" pitchFamily="34" charset="0"/>
                        </a:rPr>
                        <a:t>Elaborar INFORMES SOBRE DERECHOS HUMANOS. SALUD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450" marR="7450" marT="74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00" u="none" strike="noStrike">
                          <a:effectLst/>
                          <a:latin typeface="Trebuchet MS" panose="020B0603020202020204" pitchFamily="34" charset="0"/>
                        </a:rPr>
                        <a:t>DICIEMBRE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450" marR="7450" marT="74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es-CO" sz="1000" u="none" strike="noStrike">
                          <a:effectLst/>
                          <a:latin typeface="Trebuchet MS" panose="020B0603020202020204" pitchFamily="34" charset="0"/>
                        </a:rPr>
                        <a:t>Delegada para la Salud y Seguridad Social 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450" marR="7450" marT="74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0965">
                <a:tc>
                  <a:txBody>
                    <a:bodyPr/>
                    <a:lstStyle/>
                    <a:p>
                      <a:pPr algn="just" rtl="0" fontAlgn="ctr"/>
                      <a:r>
                        <a:rPr lang="es-CO" sz="1000" u="none" strike="noStrike">
                          <a:effectLst/>
                          <a:latin typeface="Trebuchet MS" panose="020B0603020202020204" pitchFamily="34" charset="0"/>
                        </a:rPr>
                        <a:t>Emitir lineamientos de representación judicial y la política de prevención del daño antijurídico.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450" marR="7450" marT="74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00" u="none" strike="noStrike">
                          <a:effectLst/>
                          <a:latin typeface="Trebuchet MS" panose="020B0603020202020204" pitchFamily="34" charset="0"/>
                        </a:rPr>
                        <a:t>DICIEMBRE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450" marR="7450" marT="74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es-CO" sz="1000" u="none" strike="noStrike">
                          <a:effectLst/>
                          <a:latin typeface="Trebuchet MS" panose="020B0603020202020204" pitchFamily="34" charset="0"/>
                        </a:rPr>
                        <a:t>Oficina Jurídica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450" marR="7450" marT="74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0965">
                <a:tc>
                  <a:txBody>
                    <a:bodyPr/>
                    <a:lstStyle/>
                    <a:p>
                      <a:pPr algn="just" rtl="0" fontAlgn="ctr"/>
                      <a:r>
                        <a:rPr lang="es-CO" sz="1000" u="none" strike="noStrike">
                          <a:effectLst/>
                          <a:latin typeface="Trebuchet MS" panose="020B0603020202020204" pitchFamily="34" charset="0"/>
                        </a:rPr>
                        <a:t>Ofrecer servicios de atencion defensorial especializada a las victimas del conflicto armado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450" marR="7450" marT="74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00" u="none" strike="noStrike">
                          <a:effectLst/>
                          <a:latin typeface="Trebuchet MS" panose="020B0603020202020204" pitchFamily="34" charset="0"/>
                        </a:rPr>
                        <a:t>DICIEMBRE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450" marR="7450" marT="74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es-CO" sz="1000" u="none" strike="noStrike" dirty="0">
                          <a:effectLst/>
                          <a:latin typeface="Trebuchet MS" panose="020B0603020202020204" pitchFamily="34" charset="0"/>
                        </a:rPr>
                        <a:t>Delegada para la orientación y asesoría a víctimas 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450" marR="7450" marT="74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5" name="Rectangle 12"/>
          <p:cNvSpPr>
            <a:spLocks noChangeArrowheads="1"/>
          </p:cNvSpPr>
          <p:nvPr/>
        </p:nvSpPr>
        <p:spPr bwMode="auto">
          <a:xfrm>
            <a:off x="432049" y="-15190"/>
            <a:ext cx="7452319" cy="707886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r>
              <a:rPr lang="es-CO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Actividades sin iniciar...</a:t>
            </a:r>
            <a:endParaRPr lang="es-E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9092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662"/>
          <a:stretch/>
        </p:blipFill>
        <p:spPr>
          <a:xfrm rot="16641708">
            <a:off x="77078" y="1221611"/>
            <a:ext cx="4662132" cy="4618030"/>
          </a:xfrm>
          <a:prstGeom prst="rect">
            <a:avLst/>
          </a:prstGeom>
        </p:spPr>
      </p:pic>
      <p:sp>
        <p:nvSpPr>
          <p:cNvPr id="11" name="Rectangle 12"/>
          <p:cNvSpPr>
            <a:spLocks noChangeArrowheads="1"/>
          </p:cNvSpPr>
          <p:nvPr/>
        </p:nvSpPr>
        <p:spPr bwMode="auto">
          <a:xfrm>
            <a:off x="3978078" y="346595"/>
            <a:ext cx="5148063" cy="707886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r>
              <a:rPr lang="es-CO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Analicemos que...</a:t>
            </a:r>
            <a:endParaRPr lang="es-E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1547664" y="3238525"/>
            <a:ext cx="59022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CO" sz="54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3</a:t>
            </a:r>
          </a:p>
        </p:txBody>
      </p:sp>
      <p:sp>
        <p:nvSpPr>
          <p:cNvPr id="64" name="Rectangle 12"/>
          <p:cNvSpPr>
            <a:spLocks noChangeArrowheads="1"/>
          </p:cNvSpPr>
          <p:nvPr/>
        </p:nvSpPr>
        <p:spPr bwMode="auto">
          <a:xfrm>
            <a:off x="2843808" y="2017047"/>
            <a:ext cx="1331595" cy="769441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ctr"/>
            <a:r>
              <a:rPr lang="es-CO" sz="44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205</a:t>
            </a:r>
          </a:p>
        </p:txBody>
      </p:sp>
      <p:sp>
        <p:nvSpPr>
          <p:cNvPr id="9" name="Rectangle 12"/>
          <p:cNvSpPr>
            <a:spLocks noChangeArrowheads="1"/>
          </p:cNvSpPr>
          <p:nvPr/>
        </p:nvSpPr>
        <p:spPr bwMode="auto">
          <a:xfrm>
            <a:off x="4283968" y="2140157"/>
            <a:ext cx="4608511" cy="523220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ctr"/>
            <a:r>
              <a:rPr lang="es-CO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 Actividades en ejecución</a:t>
            </a:r>
            <a:endParaRPr lang="es-E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1979712" y="2138339"/>
            <a:ext cx="854923" cy="523220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r>
              <a:rPr lang="es-CO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d</a:t>
            </a:r>
            <a:r>
              <a:rPr lang="es-CO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e:</a:t>
            </a:r>
            <a:endParaRPr lang="es-E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0145498"/>
              </p:ext>
            </p:extLst>
          </p:nvPr>
        </p:nvGraphicFramePr>
        <p:xfrm>
          <a:off x="4891587" y="2881834"/>
          <a:ext cx="4072901" cy="2738264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4072901"/>
              </a:tblGrid>
              <a:tr h="717164">
                <a:tc>
                  <a:txBody>
                    <a:bodyPr/>
                    <a:lstStyle/>
                    <a:p>
                      <a:pPr algn="just"/>
                      <a:r>
                        <a:rPr lang="es-CO" sz="1200" dirty="0">
                          <a:effectLst/>
                        </a:rPr>
                        <a:t>.- Desarrollo e implementación de una política interna de fortalecimiento internacional a través de la metodología de manejo del cambio</a:t>
                      </a:r>
                      <a:endParaRPr lang="es-CO" sz="1200" b="0" dirty="0">
                        <a:solidFill>
                          <a:srgbClr val="666666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51802" marR="51802" marT="25901" marB="25901" anchor="ctr"/>
                </a:tc>
              </a:tr>
              <a:tr h="619369">
                <a:tc>
                  <a:txBody>
                    <a:bodyPr/>
                    <a:lstStyle/>
                    <a:p>
                      <a:pPr algn="just"/>
                      <a:r>
                        <a:rPr lang="es-CO" sz="1200">
                          <a:effectLst/>
                        </a:rPr>
                        <a:t>.- Implementación de la Ruta de atención a mujeres víctimas de violencia sexual en el marco del conflicto armado</a:t>
                      </a:r>
                      <a:endParaRPr lang="es-CO" sz="1200" b="0">
                        <a:solidFill>
                          <a:srgbClr val="666666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51802" marR="51802" marT="25901" marB="25901" anchor="ctr"/>
                </a:tc>
              </a:tr>
              <a:tr h="1401731">
                <a:tc>
                  <a:txBody>
                    <a:bodyPr/>
                    <a:lstStyle/>
                    <a:p>
                      <a:pPr algn="just"/>
                      <a:r>
                        <a:rPr lang="es-CO" sz="1200" dirty="0">
                          <a:effectLst/>
                        </a:rPr>
                        <a:t>.- Inv-Documento con la valoración de la situación de derechos y la atención de población indígena en situación de desplazamiento forzado en contextos urbanos con enfoque diferencial (NNA, mujeres, personas en situación de discapacidad) Bogotá, Guainía</a:t>
                      </a:r>
                      <a:endParaRPr lang="es-CO" sz="1200" b="0" dirty="0">
                        <a:solidFill>
                          <a:srgbClr val="666666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51802" marR="51802" marT="25901" marB="25901" anchor="ctr"/>
                </a:tc>
              </a:tr>
            </a:tbl>
          </a:graphicData>
        </a:graphic>
      </p:graphicFrame>
      <p:sp>
        <p:nvSpPr>
          <p:cNvPr id="13" name="Rectángulo 12"/>
          <p:cNvSpPr/>
          <p:nvPr/>
        </p:nvSpPr>
        <p:spPr>
          <a:xfrm>
            <a:off x="115689" y="4626878"/>
            <a:ext cx="458490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CO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Registran ejecución &lt; 25</a:t>
            </a:r>
            <a:r>
              <a:rPr lang="es-CO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%</a:t>
            </a:r>
          </a:p>
        </p:txBody>
      </p:sp>
      <p:sp>
        <p:nvSpPr>
          <p:cNvPr id="14" name="Elipse 13"/>
          <p:cNvSpPr/>
          <p:nvPr/>
        </p:nvSpPr>
        <p:spPr>
          <a:xfrm>
            <a:off x="827584" y="1706291"/>
            <a:ext cx="432048" cy="432048"/>
          </a:xfrm>
          <a:prstGeom prst="ellipse">
            <a:avLst/>
          </a:prstGeom>
          <a:solidFill>
            <a:srgbClr val="3E699D"/>
          </a:solidFill>
          <a:ln>
            <a:solidFill>
              <a:srgbClr val="3E69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ln>
                <a:solidFill>
                  <a:srgbClr val="3E699D"/>
                </a:solidFill>
              </a:ln>
              <a:solidFill>
                <a:srgbClr val="3E699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6141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2"/>
          <p:cNvSpPr>
            <a:spLocks noChangeArrowheads="1"/>
          </p:cNvSpPr>
          <p:nvPr/>
        </p:nvSpPr>
        <p:spPr bwMode="auto">
          <a:xfrm>
            <a:off x="432049" y="355164"/>
            <a:ext cx="5148063" cy="707886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r>
              <a:rPr lang="es-CO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Analicemos que...</a:t>
            </a:r>
            <a:endParaRPr lang="es-E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83" t="33609" r="-1" b="3608"/>
          <a:stretch/>
        </p:blipFill>
        <p:spPr>
          <a:xfrm rot="16200000">
            <a:off x="2381837" y="1033955"/>
            <a:ext cx="3404050" cy="4305710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3113867" y="3528418"/>
            <a:ext cx="99578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CO" sz="54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18</a:t>
            </a:r>
          </a:p>
        </p:txBody>
      </p:sp>
      <p:sp>
        <p:nvSpPr>
          <p:cNvPr id="64" name="Rectangle 12"/>
          <p:cNvSpPr>
            <a:spLocks noChangeArrowheads="1"/>
          </p:cNvSpPr>
          <p:nvPr/>
        </p:nvSpPr>
        <p:spPr bwMode="auto">
          <a:xfrm>
            <a:off x="4626676" y="2213258"/>
            <a:ext cx="1131109" cy="646331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ctr"/>
            <a:r>
              <a:rPr lang="es-CO" sz="3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205</a:t>
            </a:r>
          </a:p>
        </p:txBody>
      </p:sp>
      <p:sp>
        <p:nvSpPr>
          <p:cNvPr id="9" name="Rectangle 12"/>
          <p:cNvSpPr>
            <a:spLocks noChangeArrowheads="1"/>
          </p:cNvSpPr>
          <p:nvPr/>
        </p:nvSpPr>
        <p:spPr bwMode="auto">
          <a:xfrm>
            <a:off x="6230218" y="2059369"/>
            <a:ext cx="2446238" cy="954107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ctr"/>
            <a:r>
              <a:rPr lang="es-CO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 Actividades En ejecución</a:t>
            </a:r>
            <a:endParaRPr lang="es-E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3316647" y="2186342"/>
            <a:ext cx="1034563" cy="707886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r>
              <a:rPr lang="es-CO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d</a:t>
            </a:r>
            <a:r>
              <a:rPr lang="es-CO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e:</a:t>
            </a:r>
            <a:endParaRPr lang="es-E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1327095" y="4954351"/>
            <a:ext cx="56749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CO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Registran ejecución </a:t>
            </a:r>
            <a:r>
              <a:rPr lang="es-CO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&gt; 25% &lt; 50%</a:t>
            </a:r>
          </a:p>
        </p:txBody>
      </p:sp>
      <p:sp>
        <p:nvSpPr>
          <p:cNvPr id="10" name="Elipse 9"/>
          <p:cNvSpPr/>
          <p:nvPr/>
        </p:nvSpPr>
        <p:spPr>
          <a:xfrm>
            <a:off x="2384611" y="2213258"/>
            <a:ext cx="432048" cy="432048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ln>
                <a:solidFill>
                  <a:srgbClr val="3E699D"/>
                </a:solidFill>
              </a:ln>
              <a:solidFill>
                <a:srgbClr val="3E699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8538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/>
        </p:nvSpPr>
        <p:spPr>
          <a:xfrm>
            <a:off x="0" y="523220"/>
            <a:ext cx="9144000" cy="63347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4868848"/>
              </p:ext>
            </p:extLst>
          </p:nvPr>
        </p:nvGraphicFramePr>
        <p:xfrm>
          <a:off x="179512" y="648067"/>
          <a:ext cx="8784976" cy="6093301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8784976"/>
              </a:tblGrid>
              <a:tr h="252122">
                <a:tc>
                  <a:txBody>
                    <a:bodyPr/>
                    <a:lstStyle/>
                    <a:p>
                      <a:pPr algn="l"/>
                      <a:r>
                        <a:rPr lang="es-CO" sz="1200" dirty="0">
                          <a:effectLst/>
                        </a:rPr>
                        <a:t>.- Adquisición de 2 inmuebles</a:t>
                      </a:r>
                      <a:endParaRPr lang="es-CO" sz="1200" b="0" dirty="0">
                        <a:solidFill>
                          <a:srgbClr val="666666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11157" marR="11157" marT="5579" marB="5579" anchor="ctr">
                    <a:solidFill>
                      <a:schemeClr val="bg1"/>
                    </a:solidFill>
                  </a:tcPr>
                </a:tc>
              </a:tr>
              <a:tr h="212768">
                <a:tc>
                  <a:txBody>
                    <a:bodyPr/>
                    <a:lstStyle/>
                    <a:p>
                      <a:pPr algn="l"/>
                      <a:r>
                        <a:rPr lang="es-CO" sz="1200" dirty="0">
                          <a:effectLst/>
                        </a:rPr>
                        <a:t>.- Articular la relación entre el equipo de trabajo del GANHRI y el Despacho del Defensor del Pueblo</a:t>
                      </a:r>
                      <a:endParaRPr lang="es-CO" sz="1200" b="0" dirty="0">
                        <a:solidFill>
                          <a:srgbClr val="666666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11157" marR="11157" marT="5579" marB="5579" anchor="ctr">
                    <a:solidFill>
                      <a:schemeClr val="bg1"/>
                    </a:solidFill>
                  </a:tcPr>
                </a:tc>
              </a:tr>
              <a:tr h="414961">
                <a:tc>
                  <a:txBody>
                    <a:bodyPr/>
                    <a:lstStyle/>
                    <a:p>
                      <a:pPr algn="l"/>
                      <a:r>
                        <a:rPr lang="es-CO" sz="1200" dirty="0">
                          <a:effectLst/>
                        </a:rPr>
                        <a:t>.- Atención y tramite de quejas relacionadas con Derechos Colectivos (Incluidas las respuestas a solicitudes del congreso.</a:t>
                      </a:r>
                      <a:endParaRPr lang="es-CO" sz="1200" b="0" dirty="0">
                        <a:solidFill>
                          <a:srgbClr val="666666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11157" marR="11157" marT="5579" marB="5579" anchor="ctr">
                    <a:solidFill>
                      <a:schemeClr val="bg1"/>
                    </a:solidFill>
                  </a:tcPr>
                </a:tc>
              </a:tr>
              <a:tr h="414961">
                <a:tc>
                  <a:txBody>
                    <a:bodyPr/>
                    <a:lstStyle/>
                    <a:p>
                      <a:pPr algn="l"/>
                      <a:r>
                        <a:rPr lang="es-CO" sz="1200" dirty="0">
                          <a:effectLst/>
                        </a:rPr>
                        <a:t>.- Elaborar documentos para la participación en los debates de proyectos de ley o debates de control político.</a:t>
                      </a:r>
                      <a:endParaRPr lang="es-CO" sz="1200" b="0" dirty="0">
                        <a:solidFill>
                          <a:srgbClr val="666666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11157" marR="11157" marT="5579" marB="5579" anchor="ctr">
                    <a:solidFill>
                      <a:schemeClr val="bg1"/>
                    </a:solidFill>
                  </a:tcPr>
                </a:tc>
              </a:tr>
              <a:tr h="212768">
                <a:tc>
                  <a:txBody>
                    <a:bodyPr/>
                    <a:lstStyle/>
                    <a:p>
                      <a:pPr algn="l"/>
                      <a:r>
                        <a:rPr lang="es-CO" sz="1200" dirty="0">
                          <a:effectLst/>
                        </a:rPr>
                        <a:t>.- Elaborar un informe Defensorial sobre la situación de mujeres indígenas y afrocodescendientes</a:t>
                      </a:r>
                      <a:endParaRPr lang="es-CO" sz="1200" b="0" dirty="0">
                        <a:solidFill>
                          <a:srgbClr val="666666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11157" marR="11157" marT="5579" marB="5579" anchor="ctr">
                    <a:solidFill>
                      <a:schemeClr val="bg1"/>
                    </a:solidFill>
                  </a:tcPr>
                </a:tc>
              </a:tr>
              <a:tr h="414961">
                <a:tc>
                  <a:txBody>
                    <a:bodyPr/>
                    <a:lstStyle/>
                    <a:p>
                      <a:pPr algn="l"/>
                      <a:r>
                        <a:rPr lang="es-CO" sz="1200" dirty="0">
                          <a:effectLst/>
                        </a:rPr>
                        <a:t>.- Elaborar un informe sobre los vínculos entre la corrupción y las violaciones a varios derechos humanos en Colombia</a:t>
                      </a:r>
                      <a:endParaRPr lang="es-CO" sz="1200" b="0" dirty="0">
                        <a:solidFill>
                          <a:srgbClr val="666666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11157" marR="11157" marT="5579" marB="5579" anchor="ctr">
                    <a:solidFill>
                      <a:schemeClr val="bg1"/>
                    </a:solidFill>
                  </a:tcPr>
                </a:tc>
              </a:tr>
              <a:tr h="212768">
                <a:tc>
                  <a:txBody>
                    <a:bodyPr/>
                    <a:lstStyle/>
                    <a:p>
                      <a:pPr algn="l"/>
                      <a:r>
                        <a:rPr lang="es-CO" sz="1200" dirty="0">
                          <a:effectLst/>
                        </a:rPr>
                        <a:t>.- Gestión de oficio de casos priorizados por la Defensoría</a:t>
                      </a:r>
                      <a:endParaRPr lang="es-CO" sz="1200" b="0" dirty="0">
                        <a:solidFill>
                          <a:srgbClr val="666666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11157" marR="11157" marT="5579" marB="5579" anchor="ctr">
                    <a:solidFill>
                      <a:schemeClr val="bg1"/>
                    </a:solidFill>
                  </a:tcPr>
                </a:tc>
              </a:tr>
              <a:tr h="617154">
                <a:tc>
                  <a:txBody>
                    <a:bodyPr/>
                    <a:lstStyle/>
                    <a:p>
                      <a:pPr algn="l"/>
                      <a:r>
                        <a:rPr lang="es-CO" sz="1200" dirty="0">
                          <a:effectLst/>
                        </a:rPr>
                        <a:t>.- Hacer seguimiento y evaluación de la implementación de los Planes de Desarrollo con Enfoque Territorial (PDET), con énfasis en la correlación entre los PDET y la política de atención a la población desplazada, en los términos del Auto 474 de 2017.</a:t>
                      </a:r>
                      <a:endParaRPr lang="es-CO" sz="1200" b="0" dirty="0">
                        <a:solidFill>
                          <a:srgbClr val="666666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11157" marR="11157" marT="5579" marB="5579" anchor="ctr">
                    <a:solidFill>
                      <a:schemeClr val="bg1"/>
                    </a:solidFill>
                  </a:tcPr>
                </a:tc>
              </a:tr>
              <a:tr h="212768">
                <a:tc>
                  <a:txBody>
                    <a:bodyPr/>
                    <a:lstStyle/>
                    <a:p>
                      <a:pPr algn="l"/>
                      <a:r>
                        <a:rPr lang="es-CO" sz="1200" dirty="0">
                          <a:effectLst/>
                        </a:rPr>
                        <a:t>.- Implementación de SGSI</a:t>
                      </a:r>
                      <a:endParaRPr lang="es-CO" sz="1200" b="0" dirty="0">
                        <a:solidFill>
                          <a:srgbClr val="666666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11157" marR="11157" marT="5579" marB="5579" anchor="ctr">
                    <a:solidFill>
                      <a:schemeClr val="bg1"/>
                    </a:solidFill>
                  </a:tcPr>
                </a:tc>
              </a:tr>
              <a:tr h="212768">
                <a:tc>
                  <a:txBody>
                    <a:bodyPr/>
                    <a:lstStyle/>
                    <a:p>
                      <a:pPr algn="l"/>
                      <a:r>
                        <a:rPr lang="es-CO" sz="1200" dirty="0">
                          <a:effectLst/>
                        </a:rPr>
                        <a:t>.- Implementar ORFEO en las dependencias y regionales capacitadas</a:t>
                      </a:r>
                      <a:endParaRPr lang="es-CO" sz="1200" b="0" dirty="0">
                        <a:solidFill>
                          <a:srgbClr val="666666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11157" marR="11157" marT="5579" marB="5579" anchor="ctr">
                    <a:solidFill>
                      <a:schemeClr val="bg1"/>
                    </a:solidFill>
                  </a:tcPr>
                </a:tc>
              </a:tr>
              <a:tr h="617154">
                <a:tc>
                  <a:txBody>
                    <a:bodyPr/>
                    <a:lstStyle/>
                    <a:p>
                      <a:pPr algn="l"/>
                      <a:r>
                        <a:rPr lang="es-CO" sz="1200" dirty="0">
                          <a:effectLst/>
                        </a:rPr>
                        <a:t>.- Inv-Documento con la valoración de la situación de derechos y la atención de población afrocolombiana en situación de desplazamiento forzado en contextos urbanos con enfoque diferencial (NNA, mujeres, personas en situación de </a:t>
                      </a:r>
                      <a:r>
                        <a:rPr lang="es-CO" sz="1200" dirty="0" smtClean="0">
                          <a:effectLst/>
                        </a:rPr>
                        <a:t>discapacidad) </a:t>
                      </a:r>
                      <a:r>
                        <a:rPr lang="es-CO" sz="1200" dirty="0">
                          <a:effectLst/>
                        </a:rPr>
                        <a:t>(Bogotá</a:t>
                      </a:r>
                      <a:endParaRPr lang="es-CO" sz="1200" b="0" dirty="0">
                        <a:solidFill>
                          <a:srgbClr val="666666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11157" marR="11157" marT="5579" marB="5579" anchor="ctr">
                    <a:solidFill>
                      <a:schemeClr val="bg1"/>
                    </a:solidFill>
                  </a:tcPr>
                </a:tc>
              </a:tr>
              <a:tr h="617154">
                <a:tc>
                  <a:txBody>
                    <a:bodyPr/>
                    <a:lstStyle/>
                    <a:p>
                      <a:pPr algn="l"/>
                      <a:r>
                        <a:rPr lang="es-CO" sz="1200" dirty="0">
                          <a:effectLst/>
                        </a:rPr>
                        <a:t>.- Inv-Elaborar Informe de seguimiento y evaluación a la situación del Derecho al Trabajo y a la vivienda digna de la población víctima del conflicto armado en el Departamento de Arauca (Municipio de Arauca, Saravena y Arauquita).</a:t>
                      </a:r>
                      <a:endParaRPr lang="es-CO" sz="1200" b="0" dirty="0">
                        <a:solidFill>
                          <a:srgbClr val="666666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11157" marR="11157" marT="5579" marB="5579" anchor="ctr">
                    <a:solidFill>
                      <a:schemeClr val="bg1"/>
                    </a:solidFill>
                  </a:tcPr>
                </a:tc>
              </a:tr>
              <a:tr h="414961">
                <a:tc>
                  <a:txBody>
                    <a:bodyPr/>
                    <a:lstStyle/>
                    <a:p>
                      <a:pPr algn="l"/>
                      <a:r>
                        <a:rPr lang="es-CO" sz="1200" dirty="0">
                          <a:effectLst/>
                        </a:rPr>
                        <a:t>.- Inv-Generar espacios para la divulgación y promoción de los derechos de las comunidades en riesgo y situación de desplazamiento forzado, dirigido a personas, comunidades y organizaciones</a:t>
                      </a:r>
                      <a:endParaRPr lang="es-CO" sz="1200" b="0" dirty="0">
                        <a:solidFill>
                          <a:srgbClr val="666666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11157" marR="11157" marT="5579" marB="5579" anchor="ctr">
                    <a:solidFill>
                      <a:schemeClr val="bg1"/>
                    </a:solidFill>
                  </a:tcPr>
                </a:tc>
              </a:tr>
              <a:tr h="414961">
                <a:tc>
                  <a:txBody>
                    <a:bodyPr/>
                    <a:lstStyle/>
                    <a:p>
                      <a:pPr algn="l"/>
                      <a:r>
                        <a:rPr lang="es-CO" sz="1200" dirty="0">
                          <a:effectLst/>
                        </a:rPr>
                        <a:t>.- Inv-Ofrecer servicios de atención defensorial especializada a las víctimas del conflicto armado, y realizar misiones de atención especializada en comunidades en alto grado de vulnerabilidad.</a:t>
                      </a:r>
                      <a:endParaRPr lang="es-CO" sz="1200" b="0" dirty="0">
                        <a:solidFill>
                          <a:srgbClr val="666666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11157" marR="11157" marT="5579" marB="5579" anchor="ctr">
                    <a:solidFill>
                      <a:schemeClr val="bg1"/>
                    </a:solidFill>
                  </a:tcPr>
                </a:tc>
              </a:tr>
              <a:tr h="212768">
                <a:tc>
                  <a:txBody>
                    <a:bodyPr/>
                    <a:lstStyle/>
                    <a:p>
                      <a:pPr algn="l"/>
                      <a:r>
                        <a:rPr lang="es-CO" sz="1200" dirty="0">
                          <a:effectLst/>
                        </a:rPr>
                        <a:t>.- Inv-Realizar Escuelas de </a:t>
                      </a:r>
                      <a:r>
                        <a:rPr lang="es-CO" sz="1200" dirty="0" smtClean="0">
                          <a:effectLst/>
                        </a:rPr>
                        <a:t>Políticas </a:t>
                      </a:r>
                      <a:r>
                        <a:rPr lang="es-CO" sz="1200" dirty="0">
                          <a:effectLst/>
                        </a:rPr>
                        <a:t>Públicas dirigidas a población víctimas de desplazamiento forzado</a:t>
                      </a:r>
                      <a:endParaRPr lang="es-CO" sz="1200" b="0" dirty="0">
                        <a:solidFill>
                          <a:srgbClr val="666666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11157" marR="11157" marT="5579" marB="5579" anchor="ctr">
                    <a:solidFill>
                      <a:schemeClr val="bg1"/>
                    </a:solidFill>
                  </a:tcPr>
                </a:tc>
              </a:tr>
              <a:tr h="212768">
                <a:tc>
                  <a:txBody>
                    <a:bodyPr/>
                    <a:lstStyle/>
                    <a:p>
                      <a:pPr algn="l"/>
                      <a:r>
                        <a:rPr lang="es-CO" sz="1200" dirty="0">
                          <a:effectLst/>
                        </a:rPr>
                        <a:t>.- Inv-Realizar Foros defensoriales sobre derechos de los campesinos</a:t>
                      </a:r>
                      <a:endParaRPr lang="es-CO" sz="1200" b="0" dirty="0">
                        <a:solidFill>
                          <a:srgbClr val="666666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11157" marR="11157" marT="5579" marB="5579" anchor="ctr">
                    <a:solidFill>
                      <a:schemeClr val="bg1"/>
                    </a:solidFill>
                  </a:tcPr>
                </a:tc>
              </a:tr>
              <a:tr h="212768">
                <a:tc>
                  <a:txBody>
                    <a:bodyPr/>
                    <a:lstStyle/>
                    <a:p>
                      <a:pPr algn="l"/>
                      <a:r>
                        <a:rPr lang="es-CO" sz="1200">
                          <a:effectLst/>
                        </a:rPr>
                        <a:t>.- Presentar informe VISIÓN WEB traslados y gestión</a:t>
                      </a:r>
                      <a:endParaRPr lang="es-CO" sz="1200" b="0">
                        <a:solidFill>
                          <a:srgbClr val="666666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11157" marR="11157" marT="5579" marB="5579" anchor="ctr">
                    <a:solidFill>
                      <a:schemeClr val="bg1"/>
                    </a:solidFill>
                  </a:tcPr>
                </a:tc>
              </a:tr>
              <a:tr h="212768">
                <a:tc>
                  <a:txBody>
                    <a:bodyPr/>
                    <a:lstStyle/>
                    <a:p>
                      <a:pPr algn="l"/>
                      <a:r>
                        <a:rPr lang="es-CO" sz="1200" dirty="0">
                          <a:effectLst/>
                        </a:rPr>
                        <a:t>.- Realizar Mesas Penitenciarias a nivel nacional</a:t>
                      </a:r>
                      <a:endParaRPr lang="es-CO" sz="1200" b="0" dirty="0">
                        <a:solidFill>
                          <a:srgbClr val="666666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11157" marR="11157" marT="5579" marB="5579"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7" name="Rectángulo 6"/>
          <p:cNvSpPr/>
          <p:nvPr/>
        </p:nvSpPr>
        <p:spPr>
          <a:xfrm>
            <a:off x="3073513" y="25460"/>
            <a:ext cx="56749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CO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Registran ejecución </a:t>
            </a:r>
            <a:r>
              <a:rPr lang="es-CO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&gt; 25% &lt; 50%</a:t>
            </a:r>
          </a:p>
        </p:txBody>
      </p:sp>
    </p:spTree>
    <p:extLst>
      <p:ext uri="{BB962C8B-B14F-4D97-AF65-F5344CB8AC3E}">
        <p14:creationId xmlns:p14="http://schemas.microsoft.com/office/powerpoint/2010/main" val="210517206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?mso-contentType ?>
<p:Policy xmlns:p="office.server.policy" id="" local="true">
  <p:Name>Document</p:Name>
  <p:Description/>
  <p:Statement/>
  <p:PolicyItems>
    <p:PolicyItem featureId="Microsoft.Office.RecordsManagement.PolicyFeatures.Expiration" staticId="0x010100F84382066620D9468DD4A08DB5914D85" UniqueId="a9ef37cf-16a0-4a3e-abbf-b90072d0b8fc">
      <p:Name>Retention</p:Name>
      <p:Description>Automatic scheduling of content for processing, and performing a retention action on content that has reached its due date.</p:Description>
      <p:CustomData/>
    </p:PolicyItem>
  </p:PolicyItems>
</p:Policy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eguimiento xmlns="a167331c-937b-46fe-a0d2-e718c142b915" xsi:nil="true"/>
  </documentManagement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84382066620D9468DD4A08DB5914D85" ma:contentTypeVersion="10" ma:contentTypeDescription="Create a new document." ma:contentTypeScope="" ma:versionID="b8dbe88c14b873d9b3f5bed06a892e29">
  <xsd:schema xmlns:xsd="http://www.w3.org/2001/XMLSchema" xmlns:xs="http://www.w3.org/2001/XMLSchema" xmlns:p="http://schemas.microsoft.com/office/2006/metadata/properties" xmlns:ns1="http://schemas.microsoft.com/sharepoint/v3" xmlns:ns2="a167331c-937b-46fe-a0d2-e718c142b915" xmlns:ns3="d0c44bf4-9f42-4aab-bea8-3874168f77d4" targetNamespace="http://schemas.microsoft.com/office/2006/metadata/properties" ma:root="true" ma:fieldsID="212756004878122c59f4d058e06809fe" ns1:_="" ns2:_="" ns3:_="">
    <xsd:import namespace="http://schemas.microsoft.com/sharepoint/v3"/>
    <xsd:import namespace="a167331c-937b-46fe-a0d2-e718c142b915"/>
    <xsd:import namespace="d0c44bf4-9f42-4aab-bea8-3874168f77d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1:_dlc_Exempt" minOccurs="0"/>
                <xsd:element ref="ns1:_dlc_ExpireDateSaved" minOccurs="0"/>
                <xsd:element ref="ns1:_dlc_ExpireDate" minOccurs="0"/>
                <xsd:element ref="ns3:SharedWithUsers" minOccurs="0"/>
                <xsd:element ref="ns3:SharedWithDetails" minOccurs="0"/>
                <xsd:element ref="ns2:Seguimiento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dlc_Exempt" ma:index="10" nillable="true" ma:displayName="Exempt from Policy" ma:description="" ma:hidden="true" ma:internalName="_dlc_Exempt" ma:readOnly="true">
      <xsd:simpleType>
        <xsd:restriction base="dms:Unknown"/>
      </xsd:simpleType>
    </xsd:element>
    <xsd:element name="_dlc_ExpireDateSaved" ma:index="11" nillable="true" ma:displayName="Original Expiration Date" ma:description="" ma:hidden="true" ma:internalName="_dlc_ExpireDateSaved" ma:readOnly="true">
      <xsd:simpleType>
        <xsd:restriction base="dms:DateTime"/>
      </xsd:simpleType>
    </xsd:element>
    <xsd:element name="_dlc_ExpireDate" ma:index="12" nillable="true" ma:displayName="Expiration Date" ma:description="" ma:hidden="true" ma:internalName="_dlc_ExpireDat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167331c-937b-46fe-a0d2-e718c142b91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Seguimiento" ma:index="15" nillable="true" ma:displayName="Seguimiento" ma:internalName="Seguimiento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0c44bf4-9f42-4aab-bea8-3874168f77d4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A3DC19B-B006-440A-8E23-C90AC911998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B12562B-0553-46FF-B801-8F702406A0C7}">
  <ds:schemaRefs>
    <ds:schemaRef ds:uri="office.server.policy"/>
  </ds:schemaRefs>
</ds:datastoreItem>
</file>

<file path=customXml/itemProps3.xml><?xml version="1.0" encoding="utf-8"?>
<ds:datastoreItem xmlns:ds="http://schemas.openxmlformats.org/officeDocument/2006/customXml" ds:itemID="{D8197949-D97F-4C93-8B84-4C7F1ADE54D1}">
  <ds:schemaRefs>
    <ds:schemaRef ds:uri="http://purl.org/dc/elements/1.1/"/>
    <ds:schemaRef ds:uri="http://schemas.microsoft.com/office/2006/metadata/properties"/>
    <ds:schemaRef ds:uri="http://schemas.microsoft.com/sharepoint/v3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d0c44bf4-9f42-4aab-bea8-3874168f77d4"/>
    <ds:schemaRef ds:uri="http://schemas.microsoft.com/office/infopath/2007/PartnerControls"/>
    <ds:schemaRef ds:uri="a167331c-937b-46fe-a0d2-e718c142b915"/>
    <ds:schemaRef ds:uri="http://www.w3.org/XML/1998/namespace"/>
    <ds:schemaRef ds:uri="http://purl.org/dc/dcmitype/"/>
  </ds:schemaRefs>
</ds:datastoreItem>
</file>

<file path=customXml/itemProps4.xml><?xml version="1.0" encoding="utf-8"?>
<ds:datastoreItem xmlns:ds="http://schemas.openxmlformats.org/officeDocument/2006/customXml" ds:itemID="{0543AE94-05AB-4F0E-9985-5000C1DE78B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a167331c-937b-46fe-a0d2-e718c142b915"/>
    <ds:schemaRef ds:uri="d0c44bf4-9f42-4aab-bea8-3874168f77d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8325</TotalTime>
  <Words>978</Words>
  <Application>Microsoft Office PowerPoint</Application>
  <PresentationFormat>Presentación en pantalla (4:3)</PresentationFormat>
  <Paragraphs>130</Paragraphs>
  <Slides>11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5" baseType="lpstr">
      <vt:lpstr>Arial</vt:lpstr>
      <vt:lpstr>Calibri</vt:lpstr>
      <vt:lpstr>Trebuchet MS</vt:lpstr>
      <vt:lpstr>Tema de Office</vt:lpstr>
      <vt:lpstr>Presentación de PowerPoint</vt:lpstr>
      <vt:lpstr>Plan de Acción – 2019 corte octubre</vt:lpstr>
      <vt:lpstr>Línea Estratégica 1.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Defensoria</dc:creator>
  <cp:lastModifiedBy>Liliana Perez</cp:lastModifiedBy>
  <cp:revision>430</cp:revision>
  <dcterms:created xsi:type="dcterms:W3CDTF">2017-11-20T21:12:31Z</dcterms:created>
  <dcterms:modified xsi:type="dcterms:W3CDTF">2019-11-20T20:48:39Z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0x010100F84382066620D9468DD4A08DB5914D85</vt:lpwstr>
  </property>
  <property fmtid="{D5CDD505-2E9C-101B-9397-08002B2CF9AE}" pid="3" name="_dlc_policyId">
    <vt:lpwstr>0x010100F84382066620D9468DD4A08DB5914D85</vt:lpwstr>
  </property>
  <property fmtid="{D5CDD505-2E9C-101B-9397-08002B2CF9AE}" pid="4" name="ItemRetentionFormula">
    <vt:lpwstr/>
  </property>
</Properties>
</file>