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sldIdLst>
    <p:sldId id="267" r:id="rId6"/>
    <p:sldId id="365" r:id="rId7"/>
    <p:sldId id="413" r:id="rId8"/>
    <p:sldId id="422" r:id="rId9"/>
    <p:sldId id="423" r:id="rId10"/>
    <p:sldId id="415" r:id="rId11"/>
    <p:sldId id="425" r:id="rId12"/>
    <p:sldId id="424" r:id="rId13"/>
    <p:sldId id="426" r:id="rId14"/>
    <p:sldId id="427" r:id="rId15"/>
    <p:sldId id="329" r:id="rId1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lissa Torrado" initials="MT" lastIdx="2" clrIdx="0">
    <p:extLst>
      <p:ext uri="{19B8F6BF-5375-455C-9EA6-DF929625EA0E}">
        <p15:presenceInfo xmlns:p15="http://schemas.microsoft.com/office/powerpoint/2012/main" userId="S-1-5-21-1413734037-4171869932-2362094686-74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3E18"/>
    <a:srgbClr val="0572C0"/>
    <a:srgbClr val="99C0F1"/>
    <a:srgbClr val="3E699D"/>
    <a:srgbClr val="E84E0F"/>
    <a:srgbClr val="B17B2C"/>
    <a:srgbClr val="9BA50C"/>
    <a:srgbClr val="0069B4"/>
    <a:srgbClr val="FFCC00"/>
    <a:srgbClr val="004A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9" autoAdjust="0"/>
    <p:restoredTop sz="94660"/>
  </p:normalViewPr>
  <p:slideViewPr>
    <p:cSldViewPr>
      <p:cViewPr varScale="1">
        <p:scale>
          <a:sx n="110" d="100"/>
          <a:sy n="110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7E084-E7DD-4C6E-82B5-AC7387883398}" type="datetimeFigureOut">
              <a:rPr lang="es-CO" smtClean="0"/>
              <a:t>17/10/2019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867D04-D9DA-4C8F-9F2D-2651FEE476D0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2972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67D04-D9DA-4C8F-9F2D-2651FEE476D0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27439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2512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49105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5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875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815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3278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8968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080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993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2302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212BE47-6436-4161-8B62-E87C51975069}" type="datetimeFigureOut">
              <a:rPr lang="es-MX" smtClean="0"/>
              <a:t>17/10/2019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22A958F-6DD6-4EFD-9DDB-9EC5D63398C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4674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rgbClr val="B9C4C5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30300"/>
            <a:ext cx="9144000" cy="927700"/>
          </a:xfrm>
          <a:prstGeom prst="rect">
            <a:avLst/>
          </a:prstGeom>
        </p:spPr>
      </p:pic>
      <p:sp>
        <p:nvSpPr>
          <p:cNvPr id="3" name="2 Rectángulo"/>
          <p:cNvSpPr/>
          <p:nvPr userDrawn="1"/>
        </p:nvSpPr>
        <p:spPr>
          <a:xfrm>
            <a:off x="0" y="5918578"/>
            <a:ext cx="6228184" cy="45719"/>
          </a:xfrm>
          <a:prstGeom prst="rect">
            <a:avLst/>
          </a:prstGeom>
          <a:gradFill>
            <a:gsLst>
              <a:gs pos="0">
                <a:schemeClr val="tx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3 Rectángulo"/>
          <p:cNvSpPr/>
          <p:nvPr userDrawn="1"/>
        </p:nvSpPr>
        <p:spPr>
          <a:xfrm>
            <a:off x="0" y="5930300"/>
            <a:ext cx="9144000" cy="909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097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3368025"/>
            <a:ext cx="4988959" cy="2862322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Resolución 1361/2018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Plan Integrado de Acción Estratégica y Gestión Operativa</a:t>
            </a:r>
          </a:p>
          <a:p>
            <a:pPr algn="ctr"/>
            <a:r>
              <a:rPr lang="es-ES" sz="3600" dirty="0" smtClean="0">
                <a:solidFill>
                  <a:srgbClr val="002060"/>
                </a:solidFill>
                <a:latin typeface="Trebuchet MS" pitchFamily="34" charset="0"/>
              </a:rPr>
              <a:t>“Plan de Acción”</a:t>
            </a:r>
            <a:endParaRPr lang="es-ES" sz="3600" dirty="0">
              <a:solidFill>
                <a:srgbClr val="002060"/>
              </a:solidFill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308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966420" y="395329"/>
            <a:ext cx="203197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7" name="Lágrima 6"/>
          <p:cNvSpPr/>
          <p:nvPr/>
        </p:nvSpPr>
        <p:spPr>
          <a:xfrm rot="4675578">
            <a:off x="746216" y="65804"/>
            <a:ext cx="1090710" cy="1182270"/>
          </a:xfrm>
          <a:prstGeom prst="teardrop">
            <a:avLst>
              <a:gd name="adj" fmla="val 11180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090" y="302996"/>
            <a:ext cx="99760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25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5328592" y="1207030"/>
            <a:ext cx="370790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Iniciar desfasas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0" name="Lágrima 9"/>
          <p:cNvSpPr/>
          <p:nvPr/>
        </p:nvSpPr>
        <p:spPr>
          <a:xfrm rot="4675578">
            <a:off x="4342626" y="902515"/>
            <a:ext cx="1090710" cy="1182270"/>
          </a:xfrm>
          <a:prstGeom prst="teardrop">
            <a:avLst>
              <a:gd name="adj" fmla="val 11180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4434500" y="1139707"/>
            <a:ext cx="894092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9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97119"/>
              </p:ext>
            </p:extLst>
          </p:nvPr>
        </p:nvGraphicFramePr>
        <p:xfrm>
          <a:off x="0" y="2262443"/>
          <a:ext cx="9144000" cy="3542821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625568"/>
                <a:gridCol w="8518432"/>
              </a:tblGrid>
              <a:tr h="51848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1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Articular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con las oficinas competentes la capacitación y formación en la intervención de la DP en los escenarios internacionales de protección de los DDHH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36004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2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Elaborar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de CARTILLA SERIE DE DERECHOS- SALUD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3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Estructuración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de diplomado de conformidad con el modelo pedagógico institucional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4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Inv-Apoyar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espacios de divulgación contenido y alcance a los Autos de seguimiento a la ST025/04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5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Inv-Documento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seguimiento Auto Ordenes 756 Santander, Meta, Bogotá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6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Inv-Elaborar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Informe sobre la situación de los derechos económicos, sociales y culturales de la población víctima del conflicto armado en el municipio 1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7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Inv-Elaborar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Informe sobre la situación de los derechos económicos, sociales y culturales de la población víctima del conflicto armado en el municipio 3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>
                          <a:effectLst/>
                          <a:latin typeface="Trebuchet MS" panose="020B0603020202020204" pitchFamily="34" charset="0"/>
                        </a:rPr>
                        <a:t>8</a:t>
                      </a:r>
                      <a:endParaRPr lang="es-CO" sz="14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Inv-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Elaborar informe sobre la situación de los derechos económicos, sociales y culturales de la población víctima del conflicto armado municipio 2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9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b="0" u="none" strike="noStrike" dirty="0" smtClean="0">
                          <a:effectLst/>
                          <a:latin typeface="Trebuchet MS" panose="020B0603020202020204" pitchFamily="34" charset="0"/>
                        </a:rPr>
                        <a:t>Mantenimiento </a:t>
                      </a:r>
                      <a:r>
                        <a:rPr lang="es-CO" sz="1400" b="0" u="none" strike="noStrike" dirty="0">
                          <a:effectLst/>
                          <a:latin typeface="Trebuchet MS" panose="020B0603020202020204" pitchFamily="34" charset="0"/>
                        </a:rPr>
                        <a:t>y adecuación infraestructura, propia de la Entidad</a:t>
                      </a:r>
                      <a:endParaRPr lang="es-CO" sz="14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6760" marR="6760" marT="6760" marB="0" anchor="ctr"/>
                </a:tc>
              </a:tr>
            </a:tbl>
          </a:graphicData>
        </a:graphic>
      </p:graphicFrame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16498" y="1421686"/>
            <a:ext cx="370790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Requieren atención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13" name="Flecha derecha 12"/>
          <p:cNvSpPr/>
          <p:nvPr/>
        </p:nvSpPr>
        <p:spPr>
          <a:xfrm>
            <a:off x="3674814" y="1599445"/>
            <a:ext cx="465138" cy="261610"/>
          </a:xfrm>
          <a:prstGeom prst="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624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 rot="5400000">
            <a:off x="2379150" y="118308"/>
            <a:ext cx="6858000" cy="6648765"/>
          </a:xfrm>
          <a:prstGeom prst="rect">
            <a:avLst/>
          </a:prstGeom>
          <a:gradFill flip="none" rotWithShape="0">
            <a:gsLst>
              <a:gs pos="0">
                <a:schemeClr val="bg1"/>
              </a:gs>
              <a:gs pos="100000">
                <a:srgbClr val="B9C4C5"/>
              </a:gs>
            </a:gsLst>
            <a:path path="circle">
              <a:fillToRect l="100000" t="10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 rot="5400000">
            <a:off x="-2087374" y="2070834"/>
            <a:ext cx="6858000" cy="2716331"/>
          </a:xfrm>
          <a:prstGeom prst="rect">
            <a:avLst/>
          </a:prstGeom>
          <a:solidFill>
            <a:srgbClr val="0025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 rot="5400000">
            <a:off x="-679893" y="3379684"/>
            <a:ext cx="6885385" cy="12601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3779912" y="4291356"/>
            <a:ext cx="4988959" cy="1015663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ES" sz="6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rPr>
              <a:t>Gracias…</a:t>
            </a:r>
            <a:endParaRPr lang="es-ES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</a:endParaRPr>
          </a:p>
        </p:txBody>
      </p:sp>
      <p:pic>
        <p:nvPicPr>
          <p:cNvPr id="9" name="8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32656"/>
            <a:ext cx="1486387" cy="1728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14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073418"/>
            <a:ext cx="7632848" cy="4587830"/>
          </a:xfrm>
          <a:prstGeom prst="rect">
            <a:avLst/>
          </a:prstGeom>
        </p:spPr>
      </p:pic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1547664" y="183927"/>
            <a:ext cx="5853054" cy="646331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r"/>
            <a:r>
              <a:rPr lang="es-CO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Avance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del 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Plan de Acción</a:t>
            </a:r>
          </a:p>
        </p:txBody>
      </p:sp>
      <p:sp>
        <p:nvSpPr>
          <p:cNvPr id="15" name="Elipse 14"/>
          <p:cNvSpPr/>
          <p:nvPr/>
        </p:nvSpPr>
        <p:spPr>
          <a:xfrm>
            <a:off x="6765864" y="2636041"/>
            <a:ext cx="360040" cy="36004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ln>
                <a:solidFill>
                  <a:srgbClr val="FC3E18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9" name="Flecha a la derecha con bandas 18"/>
          <p:cNvSpPr/>
          <p:nvPr/>
        </p:nvSpPr>
        <p:spPr>
          <a:xfrm rot="16200000">
            <a:off x="8134805" y="2000048"/>
            <a:ext cx="457215" cy="367303"/>
          </a:xfrm>
          <a:prstGeom prst="stripedRigh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9" name="Grupo 8"/>
          <p:cNvGrpSpPr/>
          <p:nvPr/>
        </p:nvGrpSpPr>
        <p:grpSpPr>
          <a:xfrm>
            <a:off x="7416824" y="2492896"/>
            <a:ext cx="1657213" cy="646331"/>
            <a:chOff x="7687536" y="1744408"/>
            <a:chExt cx="1657213" cy="646331"/>
          </a:xfrm>
        </p:grpSpPr>
        <p:sp>
          <p:nvSpPr>
            <p:cNvPr id="8" name="Pentágono 7"/>
            <p:cNvSpPr/>
            <p:nvPr/>
          </p:nvSpPr>
          <p:spPr>
            <a:xfrm>
              <a:off x="7687536" y="1785399"/>
              <a:ext cx="1656184" cy="564351"/>
            </a:xfrm>
            <a:prstGeom prst="homePlate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6" name="Rectángulo 5"/>
            <p:cNvSpPr/>
            <p:nvPr/>
          </p:nvSpPr>
          <p:spPr>
            <a:xfrm>
              <a:off x="7722189" y="1744408"/>
              <a:ext cx="162256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CO" sz="36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6,75%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18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18910" y="770780"/>
            <a:ext cx="5292080" cy="1218060"/>
          </a:xfrm>
        </p:spPr>
        <p:txBody>
          <a:bodyPr/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Plan de Acción – 2019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a Septiembre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510276"/>
            <a:ext cx="2259433" cy="2286876"/>
          </a:xfrm>
          <a:prstGeom prst="rect">
            <a:avLst/>
          </a:prstGeom>
        </p:spPr>
      </p:pic>
      <p:sp>
        <p:nvSpPr>
          <p:cNvPr id="11" name="Título 1"/>
          <p:cNvSpPr txBox="1">
            <a:spLocks/>
          </p:cNvSpPr>
          <p:nvPr/>
        </p:nvSpPr>
        <p:spPr>
          <a:xfrm>
            <a:off x="683568" y="2996952"/>
            <a:ext cx="5292080" cy="1549867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8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ALERTA</a:t>
            </a:r>
            <a:endParaRPr lang="es-CO" sz="8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566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536" y="207291"/>
            <a:ext cx="5584880" cy="956844"/>
          </a:xfrm>
        </p:spPr>
        <p:txBody>
          <a:bodyPr/>
          <a:lstStyle/>
          <a:p>
            <a:r>
              <a:rPr lang="es-CO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   3 P</a:t>
            </a: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untos clave…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16228"/>
            <a:ext cx="1944216" cy="1944216"/>
          </a:xfrm>
          <a:prstGeom prst="rect">
            <a:avLst/>
          </a:prstGeom>
        </p:spPr>
      </p:pic>
      <p:sp>
        <p:nvSpPr>
          <p:cNvPr id="13" name="Marcador de contenido 2"/>
          <p:cNvSpPr txBox="1">
            <a:spLocks/>
          </p:cNvSpPr>
          <p:nvPr/>
        </p:nvSpPr>
        <p:spPr>
          <a:xfrm>
            <a:off x="5292080" y="1538073"/>
            <a:ext cx="3308304" cy="200289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Movilidad Humana</a:t>
            </a:r>
          </a:p>
          <a:p>
            <a:pPr marL="0" indent="0" algn="r">
              <a:buNone/>
            </a:pP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Colectivos</a:t>
            </a:r>
          </a:p>
          <a:p>
            <a:pPr marL="0" indent="0" algn="r">
              <a:buNone/>
            </a:pP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Política Criminal</a:t>
            </a:r>
          </a:p>
          <a:p>
            <a:pPr marL="0" indent="0" algn="r">
              <a:buNone/>
            </a:pPr>
            <a:endParaRPr lang="es-CO" sz="2800" dirty="0"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  <p:sp>
        <p:nvSpPr>
          <p:cNvPr id="15" name="Marcador de contenido 2"/>
          <p:cNvSpPr txBox="1">
            <a:spLocks/>
          </p:cNvSpPr>
          <p:nvPr/>
        </p:nvSpPr>
        <p:spPr>
          <a:xfrm>
            <a:off x="5556292" y="3308194"/>
            <a:ext cx="3445071" cy="98347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CO" sz="2800" dirty="0" smtClean="0">
                <a:latin typeface="Trebuchet MS" panose="020B0603020202020204" pitchFamily="34" charset="0"/>
              </a:rPr>
              <a:t>OAI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–-</a:t>
            </a:r>
            <a:r>
              <a:rPr lang="es-CO" sz="2800" dirty="0" smtClean="0">
                <a:latin typeface="Trebuchet MS" panose="020B0603020202020204" pitchFamily="34" charset="0"/>
              </a:rPr>
              <a:t> </a:t>
            </a:r>
            <a:r>
              <a:rPr lang="es-CO" sz="2800" dirty="0" smtClean="0">
                <a:latin typeface="Trebuchet MS" panose="020B0603020202020204" pitchFamily="34" charset="0"/>
              </a:rPr>
              <a:t>Mujer </a:t>
            </a:r>
            <a:r>
              <a:rPr lang="es-CO" sz="2800" dirty="0">
                <a:solidFill>
                  <a:srgbClr val="FF0000"/>
                </a:solidFill>
                <a:latin typeface="Trebuchet MS" panose="020B0603020202020204" pitchFamily="34" charset="0"/>
              </a:rPr>
              <a:t>–-</a:t>
            </a:r>
            <a:r>
              <a:rPr lang="es-CO" sz="2800" dirty="0" smtClean="0">
                <a:latin typeface="Trebuchet MS" panose="020B0603020202020204" pitchFamily="34" charset="0"/>
              </a:rPr>
              <a:t> </a:t>
            </a:r>
            <a:r>
              <a:rPr lang="es-CO" sz="2800" dirty="0" smtClean="0">
                <a:latin typeface="Trebuchet MS" panose="020B0603020202020204" pitchFamily="34" charset="0"/>
              </a:rPr>
              <a:t>DESC </a:t>
            </a:r>
            <a:r>
              <a:rPr lang="es-CO" sz="2800" dirty="0">
                <a:solidFill>
                  <a:srgbClr val="FF0000"/>
                </a:solidFill>
                <a:latin typeface="Trebuchet MS" panose="020B0603020202020204" pitchFamily="34" charset="0"/>
              </a:rPr>
              <a:t>–-</a:t>
            </a:r>
            <a:r>
              <a:rPr lang="es-CO" sz="2800" dirty="0" smtClean="0">
                <a:latin typeface="Trebuchet MS" panose="020B0603020202020204" pitchFamily="34" charset="0"/>
              </a:rPr>
              <a:t> </a:t>
            </a:r>
            <a:r>
              <a:rPr lang="es-CO" sz="2800" dirty="0" smtClean="0">
                <a:latin typeface="Trebuchet MS" panose="020B0603020202020204" pitchFamily="34" charset="0"/>
              </a:rPr>
              <a:t>Salud</a:t>
            </a:r>
            <a:r>
              <a:rPr lang="es-CO" sz="2800" dirty="0">
                <a:latin typeface="Trebuchet MS" panose="020B0603020202020204" pitchFamily="34" charset="0"/>
              </a:rPr>
              <a:t> </a:t>
            </a:r>
            <a:r>
              <a:rPr lang="es-CO" sz="2800" dirty="0">
                <a:solidFill>
                  <a:srgbClr val="FF0000"/>
                </a:solidFill>
                <a:latin typeface="Trebuchet MS" panose="020B0603020202020204" pitchFamily="34" charset="0"/>
              </a:rPr>
              <a:t>–-</a:t>
            </a:r>
            <a:r>
              <a:rPr lang="es-CO" sz="2800" dirty="0" smtClean="0">
                <a:latin typeface="Trebuchet MS" panose="020B0603020202020204" pitchFamily="34" charset="0"/>
              </a:rPr>
              <a:t> </a:t>
            </a:r>
            <a:r>
              <a:rPr lang="es-CO" sz="2800" dirty="0" smtClean="0">
                <a:latin typeface="Trebuchet MS" panose="020B0603020202020204" pitchFamily="34" charset="0"/>
              </a:rPr>
              <a:t>ATQ</a:t>
            </a:r>
          </a:p>
          <a:p>
            <a:pPr marL="0" indent="0">
              <a:buFont typeface="Arial" pitchFamily="34" charset="0"/>
              <a:buNone/>
            </a:pPr>
            <a:endParaRPr lang="es-CO" sz="2800" dirty="0">
              <a:latin typeface="Trebuchet MS" panose="020B0603020202020204" pitchFamily="34" charset="0"/>
            </a:endParaRPr>
          </a:p>
        </p:txBody>
      </p:sp>
      <p:grpSp>
        <p:nvGrpSpPr>
          <p:cNvPr id="38" name="Grupo 37"/>
          <p:cNvGrpSpPr/>
          <p:nvPr/>
        </p:nvGrpSpPr>
        <p:grpSpPr>
          <a:xfrm>
            <a:off x="179512" y="1962535"/>
            <a:ext cx="4968552" cy="890401"/>
            <a:chOff x="179512" y="1962535"/>
            <a:chExt cx="4968552" cy="890401"/>
          </a:xfrm>
        </p:grpSpPr>
        <p:sp>
          <p:nvSpPr>
            <p:cNvPr id="5" name="Marcador de contenido 2"/>
            <p:cNvSpPr txBox="1">
              <a:spLocks/>
            </p:cNvSpPr>
            <p:nvPr/>
          </p:nvSpPr>
          <p:spPr>
            <a:xfrm>
              <a:off x="754872" y="1962535"/>
              <a:ext cx="4393192" cy="890401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s-CO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No </a:t>
              </a:r>
              <a:r>
                <a:rPr lang="es-CO" sz="28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registran </a:t>
              </a:r>
              <a:r>
                <a:rPr lang="es-CO" sz="2800" dirty="0" smtClean="0">
                  <a:latin typeface="Trebuchet MS" panose="020B0603020202020204" pitchFamily="34" charset="0"/>
                </a:rPr>
                <a:t>el avance de actividades en </a:t>
              </a:r>
              <a:r>
                <a:rPr lang="es-CO" sz="2800" dirty="0" err="1" smtClean="0">
                  <a:latin typeface="Trebuchet MS" panose="020B0603020202020204" pitchFamily="34" charset="0"/>
                </a:rPr>
                <a:t>Strategos</a:t>
              </a:r>
              <a:endParaRPr lang="es-CO" sz="2800" dirty="0">
                <a:latin typeface="Trebuchet MS" panose="020B0603020202020204" pitchFamily="34" charset="0"/>
              </a:endParaRPr>
            </a:p>
          </p:txBody>
        </p:sp>
        <p:sp>
          <p:nvSpPr>
            <p:cNvPr id="16" name="Elipse 15"/>
            <p:cNvSpPr/>
            <p:nvPr/>
          </p:nvSpPr>
          <p:spPr>
            <a:xfrm>
              <a:off x="179512" y="2173993"/>
              <a:ext cx="462920" cy="46292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C3E18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400" dirty="0" smtClean="0">
                  <a:latin typeface="Trebuchet MS" panose="020B0603020202020204" pitchFamily="34" charset="0"/>
                </a:rPr>
                <a:t>1</a:t>
              </a:r>
              <a:endParaRPr lang="es-CO" dirty="0">
                <a:latin typeface="Trebuchet MS" panose="020B0603020202020204" pitchFamily="34" charset="0"/>
              </a:endParaRPr>
            </a:p>
          </p:txBody>
        </p:sp>
      </p:grpSp>
      <p:cxnSp>
        <p:nvCxnSpPr>
          <p:cNvPr id="18" name="Conector recto 17"/>
          <p:cNvCxnSpPr/>
          <p:nvPr/>
        </p:nvCxnSpPr>
        <p:spPr>
          <a:xfrm flipV="1">
            <a:off x="5436095" y="1664562"/>
            <a:ext cx="1" cy="133239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2" name="Grupo 31"/>
          <p:cNvGrpSpPr/>
          <p:nvPr/>
        </p:nvGrpSpPr>
        <p:grpSpPr>
          <a:xfrm>
            <a:off x="142675" y="3241867"/>
            <a:ext cx="5029209" cy="907213"/>
            <a:chOff x="142675" y="3241867"/>
            <a:chExt cx="5029209" cy="907213"/>
          </a:xfrm>
        </p:grpSpPr>
        <p:sp>
          <p:nvSpPr>
            <p:cNvPr id="6" name="Marcador de contenido 2"/>
            <p:cNvSpPr txBox="1">
              <a:spLocks/>
            </p:cNvSpPr>
            <p:nvPr/>
          </p:nvSpPr>
          <p:spPr>
            <a:xfrm>
              <a:off x="791579" y="3241867"/>
              <a:ext cx="4380305" cy="907213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s-CO" sz="2800" dirty="0" smtClean="0">
                  <a:latin typeface="Trebuchet MS" panose="020B0603020202020204" pitchFamily="34" charset="0"/>
                </a:rPr>
                <a:t>Registran el </a:t>
              </a:r>
              <a:r>
                <a:rPr lang="es-CO" sz="2800" dirty="0" smtClean="0">
                  <a:latin typeface="Trebuchet MS" panose="020B0603020202020204" pitchFamily="34" charset="0"/>
                </a:rPr>
                <a:t>avance </a:t>
              </a:r>
              <a:r>
                <a:rPr lang="es-CO" sz="2800" dirty="0">
                  <a:latin typeface="Trebuchet MS" panose="020B0603020202020204" pitchFamily="34" charset="0"/>
                </a:rPr>
                <a:t>de actividades </a:t>
              </a:r>
              <a:r>
                <a:rPr lang="es-CO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incompleto</a:t>
              </a:r>
              <a:endPara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sp>
          <p:nvSpPr>
            <p:cNvPr id="23" name="Elipse 22"/>
            <p:cNvSpPr/>
            <p:nvPr/>
          </p:nvSpPr>
          <p:spPr>
            <a:xfrm>
              <a:off x="142675" y="3464013"/>
              <a:ext cx="462920" cy="46292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C3E18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400" dirty="0" smtClean="0">
                  <a:latin typeface="Trebuchet MS" panose="020B0603020202020204" pitchFamily="34" charset="0"/>
                </a:rPr>
                <a:t>2</a:t>
              </a:r>
              <a:endParaRPr lang="es-CO" dirty="0">
                <a:latin typeface="Trebuchet MS" panose="020B0603020202020204" pitchFamily="34" charset="0"/>
              </a:endParaRPr>
            </a:p>
          </p:txBody>
        </p:sp>
      </p:grpSp>
      <p:cxnSp>
        <p:nvCxnSpPr>
          <p:cNvPr id="24" name="Conector recto 23"/>
          <p:cNvCxnSpPr/>
          <p:nvPr/>
        </p:nvCxnSpPr>
        <p:spPr>
          <a:xfrm flipV="1">
            <a:off x="5436095" y="3176731"/>
            <a:ext cx="2" cy="1044357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0" name="Grupo 29"/>
          <p:cNvGrpSpPr/>
          <p:nvPr/>
        </p:nvGrpSpPr>
        <p:grpSpPr>
          <a:xfrm>
            <a:off x="142675" y="4667384"/>
            <a:ext cx="5283387" cy="921856"/>
            <a:chOff x="142675" y="4254998"/>
            <a:chExt cx="5283387" cy="921856"/>
          </a:xfrm>
        </p:grpSpPr>
        <p:sp>
          <p:nvSpPr>
            <p:cNvPr id="7" name="Marcador de contenido 2"/>
            <p:cNvSpPr txBox="1">
              <a:spLocks/>
            </p:cNvSpPr>
            <p:nvPr/>
          </p:nvSpPr>
          <p:spPr>
            <a:xfrm>
              <a:off x="843210" y="4254998"/>
              <a:ext cx="4582852" cy="921856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itchFamily="34" charset="0"/>
                <a:buNone/>
              </a:pPr>
              <a:r>
                <a:rPr lang="es-CO" sz="2800" dirty="0" smtClean="0">
                  <a:latin typeface="Trebuchet MS" panose="020B0603020202020204" pitchFamily="34" charset="0"/>
                </a:rPr>
                <a:t>Registran el avance de actividades </a:t>
              </a:r>
              <a:r>
                <a:rPr lang="es-CO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no ejecutadas</a:t>
              </a:r>
              <a:endPara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endParaRPr>
            </a:p>
          </p:txBody>
        </p:sp>
        <p:sp>
          <p:nvSpPr>
            <p:cNvPr id="25" name="Elipse 24"/>
            <p:cNvSpPr/>
            <p:nvPr/>
          </p:nvSpPr>
          <p:spPr>
            <a:xfrm>
              <a:off x="142675" y="4509120"/>
              <a:ext cx="462920" cy="46292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C3E18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2400" dirty="0" smtClean="0">
                  <a:latin typeface="Trebuchet MS" panose="020B0603020202020204" pitchFamily="34" charset="0"/>
                </a:rPr>
                <a:t>3</a:t>
              </a:r>
              <a:endParaRPr lang="es-CO" dirty="0">
                <a:latin typeface="Trebuchet MS" panose="020B0603020202020204" pitchFamily="34" charset="0"/>
              </a:endParaRPr>
            </a:p>
          </p:txBody>
        </p:sp>
      </p:grpSp>
      <p:cxnSp>
        <p:nvCxnSpPr>
          <p:cNvPr id="26" name="Conector recto 25"/>
          <p:cNvCxnSpPr/>
          <p:nvPr/>
        </p:nvCxnSpPr>
        <p:spPr>
          <a:xfrm flipV="1">
            <a:off x="5436095" y="4437112"/>
            <a:ext cx="0" cy="1440160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Marcador de contenido 2"/>
          <p:cNvSpPr txBox="1">
            <a:spLocks/>
          </p:cNvSpPr>
          <p:nvPr/>
        </p:nvSpPr>
        <p:spPr>
          <a:xfrm>
            <a:off x="5556293" y="4365104"/>
            <a:ext cx="3552456" cy="151216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s-CO" sz="2800" dirty="0" smtClean="0">
                <a:latin typeface="Trebuchet MS" panose="020B0603020202020204" pitchFamily="34" charset="0"/>
              </a:rPr>
              <a:t>Jurídica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--</a:t>
            </a:r>
            <a:r>
              <a:rPr lang="es-CO" sz="2800" dirty="0" smtClean="0">
                <a:latin typeface="Trebuchet MS" panose="020B0603020202020204" pitchFamily="34" charset="0"/>
              </a:rPr>
              <a:t> mes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12</a:t>
            </a:r>
          </a:p>
          <a:p>
            <a:pPr marL="0" indent="0">
              <a:buNone/>
            </a:pPr>
            <a:r>
              <a:rPr lang="es-CO" sz="2800" dirty="0" smtClean="0">
                <a:latin typeface="Trebuchet MS" panose="020B0603020202020204" pitchFamily="34" charset="0"/>
              </a:rPr>
              <a:t>Mujer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--</a:t>
            </a:r>
            <a:r>
              <a:rPr lang="es-CO" sz="2800" dirty="0" smtClean="0">
                <a:latin typeface="Trebuchet MS" panose="020B0603020202020204" pitchFamily="34" charset="0"/>
              </a:rPr>
              <a:t> mes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11 y 12</a:t>
            </a:r>
          </a:p>
          <a:p>
            <a:pPr marL="0" indent="0">
              <a:buNone/>
            </a:pPr>
            <a:r>
              <a:rPr lang="es-CO" sz="2800" dirty="0" smtClean="0">
                <a:latin typeface="Trebuchet MS" panose="020B0603020202020204" pitchFamily="34" charset="0"/>
              </a:rPr>
              <a:t>RAJ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 -- </a:t>
            </a:r>
            <a:r>
              <a:rPr lang="es-CO" sz="2800" dirty="0" smtClean="0">
                <a:latin typeface="Trebuchet MS" panose="020B0603020202020204" pitchFamily="34" charset="0"/>
              </a:rPr>
              <a:t>mes </a:t>
            </a:r>
            <a:r>
              <a:rPr lang="es-CO" sz="2800" dirty="0" smtClean="0">
                <a:solidFill>
                  <a:srgbClr val="FF0000"/>
                </a:solidFill>
                <a:latin typeface="Trebuchet MS" panose="020B0603020202020204" pitchFamily="34" charset="0"/>
              </a:rPr>
              <a:t>10</a:t>
            </a:r>
            <a:endParaRPr lang="es-CO" sz="2800" dirty="0"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s-CO" sz="2800" dirty="0" smtClean="0">
              <a:latin typeface="Trebuchet MS" panose="020B0603020202020204" pitchFamily="34" charset="0"/>
            </a:endParaRPr>
          </a:p>
          <a:p>
            <a:pPr marL="0" indent="0">
              <a:buFont typeface="Arial" pitchFamily="34" charset="0"/>
              <a:buNone/>
            </a:pPr>
            <a:endParaRPr lang="es-CO" sz="2800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62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6411" y="1593090"/>
            <a:ext cx="3268399" cy="1224136"/>
          </a:xfrm>
        </p:spPr>
        <p:txBody>
          <a:bodyPr/>
          <a:lstStyle/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1.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pSp>
        <p:nvGrpSpPr>
          <p:cNvPr id="5" name="Grupo 4"/>
          <p:cNvGrpSpPr/>
          <p:nvPr/>
        </p:nvGrpSpPr>
        <p:grpSpPr>
          <a:xfrm>
            <a:off x="6105767" y="1820438"/>
            <a:ext cx="2642697" cy="648072"/>
            <a:chOff x="6321791" y="332656"/>
            <a:chExt cx="2642697" cy="648072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8015" y="346646"/>
              <a:ext cx="626473" cy="634082"/>
            </a:xfrm>
            <a:prstGeom prst="rect">
              <a:avLst/>
            </a:prstGeom>
          </p:spPr>
        </p:pic>
        <p:sp>
          <p:nvSpPr>
            <p:cNvPr id="11" name="Título 1"/>
            <p:cNvSpPr txBox="1">
              <a:spLocks/>
            </p:cNvSpPr>
            <p:nvPr/>
          </p:nvSpPr>
          <p:spPr>
            <a:xfrm>
              <a:off x="6321791" y="332656"/>
              <a:ext cx="2088232" cy="648072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CO" sz="4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+mn-ea"/>
                  <a:cs typeface="+mn-cs"/>
                </a:rPr>
                <a:t>ALERTA</a:t>
              </a:r>
              <a:endParaRPr lang="es-C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4" name="Rectángulo 3"/>
          <p:cNvSpPr/>
          <p:nvPr/>
        </p:nvSpPr>
        <p:spPr>
          <a:xfrm>
            <a:off x="4232251" y="1820438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67,34</a:t>
            </a:r>
            <a:r>
              <a:rPr lang="es-CO" b="1" dirty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/>
              <a:t> </a:t>
            </a:r>
          </a:p>
        </p:txBody>
      </p:sp>
      <p:cxnSp>
        <p:nvCxnSpPr>
          <p:cNvPr id="8" name="Conector recto 7"/>
          <p:cNvCxnSpPr/>
          <p:nvPr/>
        </p:nvCxnSpPr>
        <p:spPr>
          <a:xfrm flipV="1">
            <a:off x="3790056" y="1557382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ítulo 1"/>
          <p:cNvSpPr txBox="1">
            <a:spLocks/>
          </p:cNvSpPr>
          <p:nvPr/>
        </p:nvSpPr>
        <p:spPr>
          <a:xfrm>
            <a:off x="266411" y="3033250"/>
            <a:ext cx="3268399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2.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pSp>
        <p:nvGrpSpPr>
          <p:cNvPr id="12" name="Grupo 11"/>
          <p:cNvGrpSpPr/>
          <p:nvPr/>
        </p:nvGrpSpPr>
        <p:grpSpPr>
          <a:xfrm>
            <a:off x="6105767" y="3260598"/>
            <a:ext cx="2642697" cy="648072"/>
            <a:chOff x="6321791" y="332656"/>
            <a:chExt cx="2642697" cy="648072"/>
          </a:xfrm>
        </p:grpSpPr>
        <p:pic>
          <p:nvPicPr>
            <p:cNvPr id="13" name="Imagen 1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8015" y="346646"/>
              <a:ext cx="626473" cy="634082"/>
            </a:xfrm>
            <a:prstGeom prst="rect">
              <a:avLst/>
            </a:prstGeom>
          </p:spPr>
        </p:pic>
        <p:sp>
          <p:nvSpPr>
            <p:cNvPr id="14" name="Título 1"/>
            <p:cNvSpPr txBox="1">
              <a:spLocks/>
            </p:cNvSpPr>
            <p:nvPr/>
          </p:nvSpPr>
          <p:spPr>
            <a:xfrm>
              <a:off x="6321791" y="332656"/>
              <a:ext cx="2088232" cy="648072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CO" sz="4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+mn-ea"/>
                  <a:cs typeface="+mn-cs"/>
                </a:rPr>
                <a:t>ALERTA</a:t>
              </a:r>
              <a:endParaRPr lang="es-C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5" name="Rectángulo 14"/>
          <p:cNvSpPr/>
          <p:nvPr/>
        </p:nvSpPr>
        <p:spPr>
          <a:xfrm>
            <a:off x="4232251" y="3260598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57,38</a:t>
            </a:r>
            <a:r>
              <a:rPr lang="es-CO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 smtClean="0"/>
              <a:t> </a:t>
            </a:r>
            <a:endParaRPr lang="es-CO" dirty="0"/>
          </a:p>
        </p:txBody>
      </p:sp>
      <p:cxnSp>
        <p:nvCxnSpPr>
          <p:cNvPr id="16" name="Conector recto 15"/>
          <p:cNvCxnSpPr/>
          <p:nvPr/>
        </p:nvCxnSpPr>
        <p:spPr>
          <a:xfrm flipV="1">
            <a:off x="3790056" y="2997542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Título 1"/>
          <p:cNvSpPr txBox="1">
            <a:spLocks/>
          </p:cNvSpPr>
          <p:nvPr/>
        </p:nvSpPr>
        <p:spPr>
          <a:xfrm>
            <a:off x="266411" y="4509119"/>
            <a:ext cx="3268399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Línea</a:t>
            </a:r>
            <a:b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</a:br>
            <a:r>
              <a:rPr lang="es-CO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Estratégica 3.</a:t>
            </a:r>
            <a:endParaRPr lang="es-CO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  <p:grpSp>
        <p:nvGrpSpPr>
          <p:cNvPr id="18" name="Grupo 17"/>
          <p:cNvGrpSpPr/>
          <p:nvPr/>
        </p:nvGrpSpPr>
        <p:grpSpPr>
          <a:xfrm>
            <a:off x="6105767" y="4736467"/>
            <a:ext cx="2642697" cy="648072"/>
            <a:chOff x="6321791" y="332656"/>
            <a:chExt cx="2642697" cy="648072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8015" y="346646"/>
              <a:ext cx="626473" cy="634082"/>
            </a:xfrm>
            <a:prstGeom prst="rect">
              <a:avLst/>
            </a:prstGeom>
          </p:spPr>
        </p:pic>
        <p:sp>
          <p:nvSpPr>
            <p:cNvPr id="20" name="Título 1"/>
            <p:cNvSpPr txBox="1">
              <a:spLocks/>
            </p:cNvSpPr>
            <p:nvPr/>
          </p:nvSpPr>
          <p:spPr>
            <a:xfrm>
              <a:off x="6321791" y="332656"/>
              <a:ext cx="2088232" cy="648072"/>
            </a:xfrm>
            <a:prstGeom prst="rect">
              <a:avLst/>
            </a:prstGeom>
          </p:spPr>
          <p:txBody>
            <a:bodyPr/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r>
                <a:rPr lang="es-CO" sz="4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  <a:ea typeface="+mn-ea"/>
                  <a:cs typeface="+mn-cs"/>
                </a:rPr>
                <a:t>ALERTA</a:t>
              </a:r>
              <a:endParaRPr lang="es-CO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1" name="Rectángulo 20"/>
          <p:cNvSpPr/>
          <p:nvPr/>
        </p:nvSpPr>
        <p:spPr>
          <a:xfrm>
            <a:off x="4232251" y="4736467"/>
            <a:ext cx="192392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4400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65,55</a:t>
            </a:r>
            <a:r>
              <a:rPr lang="es-CO" b="1" dirty="0" smtClean="0">
                <a:solidFill>
                  <a:srgbClr val="000000"/>
                </a:solidFill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%</a:t>
            </a:r>
            <a:r>
              <a:rPr lang="es-CO" dirty="0" smtClean="0"/>
              <a:t> </a:t>
            </a:r>
            <a:endParaRPr lang="es-CO" dirty="0"/>
          </a:p>
        </p:txBody>
      </p:sp>
      <p:cxnSp>
        <p:nvCxnSpPr>
          <p:cNvPr id="22" name="Conector recto 21"/>
          <p:cNvCxnSpPr/>
          <p:nvPr/>
        </p:nvCxnSpPr>
        <p:spPr>
          <a:xfrm flipV="1">
            <a:off x="3790056" y="4473411"/>
            <a:ext cx="1949" cy="1331853"/>
          </a:xfrm>
          <a:prstGeom prst="line">
            <a:avLst/>
          </a:prstGeom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Título 1"/>
          <p:cNvSpPr txBox="1">
            <a:spLocks/>
          </p:cNvSpPr>
          <p:nvPr/>
        </p:nvSpPr>
        <p:spPr>
          <a:xfrm>
            <a:off x="179511" y="207291"/>
            <a:ext cx="8784977" cy="956844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D</a:t>
            </a:r>
            <a:r>
              <a:rPr lang="es-CO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+mn-ea"/>
                <a:cs typeface="+mn-cs"/>
              </a:rPr>
              <a:t>etalle del % de avance…</a:t>
            </a:r>
            <a:endParaRPr lang="es-CO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1990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3682989" y="64039"/>
            <a:ext cx="5112568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</a:t>
            </a:r>
            <a:r>
              <a:rPr lang="es-CO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stado de las actividades</a:t>
            </a:r>
            <a:endParaRPr lang="es-E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92066" y="2711844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Concluidas</a:t>
            </a:r>
          </a:p>
        </p:txBody>
      </p:sp>
      <p:sp>
        <p:nvSpPr>
          <p:cNvPr id="56" name="Rectángulo 55"/>
          <p:cNvSpPr/>
          <p:nvPr/>
        </p:nvSpPr>
        <p:spPr>
          <a:xfrm>
            <a:off x="541898" y="3651318"/>
            <a:ext cx="2351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Ejecución</a:t>
            </a:r>
          </a:p>
        </p:txBody>
      </p:sp>
      <p:sp>
        <p:nvSpPr>
          <p:cNvPr id="64" name="Rectangle 12"/>
          <p:cNvSpPr>
            <a:spLocks noChangeArrowheads="1"/>
          </p:cNvSpPr>
          <p:nvPr/>
        </p:nvSpPr>
        <p:spPr bwMode="auto">
          <a:xfrm>
            <a:off x="5681184" y="4894158"/>
            <a:ext cx="203197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Sin </a:t>
            </a:r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Iniciar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71" name="Rectangle 12"/>
          <p:cNvSpPr>
            <a:spLocks noChangeArrowheads="1"/>
          </p:cNvSpPr>
          <p:nvPr/>
        </p:nvSpPr>
        <p:spPr bwMode="auto">
          <a:xfrm>
            <a:off x="940481" y="1622819"/>
            <a:ext cx="2031974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Canceladas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7" name="Lágrima 36"/>
          <p:cNvSpPr/>
          <p:nvPr/>
        </p:nvSpPr>
        <p:spPr>
          <a:xfrm rot="4675578">
            <a:off x="4058466" y="4384145"/>
            <a:ext cx="1440160" cy="1538060"/>
          </a:xfrm>
          <a:prstGeom prst="teardrop">
            <a:avLst>
              <a:gd name="adj" fmla="val 111809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8" name="Lágrima 37"/>
          <p:cNvSpPr/>
          <p:nvPr/>
        </p:nvSpPr>
        <p:spPr>
          <a:xfrm rot="6080117">
            <a:off x="3089246" y="3067363"/>
            <a:ext cx="1577323" cy="1691131"/>
          </a:xfrm>
          <a:prstGeom prst="teardrop">
            <a:avLst>
              <a:gd name="adj" fmla="val 111809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6" name="Lágrima 35"/>
          <p:cNvSpPr/>
          <p:nvPr/>
        </p:nvSpPr>
        <p:spPr>
          <a:xfrm rot="10388009">
            <a:off x="4462279" y="2278042"/>
            <a:ext cx="1747350" cy="1483873"/>
          </a:xfrm>
          <a:prstGeom prst="teardrop">
            <a:avLst>
              <a:gd name="adj" fmla="val 111809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Lágrima 6"/>
          <p:cNvSpPr/>
          <p:nvPr/>
        </p:nvSpPr>
        <p:spPr>
          <a:xfrm rot="4667464">
            <a:off x="3158325" y="1140995"/>
            <a:ext cx="1515837" cy="1603272"/>
          </a:xfrm>
          <a:prstGeom prst="teardrop">
            <a:avLst>
              <a:gd name="adj" fmla="val 112805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70" name="Rectangle 12"/>
          <p:cNvSpPr>
            <a:spLocks noChangeArrowheads="1"/>
          </p:cNvSpPr>
          <p:nvPr/>
        </p:nvSpPr>
        <p:spPr bwMode="auto">
          <a:xfrm>
            <a:off x="3547562" y="1490164"/>
            <a:ext cx="723520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40" name="Rectangle 12"/>
          <p:cNvSpPr>
            <a:spLocks noChangeArrowheads="1"/>
          </p:cNvSpPr>
          <p:nvPr/>
        </p:nvSpPr>
        <p:spPr bwMode="auto">
          <a:xfrm>
            <a:off x="4848143" y="2666035"/>
            <a:ext cx="975622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7" name="Rectangle 12"/>
          <p:cNvSpPr>
            <a:spLocks noChangeArrowheads="1"/>
          </p:cNvSpPr>
          <p:nvPr/>
        </p:nvSpPr>
        <p:spPr bwMode="auto">
          <a:xfrm>
            <a:off x="3325203" y="3549680"/>
            <a:ext cx="1018791" cy="584775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213</a:t>
            </a:r>
            <a:endParaRPr lang="es-E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62" name="Rectangle 12"/>
          <p:cNvSpPr>
            <a:spLocks noChangeArrowheads="1"/>
          </p:cNvSpPr>
          <p:nvPr/>
        </p:nvSpPr>
        <p:spPr bwMode="auto">
          <a:xfrm>
            <a:off x="4343994" y="4894158"/>
            <a:ext cx="997606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25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99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971170" y="813291"/>
            <a:ext cx="5193118" cy="523220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Actividades Canceladas</a:t>
            </a:r>
            <a:endParaRPr lang="es-E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aphicFrame>
        <p:nvGraphicFramePr>
          <p:cNvPr id="7" name="Tab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705906"/>
              </p:ext>
            </p:extLst>
          </p:nvPr>
        </p:nvGraphicFramePr>
        <p:xfrm>
          <a:off x="0" y="1879955"/>
          <a:ext cx="9144000" cy="2931144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9144000"/>
              </a:tblGrid>
              <a:tr h="121542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>
                          <a:effectLst/>
                        </a:rPr>
                        <a:t>Articular la relación entre el equipo de trabajo del GANHRI y el Despacho del Defensor del </a:t>
                      </a:r>
                      <a:r>
                        <a:rPr lang="es-CO" sz="1600" u="none" strike="noStrike" dirty="0" smtClean="0">
                          <a:effectLst/>
                        </a:rPr>
                        <a:t>Pueblo.</a:t>
                      </a:r>
                      <a:endParaRPr lang="es-CO" sz="1600" u="none" strike="noStrike" dirty="0" smtClean="0">
                        <a:effectLst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Coordinar con otras dependencias acciones de promoción y divulgación al interior de la Entidad sobre el </a:t>
                      </a:r>
                      <a:r>
                        <a:rPr lang="es-CO" sz="1600" u="none" strike="noStrike" dirty="0" smtClean="0">
                          <a:effectLst/>
                        </a:rPr>
                        <a:t>GANHRI.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Gestionar </a:t>
                      </a:r>
                      <a:r>
                        <a:rPr lang="es-CO" sz="1600" u="none" strike="noStrike" dirty="0" smtClean="0">
                          <a:effectLst/>
                        </a:rPr>
                        <a:t>la consecución de recursos para el ejercicio de las funciones de la presidencia del </a:t>
                      </a:r>
                      <a:r>
                        <a:rPr lang="es-CO" sz="1600" u="none" strike="noStrike" dirty="0" smtClean="0">
                          <a:effectLst/>
                        </a:rPr>
                        <a:t>GANHRI.</a:t>
                      </a:r>
                      <a:endParaRPr lang="es-CO" sz="1600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Desarrollo </a:t>
                      </a:r>
                      <a:r>
                        <a:rPr lang="es-CO" sz="1600" u="none" strike="noStrike" dirty="0" smtClean="0">
                          <a:effectLst/>
                        </a:rPr>
                        <a:t>del Diplomado Virtual para la incorporación del enfoque de género en la acción pública (mujeres víctimas del conflicto armado). (OIM-ESAP-DP</a:t>
                      </a:r>
                      <a:r>
                        <a:rPr lang="es-CO" sz="1600" u="none" strike="noStrike" dirty="0" smtClean="0">
                          <a:effectLst/>
                        </a:rPr>
                        <a:t>)</a:t>
                      </a:r>
                      <a:r>
                        <a:rPr lang="es-CO" sz="1600" u="none" strike="noStrike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s-CO" sz="1600" u="none" strike="noStrike" dirty="0" smtClean="0">
                        <a:effectLst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s-CO" sz="1600" u="none" strike="noStrike" dirty="0" smtClean="0">
                          <a:effectLst/>
                        </a:rPr>
                        <a:t>Implementación de la Ruta de atención a mujeres víctimas de violencia sexual en el marco del conflicto </a:t>
                      </a:r>
                      <a:r>
                        <a:rPr lang="es-CO" sz="1600" u="none" strike="noStrike" dirty="0" smtClean="0">
                          <a:effectLst/>
                        </a:rPr>
                        <a:t>armado.</a:t>
                      </a:r>
                      <a:endParaRPr lang="es-CO" sz="16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rebuchet MS" panose="020B0603020202020204" pitchFamily="34" charset="0"/>
                      </a:endParaRPr>
                    </a:p>
                  </a:txBody>
                  <a:tcPr marL="5064" marR="5064" marT="5064" marB="0" anchor="b"/>
                </a:tc>
              </a:tr>
            </a:tbl>
          </a:graphicData>
        </a:graphic>
      </p:graphicFrame>
      <p:sp>
        <p:nvSpPr>
          <p:cNvPr id="9" name="Lágrima 8"/>
          <p:cNvSpPr/>
          <p:nvPr/>
        </p:nvSpPr>
        <p:spPr>
          <a:xfrm rot="4667464">
            <a:off x="979357" y="399436"/>
            <a:ext cx="1074588" cy="1162583"/>
          </a:xfrm>
          <a:prstGeom prst="teardrop">
            <a:avLst>
              <a:gd name="adj" fmla="val 104064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1187624" y="613587"/>
            <a:ext cx="723520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5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18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6381156" y="331803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Concluidas</a:t>
            </a:r>
          </a:p>
        </p:txBody>
      </p:sp>
      <p:sp>
        <p:nvSpPr>
          <p:cNvPr id="17" name="Lágrima 16"/>
          <p:cNvSpPr/>
          <p:nvPr/>
        </p:nvSpPr>
        <p:spPr>
          <a:xfrm rot="10388009">
            <a:off x="4990849" y="61732"/>
            <a:ext cx="1326304" cy="1063362"/>
          </a:xfrm>
          <a:prstGeom prst="teardrop">
            <a:avLst>
              <a:gd name="adj" fmla="val 10471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166190" y="239470"/>
            <a:ext cx="975622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357845"/>
              </p:ext>
            </p:extLst>
          </p:nvPr>
        </p:nvGraphicFramePr>
        <p:xfrm>
          <a:off x="0" y="1292898"/>
          <a:ext cx="9108504" cy="5565104"/>
        </p:xfrm>
        <a:graphic>
          <a:graphicData uri="http://schemas.openxmlformats.org/drawingml/2006/table">
            <a:tbl>
              <a:tblPr>
                <a:tableStyleId>{6E25E649-3F16-4E02-A733-19D2CDBF48F0}</a:tableStyleId>
              </a:tblPr>
              <a:tblGrid>
                <a:gridCol w="467544"/>
                <a:gridCol w="8640960"/>
              </a:tblGrid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Capacitar a los servidores públicos en relación con los marcos normativos para atención especializada a las victimas del conflicto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71648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Construcción de caja de Herramientas para la </a:t>
                      </a:r>
                      <a:r>
                        <a:rPr lang="es-CO" sz="1100" u="none" strike="noStrike" dirty="0" smtClean="0">
                          <a:effectLst/>
                        </a:rPr>
                        <a:t>prevención </a:t>
                      </a:r>
                      <a:r>
                        <a:rPr lang="es-CO" sz="1100" u="none" strike="noStrike" dirty="0">
                          <a:effectLst/>
                        </a:rPr>
                        <a:t>del desplazamiento y la </a:t>
                      </a:r>
                      <a:r>
                        <a:rPr lang="es-CO" sz="1100" u="none" strike="noStrike" dirty="0" smtClean="0">
                          <a:effectLst/>
                        </a:rPr>
                        <a:t>activación </a:t>
                      </a:r>
                      <a:r>
                        <a:rPr lang="es-CO" sz="1100" u="none" strike="noStrike" dirty="0">
                          <a:effectLst/>
                        </a:rPr>
                        <a:t>de rutas de </a:t>
                      </a:r>
                      <a:r>
                        <a:rPr lang="es-CO" sz="1100" u="none" strike="noStrike" dirty="0" smtClean="0">
                          <a:effectLst/>
                        </a:rPr>
                        <a:t>protección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01777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Coordinación con áreas internas, entidades territoriales, entidades estatales y sensibilización con comunidades.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603555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Coordinar formulación de acciones para la Política Anticorrupción, Política Transparencia, Política Participación Ciudadana, y Gobierno en Línea, las cuales serán </a:t>
                      </a:r>
                      <a:r>
                        <a:rPr lang="es-CO" sz="1100" u="none" strike="noStrike" dirty="0" smtClean="0">
                          <a:effectLst/>
                        </a:rPr>
                        <a:t>incluidas </a:t>
                      </a:r>
                      <a:r>
                        <a:rPr lang="es-CO" sz="1100" u="none" strike="noStrike" dirty="0">
                          <a:effectLst/>
                        </a:rPr>
                        <a:t>en los planes de acción de las dependencias involucradas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193369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Dar respuestas a derechos de petición en temas de la Delegada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6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Definición del marco de seguridad y privacidad de la información de la defensoría del pueblo.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7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Desarrollar doctrina defensorial y principios de actuación en el marco de Derechos Humanos y Empresas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193369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Desarrollar el contenido y el alcance de los derechos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193369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Elaboración de contenidos para la promoción y divulgación de DDHH y DIH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Elaborar documento preliminar al proceso electoral ordinario elecciones autoridades locales 2019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Elaborar documento sobre alcance y contenido del derecho a la protesta social y límites del uso de la fuerza.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562837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Elaborar el Documento de análisis de Políticas Públicas de prevención de consumo de sustancias psicoactivas y prevención del uso, utilización y reclutamiento de niños, niñas y adolescentes. Insumo para Informe Defensorial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570753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13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Elaborar el Informe de la Dirección Nacional de Recursos y Acciones Judiciales de las gestiones realizadas en el año 2018, para Defensor del Pueblo.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14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Elaborar un informe sobre la situación de Derechos Humanos y Empresas en el país.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82061">
                <a:tc>
                  <a:txBody>
                    <a:bodyPr/>
                    <a:lstStyle/>
                    <a:p>
                      <a:pPr algn="ctr" fontAlgn="b">
                        <a:lnSpc>
                          <a:spcPct val="100000"/>
                        </a:lnSpc>
                      </a:pPr>
                      <a:r>
                        <a:rPr lang="es-CO" sz="1100" u="none" strike="noStrike" dirty="0">
                          <a:effectLst/>
                        </a:rPr>
                        <a:t>15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100" u="none" strike="noStrike" dirty="0">
                          <a:effectLst/>
                        </a:rPr>
                        <a:t>Evaluación a la gestión del riesgo</a:t>
                      </a:r>
                      <a:endParaRPr lang="es-CO" sz="11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45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ángulo 15"/>
          <p:cNvSpPr/>
          <p:nvPr/>
        </p:nvSpPr>
        <p:spPr>
          <a:xfrm>
            <a:off x="6381156" y="331803"/>
            <a:ext cx="19816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Concluidas</a:t>
            </a:r>
          </a:p>
        </p:txBody>
      </p:sp>
      <p:sp>
        <p:nvSpPr>
          <p:cNvPr id="17" name="Lágrima 16"/>
          <p:cNvSpPr/>
          <p:nvPr/>
        </p:nvSpPr>
        <p:spPr>
          <a:xfrm rot="10388009">
            <a:off x="4990849" y="61732"/>
            <a:ext cx="1326304" cy="1063362"/>
          </a:xfrm>
          <a:prstGeom prst="teardrop">
            <a:avLst>
              <a:gd name="adj" fmla="val 10471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8" name="Rectangle 12"/>
          <p:cNvSpPr>
            <a:spLocks noChangeArrowheads="1"/>
          </p:cNvSpPr>
          <p:nvPr/>
        </p:nvSpPr>
        <p:spPr bwMode="auto">
          <a:xfrm>
            <a:off x="5166190" y="239470"/>
            <a:ext cx="975622" cy="707886"/>
          </a:xfrm>
          <a:prstGeom prst="rect">
            <a:avLst/>
          </a:prstGeom>
          <a:noFill/>
          <a:ln>
            <a:noFill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es-CO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32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5453342"/>
              </p:ext>
            </p:extLst>
          </p:nvPr>
        </p:nvGraphicFramePr>
        <p:xfrm>
          <a:off x="0" y="1297709"/>
          <a:ext cx="9143999" cy="5515667"/>
        </p:xfrm>
        <a:graphic>
          <a:graphicData uri="http://schemas.openxmlformats.org/drawingml/2006/table">
            <a:tbl>
              <a:tblPr>
                <a:tableStyleId>{85BE263C-DBD7-4A20-BB59-AAB30ACAA65A}</a:tableStyleId>
              </a:tblPr>
              <a:tblGrid>
                <a:gridCol w="456699"/>
                <a:gridCol w="8687300"/>
              </a:tblGrid>
              <a:tr h="47510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16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Identificar, asesorar y atender Niños, niñas, adolescentes y sus familias migrantes o refugiados en los departamentos de Arauca, La Guajira, Nariño y Norte de Santander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17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Implementar una estrategia de divulgación del SIGI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18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Inv- 3) Documento con la estrategia de acompañamiento a los beneficiarios de algunas recomendaciones y medidas cautelares priorizadas y seleccionadas, entre las que han sido proferidas por la </a:t>
                      </a:r>
                      <a:r>
                        <a:rPr lang="es-CO" sz="1200" u="none" strike="noStrike" dirty="0" smtClean="0">
                          <a:effectLst/>
                        </a:rPr>
                        <a:t>CIDH. Entregar </a:t>
                      </a:r>
                      <a:r>
                        <a:rPr lang="es-CO" sz="1200" u="none" strike="noStrike" dirty="0">
                          <a:effectLst/>
                        </a:rPr>
                        <a:t>informe final sobre el desarrollo de las </a:t>
                      </a:r>
                      <a:r>
                        <a:rPr lang="es-CO" sz="1200" u="none" strike="noStrike" dirty="0" err="1">
                          <a:effectLst/>
                        </a:rPr>
                        <a:t>ac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19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 Elaborar: 1)Documento descriptivo de las cartillas de divulgación de las sentencias (i) Isaza Uribe; (ii) Villamizar Durán; (iii) </a:t>
                      </a:r>
                      <a:r>
                        <a:rPr lang="es-CO" sz="1200" u="none" strike="noStrike" dirty="0" err="1">
                          <a:effectLst/>
                        </a:rPr>
                        <a:t>Omera</a:t>
                      </a:r>
                      <a:r>
                        <a:rPr lang="es-CO" sz="1200" u="none" strike="noStrike" dirty="0">
                          <a:effectLst/>
                        </a:rPr>
                        <a:t> Carrascal, notificadas en el segundo semestre de 2018.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349787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Inv-Elaborar: 1) Proyecto de resolución mediante el cual se implementa el protocolo de atención a los beneficiarios de las sentencias contenciosas de la Corte IDH.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67526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>
                          <a:effectLst/>
                        </a:rPr>
                        <a:t>Inv-Elaborar informe a la Comisión de Seguimiento y Monitoreo a la Ley victimas y restitución de tierras.</a:t>
                      </a:r>
                      <a:endParaRPr lang="es-CO" sz="1200" b="0" i="0" u="none" strike="noStrike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22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Inv-Elaborar INFORME DE SEGUIMIENTO Y MONITOREO LEY 1448 DE 2011- BARRERAS DE ACCESO AL DERECHO A LA SALUD DE VICTIMAS DEL CONFLICTO ARMADO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77779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23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Inv-Realizar atención especializada y seguimiento a casos emblemáticos para defensa de derechos de los campesinos.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24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Inv-Realizar informes de evaluación en materia de prevención y protección a mujeres y personas OSIG, relacionados con acceso a la justicia, ámbito rural y ámbito laboral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98285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25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Presentar actuaciones ante la Corte Constitucional, el Congreso de la República y otros jueces constitucionales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26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Proceso de selección de Defensores Públicos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27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Promoción, Divulgación y Protección de los derechos de los Pueblos Indígenas de Colombia y Bolivia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28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Realizar el anteproyecto de presupuesto de la Entidad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29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Realizar Informe Diagnostico del cumplimiento de los requisitos normativos del SIGI "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16024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30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200" u="none" strike="noStrike" dirty="0">
                          <a:effectLst/>
                        </a:rPr>
                        <a:t>Realizar Jornada académica 'IMPACTO EN LAS COMUNIDADES RURALES DE UNA REFORMA PENSIONAL”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>
                          <a:effectLst/>
                        </a:rPr>
                        <a:t>31</a:t>
                      </a:r>
                      <a:endParaRPr lang="es-CO" sz="1200" b="0" i="0" u="none" strike="noStrike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Apoyar las actividades del Plan de Acción de Gobierno en línea y del Plan anticorrupción en las cuales la Oficina Jurídica tenga participación.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  <a:tr h="288032">
                <a:tc>
                  <a:txBody>
                    <a:bodyPr/>
                    <a:lstStyle/>
                    <a:p>
                      <a:pPr algn="ctr" fontAlgn="b"/>
                      <a:r>
                        <a:rPr lang="es-CO" sz="1200" u="none" strike="noStrike" dirty="0">
                          <a:effectLst/>
                        </a:rPr>
                        <a:t>32</a:t>
                      </a:r>
                      <a:endParaRPr lang="es-CO" sz="1200" b="0" i="0" u="none" strike="noStrike" dirty="0">
                        <a:solidFill>
                          <a:srgbClr val="000000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O" sz="1200" u="none" strike="noStrike" dirty="0">
                          <a:effectLst/>
                        </a:rPr>
                        <a:t>Realizar talleres para socializar los protocolos de actuación en terreno</a:t>
                      </a:r>
                      <a:endParaRPr lang="es-CO" sz="1200" b="0" i="0" u="none" strike="noStrike" dirty="0">
                        <a:solidFill>
                          <a:srgbClr val="666666"/>
                        </a:solidFill>
                        <a:effectLst/>
                        <a:latin typeface="Trebuchet MS" panose="020B0603020202020204" pitchFamily="34" charset="0"/>
                      </a:endParaRPr>
                    </a:p>
                  </a:txBody>
                  <a:tcPr marL="4533" marR="4533" marT="4533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4148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4382066620D9468DD4A08DB5914D85" ma:contentTypeVersion="10" ma:contentTypeDescription="Create a new document." ma:contentTypeScope="" ma:versionID="b8dbe88c14b873d9b3f5bed06a892e29">
  <xsd:schema xmlns:xsd="http://www.w3.org/2001/XMLSchema" xmlns:xs="http://www.w3.org/2001/XMLSchema" xmlns:p="http://schemas.microsoft.com/office/2006/metadata/properties" xmlns:ns1="http://schemas.microsoft.com/sharepoint/v3" xmlns:ns2="a167331c-937b-46fe-a0d2-e718c142b915" xmlns:ns3="d0c44bf4-9f42-4aab-bea8-3874168f77d4" targetNamespace="http://schemas.microsoft.com/office/2006/metadata/properties" ma:root="true" ma:fieldsID="212756004878122c59f4d058e06809fe" ns1:_="" ns2:_="" ns3:_="">
    <xsd:import namespace="http://schemas.microsoft.com/sharepoint/v3"/>
    <xsd:import namespace="a167331c-937b-46fe-a0d2-e718c142b915"/>
    <xsd:import namespace="d0c44bf4-9f42-4aab-bea8-3874168f77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1:_dlc_Exempt" minOccurs="0"/>
                <xsd:element ref="ns1:_dlc_ExpireDateSaved" minOccurs="0"/>
                <xsd:element ref="ns1:_dlc_ExpireDate" minOccurs="0"/>
                <xsd:element ref="ns3:SharedWithUsers" minOccurs="0"/>
                <xsd:element ref="ns3:SharedWithDetails" minOccurs="0"/>
                <xsd:element ref="ns2:Seguimient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description="" ma:hidden="true" ma:internalName="_dlc_Exempt" ma:readOnly="true">
      <xsd:simpleType>
        <xsd:restriction base="dms:Unknown"/>
      </xsd:simpleType>
    </xsd:element>
    <xsd:element name="_dlc_ExpireDateSaved" ma:index="11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2" nillable="true" ma:displayName="Expiration Date" ma:description="" ma:hidden="true" ma:internalName="_dlc_ExpireDat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7331c-937b-46fe-a0d2-e718c142b9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Seguimiento" ma:index="15" nillable="true" ma:displayName="Seguimiento" ma:internalName="Seguimiento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44bf4-9f42-4aab-bea8-3874168f77d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guimiento xmlns="a167331c-937b-46fe-a0d2-e718c142b915" xsi:nil="true"/>
  </documentManagement>
</p:properties>
</file>

<file path=customXml/item4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00F84382066620D9468DD4A08DB5914D85" UniqueId="a9ef37cf-16a0-4a3e-abbf-b90072d0b8fc">
      <p:Name>Retention</p:Name>
      <p:Description>Automatic scheduling of content for processing, and performing a retention action on content that has reached its due date.</p:Description>
      <p:CustomData/>
    </p:PolicyItem>
  </p:PolicyItems>
</p:Policy>
</file>

<file path=customXml/itemProps1.xml><?xml version="1.0" encoding="utf-8"?>
<ds:datastoreItem xmlns:ds="http://schemas.openxmlformats.org/officeDocument/2006/customXml" ds:itemID="{EA3DC19B-B006-440A-8E23-C90AC91199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543AE94-05AB-4F0E-9985-5000C1DE78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167331c-937b-46fe-a0d2-e718c142b915"/>
    <ds:schemaRef ds:uri="d0c44bf4-9f42-4aab-bea8-3874168f77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197949-D97F-4C93-8B84-4C7F1ADE54D1}">
  <ds:schemaRefs>
    <ds:schemaRef ds:uri="http://schemas.microsoft.com/office/2006/metadata/properties"/>
    <ds:schemaRef ds:uri="http://www.w3.org/XML/1998/namespace"/>
    <ds:schemaRef ds:uri="http://schemas.microsoft.com/sharepoint/v3"/>
    <ds:schemaRef ds:uri="http://schemas.microsoft.com/office/2006/documentManagement/types"/>
    <ds:schemaRef ds:uri="a167331c-937b-46fe-a0d2-e718c142b915"/>
    <ds:schemaRef ds:uri="d0c44bf4-9f42-4aab-bea8-3874168f77d4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CB12562B-0553-46FF-B801-8F702406A0C7}">
  <ds:schemaRefs>
    <ds:schemaRef ds:uri="office.server.policy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6684</TotalTime>
  <Words>1015</Words>
  <Application>Microsoft Office PowerPoint</Application>
  <PresentationFormat>Presentación en pantalla (4:3)</PresentationFormat>
  <Paragraphs>140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</vt:lpstr>
      <vt:lpstr>Calibri</vt:lpstr>
      <vt:lpstr>Trebuchet MS</vt:lpstr>
      <vt:lpstr>Tema de Office</vt:lpstr>
      <vt:lpstr>Presentación de PowerPoint</vt:lpstr>
      <vt:lpstr>Presentación de PowerPoint</vt:lpstr>
      <vt:lpstr>Plan de Acción – 2019 a Septiembre</vt:lpstr>
      <vt:lpstr>   3 Puntos clave…</vt:lpstr>
      <vt:lpstr>Línea Estratégica 1.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Defensoria</dc:creator>
  <cp:lastModifiedBy>Liliana Perez</cp:lastModifiedBy>
  <cp:revision>412</cp:revision>
  <dcterms:created xsi:type="dcterms:W3CDTF">2017-11-20T21:12:31Z</dcterms:created>
  <dcterms:modified xsi:type="dcterms:W3CDTF">2019-10-17T21:17:35Z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0x010100F84382066620D9468DD4A08DB5914D85</vt:lpwstr>
  </property>
  <property fmtid="{D5CDD505-2E9C-101B-9397-08002B2CF9AE}" pid="3" name="_dlc_policyId">
    <vt:lpwstr>0x010100F84382066620D9468DD4A08DB5914D85</vt:lpwstr>
  </property>
  <property fmtid="{D5CDD505-2E9C-101B-9397-08002B2CF9AE}" pid="4" name="ItemRetentionFormula">
    <vt:lpwstr/>
  </property>
</Properties>
</file>