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9"/>
  </p:notesMasterIdLst>
  <p:sldIdLst>
    <p:sldId id="336" r:id="rId6"/>
    <p:sldId id="328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78" r:id="rId16"/>
    <p:sldId id="392" r:id="rId17"/>
    <p:sldId id="393" r:id="rId18"/>
    <p:sldId id="394" r:id="rId19"/>
    <p:sldId id="395" r:id="rId20"/>
    <p:sldId id="401" r:id="rId21"/>
    <p:sldId id="402" r:id="rId22"/>
    <p:sldId id="396" r:id="rId23"/>
    <p:sldId id="397" r:id="rId24"/>
    <p:sldId id="399" r:id="rId25"/>
    <p:sldId id="400" r:id="rId26"/>
    <p:sldId id="398" r:id="rId27"/>
    <p:sldId id="40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7E7"/>
    <a:srgbClr val="01A101"/>
    <a:srgbClr val="138CAB"/>
    <a:srgbClr val="537740"/>
    <a:srgbClr val="ECEFF6"/>
    <a:srgbClr val="DD8D2C"/>
    <a:srgbClr val="C23338"/>
    <a:srgbClr val="7F5F9A"/>
    <a:srgbClr val="00B8E2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68" d="100"/>
          <a:sy n="68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12/12/2020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508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775269-3D98-4A72-8AA6-89040C6E5F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417173-C819-464C-88A2-406E45469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94B7B4-1A32-4B26-A54F-9C00A4C5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0E72-C94A-4DD4-A9F7-3813E6A56D15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1E4E3E-C2C2-413C-9CE9-E7A483C5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4306FD-5523-41E1-BC9A-FA9CD2999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2FF40-927C-44B3-9FEB-1CC0753A64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4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AE2B9C-32B8-4DDE-83A0-4FA1D333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FE18D6D-0348-48AE-AA26-F8F7E840A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297F8B-F87A-424C-AF20-675FEF25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A20914-0574-4603-A7D8-EDD7788B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514517-4111-4EB2-87BB-F809E687E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152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04A208-D5B2-444A-8F86-BB0462F37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F24A4F-B1CD-42DB-A620-816453C41B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4B9E3E-6218-464A-A2F1-7111298F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DBE12A-0082-494F-A284-3A0C8E0D6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7561AF-80A4-4D96-878E-31F72E96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097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325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A85BB7-8446-4B98-9407-645E78343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212AAB-3FCB-45AD-95EA-916313529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A8E8F-0EA2-411C-BA82-4A83FFD47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8517D-705A-4E60-9CEB-804F74E4C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8F78B1-FE33-46C4-98DA-1AA11BED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732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4B292-6546-494E-9220-387530AB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CB836D-403D-44C0-B100-395A20347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E4CC11-C229-4191-B4F6-0544C510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613D15-4EA8-4E85-9FB7-CC1C93775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EA0C93-5E44-4817-8E11-F1F8E219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738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BF1CC8-51C5-406F-BEB8-8F9FE6300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E6DA86-08E0-415B-9589-AF61FB4E6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99ED2A-6A90-4958-8EB8-5DD5DEC01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B1DD10-DA9B-4896-93FD-2880BBF62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9A5251-996C-4EB4-836E-475818B4C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B13979-F0BD-45C9-95AF-1C4DB45C8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090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6F5344-2B87-4B3A-94A2-5BD40EF7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F493A4-8F8A-4BD4-8C6A-318AB30F4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1AD868-0F66-4ABD-B928-529A3C549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266D9C-52D8-4A34-B5AA-85FBD23632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9D0A3D7-FD84-430B-993B-09F28D9BDA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B3C3427-3C11-4845-B6F1-202A937C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9D62313-F0B4-4C4A-94F1-A7D8668C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64E9590-13C5-40E3-818C-C04B62A0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8738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A8135-23CB-44E4-816B-03B3771B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974FFFC-93DC-4249-A2DA-6132167F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0E72-C94A-4DD4-A9F7-3813E6A56D15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83288B-671F-48B8-B4C1-5B874B6F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30FA728-FFF6-4A2E-A36D-F488E15B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2FF40-927C-44B3-9FEB-1CC0753A64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0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A5252C-9180-495A-BD8A-D5857D3E3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258225A-F340-487D-B63E-915DF4DB6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F03C54-4FF3-41F1-B621-6CEEC5870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2657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AC437-FC45-42C4-804B-F122FF2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2A9DEB-0F86-41A8-B5BA-9AEE458DE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C4318D-82BA-434F-A6D1-AF0C2B731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520989-0DA4-4F02-9628-71BEE15D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37F540-986B-4E90-997B-B5335E95E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65F388-BC3B-4D89-AD22-B1B701BF6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057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173B9-92A5-4787-876C-35802E5D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61036FD-4881-4BA9-9CD2-E3B5A745BA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D7F322-C541-490F-AC1B-088475F59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EA93B7-0A29-4E80-8A7F-536E8F3AC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BE47-6436-4161-8B62-E87C51975069}" type="datetimeFigureOut">
              <a:rPr lang="es-MX" smtClean="0"/>
              <a:t>12/12/2020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03C17D-94D9-4FAB-B86D-48A222252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043F4C-DA00-459A-9C30-0E3916547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521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0FD5494-36D3-406A-8F0C-859C133A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E2C24B-6518-40C6-B2C2-48D88D14B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841A67-BD89-41FB-B1B9-EB09B50BA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F0E72-C94A-4DD4-A9F7-3813E6A56D15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398835-376C-466A-A8DF-283316D007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004BD4-0FDE-479A-806E-F8943CC01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2FF40-927C-44B3-9FEB-1CC0753A647E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1 Imagen">
            <a:extLst>
              <a:ext uri="{FF2B5EF4-FFF2-40B4-BE49-F238E27FC236}">
                <a16:creationId xmlns:a16="http://schemas.microsoft.com/office/drawing/2014/main" id="{B3BEFA02-50E5-4046-BF84-E4E399D584B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8" name="2 Rectángulo">
            <a:extLst>
              <a:ext uri="{FF2B5EF4-FFF2-40B4-BE49-F238E27FC236}">
                <a16:creationId xmlns:a16="http://schemas.microsoft.com/office/drawing/2014/main" id="{E5712FD5-711D-44C9-A3FF-250848BB8D30}"/>
              </a:ext>
            </a:extLst>
          </p:cNvPr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3 Rectángulo">
            <a:extLst>
              <a:ext uri="{FF2B5EF4-FFF2-40B4-BE49-F238E27FC236}">
                <a16:creationId xmlns:a16="http://schemas.microsoft.com/office/drawing/2014/main" id="{8673DC83-A098-4FA1-93B1-F0401E8D6ABD}"/>
              </a:ext>
            </a:extLst>
          </p:cNvPr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850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" y="2852936"/>
            <a:ext cx="9144000" cy="4005064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2726922"/>
            <a:ext cx="9144000" cy="126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331640" y="5320655"/>
            <a:ext cx="6372225" cy="5238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Oficina de Planeación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65796" y="3419878"/>
            <a:ext cx="5903913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Corte al mes de </a:t>
            </a:r>
            <a:r>
              <a:rPr lang="es-ES" sz="4400" dirty="0">
                <a:solidFill>
                  <a:schemeClr val="bg1"/>
                </a:solidFill>
                <a:latin typeface="Trebuchet MS" pitchFamily="34" charset="0"/>
              </a:rPr>
              <a:t>noviembre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A7946942-3164-49E4-87D8-02CA722D3674}"/>
              </a:ext>
            </a:extLst>
          </p:cNvPr>
          <p:cNvGrpSpPr/>
          <p:nvPr/>
        </p:nvGrpSpPr>
        <p:grpSpPr>
          <a:xfrm>
            <a:off x="-31819" y="212250"/>
            <a:ext cx="9175819" cy="6645750"/>
            <a:chOff x="-31819" y="212250"/>
            <a:chExt cx="9175819" cy="664575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FB665EE-DE5F-4A8C-B73D-AE65E3A2243C}"/>
                </a:ext>
              </a:extLst>
            </p:cNvPr>
            <p:cNvSpPr/>
            <p:nvPr/>
          </p:nvSpPr>
          <p:spPr>
            <a:xfrm flipH="1" flipV="1">
              <a:off x="0" y="5877272"/>
              <a:ext cx="9144000" cy="98072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2040" y="3480858"/>
              <a:ext cx="3430443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 noviembre </a:t>
              </a:r>
              <a:endParaRPr lang="es-CO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FC39F5A-3962-4B31-9832-4D9F282A8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438" y="3924384"/>
              <a:ext cx="2592288" cy="221599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138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31</a:t>
              </a:r>
              <a:endParaRPr lang="es-CO" sz="28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FF7429D4-421C-4854-AC55-3AD8C14D2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5418" y="5814460"/>
              <a:ext cx="3203686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Actividades</a:t>
              </a:r>
              <a:endParaRPr lang="es-CO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69022E67-304F-4D15-B94E-A63706F80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19" y="1618922"/>
              <a:ext cx="4294699" cy="3970318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 causa del </a:t>
              </a:r>
              <a:r>
                <a:rPr lang="es-CO" sz="5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Covid-19</a:t>
              </a:r>
              <a:endPara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  <a:p>
              <a:pPr algn="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fue necesario pasar a estado </a:t>
              </a:r>
            </a:p>
            <a:p>
              <a:pPr algn="r" fontAlgn="t"/>
              <a:r>
                <a:rPr lang="es-CO" sz="6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Cancelado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A6B9CA40-0363-4A93-8C75-D3A49ED40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056" y="212250"/>
              <a:ext cx="3486583" cy="3242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8317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4154717"/>
            <a:ext cx="5303407" cy="193899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por </a:t>
            </a:r>
            <a:r>
              <a:rPr lang="es-CO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Procesos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7A4D22B-60DC-4AD7-AF85-038AA5458D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44" t="19185" r="20298" b="6580"/>
          <a:stretch/>
        </p:blipFill>
        <p:spPr>
          <a:xfrm>
            <a:off x="3292051" y="234616"/>
            <a:ext cx="5312397" cy="390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7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PROCESOS ESTRATÉGICOS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FA46935-D056-438F-B4B7-AE9C5799F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04" r="15446"/>
          <a:stretch/>
        </p:blipFill>
        <p:spPr>
          <a:xfrm>
            <a:off x="971600" y="765746"/>
            <a:ext cx="7200800" cy="59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36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PROCESOS MISIONALES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58457B-7441-42A9-A87A-5D438F3D14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2" r="15447" b="8190"/>
          <a:stretch/>
        </p:blipFill>
        <p:spPr>
          <a:xfrm>
            <a:off x="319910" y="873158"/>
            <a:ext cx="8284538" cy="594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06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PROCESOS DE APOYO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985C17-C938-4FBC-A498-F6681153C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3" r="15077" b="6765"/>
          <a:stretch/>
        </p:blipFill>
        <p:spPr>
          <a:xfrm>
            <a:off x="323527" y="797466"/>
            <a:ext cx="8354169" cy="60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7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PROCESOS DE EVALUACIÓN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2C2451-7B06-4B25-AE41-072D80D28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34" r="17017"/>
          <a:stretch/>
        </p:blipFill>
        <p:spPr>
          <a:xfrm>
            <a:off x="1043608" y="762968"/>
            <a:ext cx="7272808" cy="60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56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3785385"/>
            <a:ext cx="5303407" cy="267765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  <a:r>
              <a:rPr lang="es-CO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Vicedefensoría</a:t>
            </a:r>
            <a:r>
              <a:rPr lang="es-CO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y Secretaría General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8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36512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B6A813-01A0-4386-BF5C-E2A73D1F4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8" t="5788" r="44409" b="1193"/>
          <a:stretch/>
        </p:blipFill>
        <p:spPr>
          <a:xfrm>
            <a:off x="1555973" y="234725"/>
            <a:ext cx="6256387" cy="65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3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3785385"/>
            <a:ext cx="5303407" cy="267765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  <a:r>
              <a:rPr lang="es-CO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Direcciones y Delegadas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87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DIRECCIONES NACIONALES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1097CC2-4948-4951-8FFF-4B338995C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41" y="924805"/>
            <a:ext cx="9196554" cy="557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3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BE66B9BE-395D-4A4A-91C2-929578D52E9E}"/>
              </a:ext>
            </a:extLst>
          </p:cNvPr>
          <p:cNvGrpSpPr/>
          <p:nvPr/>
        </p:nvGrpSpPr>
        <p:grpSpPr>
          <a:xfrm>
            <a:off x="-33115" y="0"/>
            <a:ext cx="9297224" cy="6858000"/>
            <a:chOff x="-33115" y="0"/>
            <a:chExt cx="9297224" cy="6858000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36644060-5605-47E2-A41E-371AA2F6793C}"/>
                </a:ext>
              </a:extLst>
            </p:cNvPr>
            <p:cNvSpPr/>
            <p:nvPr/>
          </p:nvSpPr>
          <p:spPr>
            <a:xfrm flipH="1" flipV="1">
              <a:off x="-33115" y="0"/>
              <a:ext cx="92525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Rectangle 12">
              <a:extLst>
                <a:ext uri="{FF2B5EF4-FFF2-40B4-BE49-F238E27FC236}">
                  <a16:creationId xmlns:a16="http://schemas.microsoft.com/office/drawing/2014/main" id="{CE2C8C36-EE56-44A4-8479-67537EF73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0141" y="4522003"/>
              <a:ext cx="4283968" cy="2308324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% de avance alcanzado en la ejecución del Plan de Acción</a:t>
              </a: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737F18E1-69A1-4469-934F-08DD05219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4113" y="2420888"/>
              <a:ext cx="1983222" cy="1983222"/>
            </a:xfrm>
            <a:prstGeom prst="rect">
              <a:avLst/>
            </a:prstGeom>
          </p:spPr>
        </p:pic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F9D6C2AD-9F21-4F8E-B18D-D11D92293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484" y="626206"/>
              <a:ext cx="3312764" cy="1107996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6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84.91%</a:t>
              </a:r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207D704-86EC-416C-B187-AD21A9B2F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96752"/>
              <a:ext cx="5496657" cy="5022189"/>
            </a:xfrm>
            <a:prstGeom prst="rect">
              <a:avLst/>
            </a:prstGeom>
          </p:spPr>
        </p:pic>
      </p:grpSp>
      <p:sp>
        <p:nvSpPr>
          <p:cNvPr id="22" name="Rectangle 12">
            <a:extLst>
              <a:ext uri="{FF2B5EF4-FFF2-40B4-BE49-F238E27FC236}">
                <a16:creationId xmlns:a16="http://schemas.microsoft.com/office/drawing/2014/main" id="{E45204EC-118B-4A57-AB5A-CB885A134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590" y="0"/>
            <a:ext cx="3430443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 noviembre </a:t>
            </a:r>
            <a:endParaRPr lang="es-CO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DEFENSORÍAS DELEGADAS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00CFB0A-28F8-4F2B-B39D-962DDA312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36034"/>
            <a:ext cx="8656287" cy="517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50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DEFENSORÍAS DELEGADAS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F58AFB6-182B-4AEA-B104-370C94A3E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32" y="1196752"/>
            <a:ext cx="8562536" cy="51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63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9201" y="101751"/>
            <a:ext cx="9173689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DEFENSORÍAS DELEGADAS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D23ECE-D90A-43E3-8D88-862F1BDBD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" y="1196752"/>
            <a:ext cx="915713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88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07488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D615B6E-EA89-4B32-AC6A-665F830D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5303"/>
            <a:ext cx="8964488" cy="769441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 fontAlgn="t"/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RECOMENDACIONES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A5DAE8F-E9F2-4354-A21E-D1BCF6D5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37" y="1093089"/>
            <a:ext cx="8276227" cy="5847755"/>
          </a:xfrm>
          <a:prstGeom prst="rect">
            <a:avLst/>
          </a:prstGeom>
          <a:noFill/>
          <a:ln>
            <a:noFill/>
          </a:ln>
          <a:effectLst>
            <a:outerShdw blurRad="165100" dist="38100" dir="18900000" algn="b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prst="slope"/>
            <a:bevelB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571500" indent="-571500" fontAlgn="t">
              <a:buFont typeface="Wingdings" panose="05000000000000000000" pitchFamily="2" charset="2"/>
              <a:buChar char="v"/>
            </a:pPr>
            <a:r>
              <a:rPr lang="es-CO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Realizar reunión de seguimiento mensual y cargar memoria de reunión en el sistema</a:t>
            </a:r>
          </a:p>
          <a:p>
            <a:pPr marL="571500" indent="-571500" fontAlgn="t">
              <a:buFont typeface="Wingdings" panose="05000000000000000000" pitchFamily="2" charset="2"/>
              <a:buChar char="v"/>
            </a:pPr>
            <a:r>
              <a:rPr lang="es-CO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Revisar las actividades del Plan de Acción que se encuentran en ejecución.</a:t>
            </a:r>
          </a:p>
          <a:p>
            <a:pPr marL="571500" indent="-571500" fontAlgn="t">
              <a:buFont typeface="Wingdings" panose="05000000000000000000" pitchFamily="2" charset="2"/>
              <a:buChar char="v"/>
            </a:pPr>
            <a:r>
              <a:rPr lang="es-CO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Tomar acciones de medida frente a las actividades que no se pueden finalizar.</a:t>
            </a:r>
          </a:p>
          <a:p>
            <a:pPr marL="571500" indent="-571500" fontAlgn="t">
              <a:buFont typeface="Wingdings" panose="05000000000000000000" pitchFamily="2" charset="2"/>
              <a:buChar char="v"/>
            </a:pPr>
            <a:r>
              <a:rPr lang="es-CO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Realizar el registro de avance en el sistema de información.</a:t>
            </a:r>
          </a:p>
        </p:txBody>
      </p:sp>
    </p:spTree>
    <p:extLst>
      <p:ext uri="{BB962C8B-B14F-4D97-AF65-F5344CB8AC3E}">
        <p14:creationId xmlns:p14="http://schemas.microsoft.com/office/powerpoint/2010/main" val="189566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o 28">
            <a:extLst>
              <a:ext uri="{FF2B5EF4-FFF2-40B4-BE49-F238E27FC236}">
                <a16:creationId xmlns:a16="http://schemas.microsoft.com/office/drawing/2014/main" id="{CED877C9-8614-4F42-928E-B46BEE4587C5}"/>
              </a:ext>
            </a:extLst>
          </p:cNvPr>
          <p:cNvGrpSpPr/>
          <p:nvPr/>
        </p:nvGrpSpPr>
        <p:grpSpPr>
          <a:xfrm>
            <a:off x="-36512" y="489446"/>
            <a:ext cx="9180511" cy="6368551"/>
            <a:chOff x="-36512" y="489446"/>
            <a:chExt cx="9180511" cy="6368551"/>
          </a:xfrm>
        </p:grpSpPr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D21B359B-03EA-41FA-967B-A2AA18A15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968" y="489446"/>
              <a:ext cx="3312764" cy="923330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83.89%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C56D520E-B2E8-4968-A1E8-404703383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7704" y="4254187"/>
              <a:ext cx="3312764" cy="830997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800" dirty="0">
                  <a:solidFill>
                    <a:srgbClr val="E6E7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81.60%</a:t>
              </a: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4C2B3B1B-7527-45FD-AF0C-52A19CA48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856" y="2348880"/>
              <a:ext cx="3312764" cy="923330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89.25%</a:t>
              </a: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A2289673-1CE1-4E69-A144-88171E3B4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710" y="908720"/>
              <a:ext cx="1744225" cy="58477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Línea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3E5CCFB9-1B58-44BC-8DE1-D49FEA838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9744" y="1311151"/>
              <a:ext cx="1744224" cy="46166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Estratégica</a:t>
              </a: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D09034-63EE-4007-A821-A2DF58AD6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2708920"/>
              <a:ext cx="1744225" cy="58477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Línea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F7AEB9-4419-4AB2-9D9F-0551E6CAC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650" y="3111351"/>
              <a:ext cx="1744224" cy="46166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Estratégica</a:t>
              </a: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D5074886-4819-4F8A-B0A9-768E15E44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6512" y="4653136"/>
              <a:ext cx="1744225" cy="58477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Línea</a:t>
              </a:r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9A03685F-ABC7-4D6A-B6F9-6CB9C89F1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522" y="5055567"/>
              <a:ext cx="1744224" cy="46166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Estratégica</a:t>
              </a: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D8698E49-EE9E-496A-8582-FC7F95471A49}"/>
                </a:ext>
              </a:extLst>
            </p:cNvPr>
            <p:cNvSpPr/>
            <p:nvPr/>
          </p:nvSpPr>
          <p:spPr>
            <a:xfrm flipH="1" flipV="1">
              <a:off x="-1" y="5919660"/>
              <a:ext cx="9144000" cy="93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Signo más 19">
              <a:extLst>
                <a:ext uri="{FF2B5EF4-FFF2-40B4-BE49-F238E27FC236}">
                  <a16:creationId xmlns:a16="http://schemas.microsoft.com/office/drawing/2014/main" id="{8C4ECABB-E12B-4198-B701-F66B3EEEC3C1}"/>
                </a:ext>
              </a:extLst>
            </p:cNvPr>
            <p:cNvSpPr/>
            <p:nvPr/>
          </p:nvSpPr>
          <p:spPr>
            <a:xfrm>
              <a:off x="7092280" y="3612339"/>
              <a:ext cx="648072" cy="720080"/>
            </a:xfrm>
            <a:prstGeom prst="mathPlu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igno más 20">
              <a:extLst>
                <a:ext uri="{FF2B5EF4-FFF2-40B4-BE49-F238E27FC236}">
                  <a16:creationId xmlns:a16="http://schemas.microsoft.com/office/drawing/2014/main" id="{884BAF61-E7D0-4E55-8F53-1678581293DA}"/>
                </a:ext>
              </a:extLst>
            </p:cNvPr>
            <p:cNvSpPr/>
            <p:nvPr/>
          </p:nvSpPr>
          <p:spPr>
            <a:xfrm>
              <a:off x="1547268" y="1195220"/>
              <a:ext cx="648072" cy="720080"/>
            </a:xfrm>
            <a:prstGeom prst="mathPlu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igno de división 21">
              <a:extLst>
                <a:ext uri="{FF2B5EF4-FFF2-40B4-BE49-F238E27FC236}">
                  <a16:creationId xmlns:a16="http://schemas.microsoft.com/office/drawing/2014/main" id="{F37E4925-DFAB-4A0B-ACA6-F08AE7B592A9}"/>
                </a:ext>
              </a:extLst>
            </p:cNvPr>
            <p:cNvSpPr/>
            <p:nvPr/>
          </p:nvSpPr>
          <p:spPr>
            <a:xfrm>
              <a:off x="4847198" y="6008514"/>
              <a:ext cx="791890" cy="830997"/>
            </a:xfrm>
            <a:prstGeom prst="mathDivid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39D8F000-72FB-436C-9C98-A6A54AB788F3}"/>
                </a:ext>
              </a:extLst>
            </p:cNvPr>
            <p:cNvSpPr/>
            <p:nvPr/>
          </p:nvSpPr>
          <p:spPr>
            <a:xfrm>
              <a:off x="5639088" y="6008514"/>
              <a:ext cx="648072" cy="72008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4800" dirty="0">
                  <a:latin typeface="Trebuchet MS" panose="020B0603020202020204" pitchFamily="34" charset="0"/>
                </a:rPr>
                <a:t>3</a:t>
              </a:r>
              <a:endParaRPr lang="en-US" dirty="0">
                <a:latin typeface="Trebuchet MS" panose="020B0603020202020204" pitchFamily="34" charset="0"/>
              </a:endParaRPr>
            </a:p>
          </p:txBody>
        </p:sp>
        <p:sp>
          <p:nvSpPr>
            <p:cNvPr id="24" name="Es igual a 23">
              <a:extLst>
                <a:ext uri="{FF2B5EF4-FFF2-40B4-BE49-F238E27FC236}">
                  <a16:creationId xmlns:a16="http://schemas.microsoft.com/office/drawing/2014/main" id="{7956B9A6-C844-4A3C-89D5-131F3E92A28B}"/>
                </a:ext>
              </a:extLst>
            </p:cNvPr>
            <p:cNvSpPr/>
            <p:nvPr/>
          </p:nvSpPr>
          <p:spPr>
            <a:xfrm>
              <a:off x="6329779" y="6008514"/>
              <a:ext cx="791890" cy="720080"/>
            </a:xfrm>
            <a:prstGeom prst="mathEqual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id="{03744E2B-53AE-4F58-8C92-BF558111008A}"/>
                </a:ext>
              </a:extLst>
            </p:cNvPr>
            <p:cNvSpPr/>
            <p:nvPr/>
          </p:nvSpPr>
          <p:spPr>
            <a:xfrm>
              <a:off x="7164288" y="6008514"/>
              <a:ext cx="1774035" cy="72008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3600" dirty="0">
                  <a:latin typeface="Trebuchet MS" panose="020B0603020202020204" pitchFamily="34" charset="0"/>
                </a:rPr>
                <a:t>84.91%</a:t>
              </a:r>
              <a:endParaRPr lang="en-US" sz="1200" dirty="0">
                <a:latin typeface="Trebuchet MS" panose="020B0603020202020204" pitchFamily="34" charset="0"/>
              </a:endParaRP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614D4361-1E23-48A0-9971-156A4DD2B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2108" y="5919660"/>
              <a:ext cx="810276" cy="8102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207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-33115" y="0"/>
            <a:ext cx="925252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E2A7D1-8EA5-495F-B6FF-F7AAA3A62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4" t="405" r="825" b="-405"/>
          <a:stretch/>
        </p:blipFill>
        <p:spPr>
          <a:xfrm>
            <a:off x="-36512" y="3227784"/>
            <a:ext cx="7498080" cy="3657600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78410B3B-E78F-45F3-A6AD-C7B7A76BD7FC}"/>
              </a:ext>
            </a:extLst>
          </p:cNvPr>
          <p:cNvGrpSpPr/>
          <p:nvPr/>
        </p:nvGrpSpPr>
        <p:grpSpPr>
          <a:xfrm>
            <a:off x="98044" y="193864"/>
            <a:ext cx="8866444" cy="6230412"/>
            <a:chOff x="98044" y="193864"/>
            <a:chExt cx="8866444" cy="6230412"/>
          </a:xfrm>
        </p:grpSpPr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5926DDB-8D99-467A-88FB-85C0B9462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84" y="193864"/>
              <a:ext cx="7128792" cy="1938992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0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Quién contribuye al logro del % alcanzado en la ejecución del Plan de Acción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2371527"/>
              <a:ext cx="4968552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La </a:t>
              </a:r>
              <a:r>
                <a:rPr lang="es-CO" sz="4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Vicedefensoría</a:t>
              </a:r>
              <a:endPara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7EF17D2A-D0F2-4050-92E5-CB6C8E257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1427" y="3164775"/>
              <a:ext cx="5548845" cy="1200329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12 Delegadas</a:t>
              </a:r>
            </a:p>
            <a:p>
              <a:pPr algn="r" fontAlgn="t"/>
              <a:r>
                <a:rPr lang="es-CO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 Direcciones </a:t>
              </a: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CA39F432-C5FA-46C0-B18D-7DD199D2B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3848" y="4387751"/>
              <a:ext cx="5760640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La Secretaría General</a:t>
              </a: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BFE79CCA-8A75-4D8B-96A9-7CE6B555B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241" y="5223947"/>
              <a:ext cx="5760640" cy="1200329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 Subdirecciones</a:t>
              </a:r>
            </a:p>
            <a:p>
              <a:pPr algn="r" fontAlgn="t"/>
              <a:r>
                <a:rPr lang="es-CO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 Oficinas</a:t>
              </a: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7DE7CFA-2435-46DF-A575-287948447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3276">
              <a:off x="7874322" y="373217"/>
              <a:ext cx="910552" cy="147124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C9BA8BF-2CA2-494F-9A68-2B4D9198A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842">
              <a:off x="98044" y="528691"/>
              <a:ext cx="910552" cy="1471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7460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66244BC9-C160-4B15-A32E-FF46B0DDE927}"/>
              </a:ext>
            </a:extLst>
          </p:cNvPr>
          <p:cNvGrpSpPr/>
          <p:nvPr/>
        </p:nvGrpSpPr>
        <p:grpSpPr>
          <a:xfrm>
            <a:off x="0" y="505774"/>
            <a:ext cx="9144000" cy="6352226"/>
            <a:chOff x="0" y="505774"/>
            <a:chExt cx="9144000" cy="6352226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FB665EE-DE5F-4A8C-B73D-AE65E3A2243C}"/>
                </a:ext>
              </a:extLst>
            </p:cNvPr>
            <p:cNvSpPr/>
            <p:nvPr/>
          </p:nvSpPr>
          <p:spPr>
            <a:xfrm flipH="1" flipV="1">
              <a:off x="0" y="5877272"/>
              <a:ext cx="9144000" cy="98072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5926DDB-8D99-467A-88FB-85C0B9462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84" y="778639"/>
              <a:ext cx="7128792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Cómo se hace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545" y="2169438"/>
              <a:ext cx="8001903" cy="2123658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Realizando las actividades planeadas y parametrizadas en el sistema de información </a:t>
              </a: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7DE7CFA-2435-46DF-A575-287948447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3276">
              <a:off x="6315364" y="505774"/>
              <a:ext cx="910552" cy="147124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C9BA8BF-2CA2-494F-9A68-2B4D9198A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842">
              <a:off x="1610212" y="528691"/>
              <a:ext cx="910552" cy="1471248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A29CAFE-37C4-4935-A290-754B33A74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4245496"/>
              <a:ext cx="5832648" cy="2567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9187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44000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6E57579-4A19-47F7-8F74-07C1D16924E3}"/>
              </a:ext>
            </a:extLst>
          </p:cNvPr>
          <p:cNvGrpSpPr/>
          <p:nvPr/>
        </p:nvGrpSpPr>
        <p:grpSpPr>
          <a:xfrm>
            <a:off x="286532" y="661919"/>
            <a:ext cx="8317916" cy="5338465"/>
            <a:chOff x="286532" y="661919"/>
            <a:chExt cx="8317916" cy="5338465"/>
          </a:xfrm>
        </p:grpSpPr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5926DDB-8D99-467A-88FB-85C0B9462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661919"/>
              <a:ext cx="6616007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Qué sucede si no registro  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545" y="3630504"/>
              <a:ext cx="8001903" cy="2369880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Afecto el % de logro alcanzado </a:t>
              </a:r>
            </a:p>
            <a:p>
              <a:pPr algn="ct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 Plan de Acción de la </a:t>
              </a:r>
              <a:r>
                <a:rPr lang="es-CO" sz="6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entidad</a:t>
              </a:r>
              <a:endPara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7DE7CFA-2435-46DF-A575-287948447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3276">
              <a:off x="7683516" y="721798"/>
              <a:ext cx="910552" cy="147124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C9BA8BF-2CA2-494F-9A68-2B4D9198A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842">
              <a:off x="286532" y="744715"/>
              <a:ext cx="910552" cy="1471248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A29CAFE-37C4-4935-A290-754B33A74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484784"/>
              <a:ext cx="2515367" cy="1107415"/>
            </a:xfrm>
            <a:prstGeom prst="rect">
              <a:avLst/>
            </a:prstGeom>
          </p:spPr>
        </p:pic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24B0D76-BD34-4705-A755-3C8B560BC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7904" y="1251918"/>
              <a:ext cx="3937696" cy="1446550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44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el avance de las actividades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126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B665EE-DE5F-4A8C-B73D-AE65E3A2243C}"/>
              </a:ext>
            </a:extLst>
          </p:cNvPr>
          <p:cNvSpPr/>
          <p:nvPr/>
        </p:nvSpPr>
        <p:spPr>
          <a:xfrm flipH="1" flipV="1">
            <a:off x="0" y="5877272"/>
            <a:ext cx="9144000" cy="9807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2347531-B8C2-4324-A557-43F8B54F3E66}"/>
              </a:ext>
            </a:extLst>
          </p:cNvPr>
          <p:cNvGrpSpPr/>
          <p:nvPr/>
        </p:nvGrpSpPr>
        <p:grpSpPr>
          <a:xfrm>
            <a:off x="251519" y="491768"/>
            <a:ext cx="8424937" cy="5911051"/>
            <a:chOff x="251519" y="491768"/>
            <a:chExt cx="8424937" cy="5911051"/>
          </a:xfrm>
        </p:grpSpPr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5926DDB-8D99-467A-88FB-85C0B9462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91768"/>
              <a:ext cx="6616007" cy="2123658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4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Y si no puedo realizar la actividad, que debo hacer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519" y="2924944"/>
              <a:ext cx="8424937" cy="3477875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Antes del quinto día hábil de cada mes, enviar a la Oficina de Planeación la solicitud de ajuste junto con la justificación del incumplimiento</a:t>
              </a: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7DE7CFA-2435-46DF-A575-287948447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3276">
              <a:off x="7683516" y="721798"/>
              <a:ext cx="910552" cy="147124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C9BA8BF-2CA2-494F-9A68-2B4D9198A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842">
              <a:off x="286532" y="744715"/>
              <a:ext cx="910552" cy="1471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6967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89751F3-C2B8-401B-A894-F59DD4318BCB}"/>
              </a:ext>
            </a:extLst>
          </p:cNvPr>
          <p:cNvGrpSpPr/>
          <p:nvPr/>
        </p:nvGrpSpPr>
        <p:grpSpPr>
          <a:xfrm>
            <a:off x="0" y="404664"/>
            <a:ext cx="9144000" cy="6453336"/>
            <a:chOff x="0" y="404664"/>
            <a:chExt cx="9144000" cy="6453336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FB665EE-DE5F-4A8C-B73D-AE65E3A2243C}"/>
                </a:ext>
              </a:extLst>
            </p:cNvPr>
            <p:cNvSpPr/>
            <p:nvPr/>
          </p:nvSpPr>
          <p:spPr>
            <a:xfrm flipH="1" flipV="1">
              <a:off x="0" y="5877272"/>
              <a:ext cx="9144000" cy="98072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5926DDB-8D99-467A-88FB-85C0B9462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710043"/>
              <a:ext cx="9143999" cy="1938992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</p:spPr>
          <p:txBody>
            <a:bodyPr wrap="square" anchor="ctr">
              <a:spAutoFit/>
            </a:bodyPr>
            <a:lstStyle/>
            <a:p>
              <a:pPr algn="ctr" fontAlgn="t"/>
              <a:r>
                <a:rPr lang="es-CO" sz="40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 todas las dependencias, hubiesen cumplido con la responsabilidad de registrar el avance de las actividades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21" y="521997"/>
              <a:ext cx="5149081" cy="313932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 noviembre el % de logro alcanzado hubiese sido </a:t>
              </a:r>
            </a:p>
            <a:p>
              <a:pPr fontAlgn="t"/>
              <a:r>
                <a:rPr lang="es-CO" sz="6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mas alto</a:t>
              </a: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20F2EC5-C061-421C-BC66-357AFD3A8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447" y="404664"/>
              <a:ext cx="5240553" cy="42474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47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9FEB5A9-ECAB-47B3-A186-56E6C07F8916}"/>
              </a:ext>
            </a:extLst>
          </p:cNvPr>
          <p:cNvGrpSpPr/>
          <p:nvPr/>
        </p:nvGrpSpPr>
        <p:grpSpPr>
          <a:xfrm>
            <a:off x="0" y="-82042"/>
            <a:ext cx="9672798" cy="6940042"/>
            <a:chOff x="0" y="-82042"/>
            <a:chExt cx="9672798" cy="6940042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FB665EE-DE5F-4A8C-B73D-AE65E3A2243C}"/>
                </a:ext>
              </a:extLst>
            </p:cNvPr>
            <p:cNvSpPr/>
            <p:nvPr/>
          </p:nvSpPr>
          <p:spPr>
            <a:xfrm flipH="1" flipV="1">
              <a:off x="0" y="5877272"/>
              <a:ext cx="9144000" cy="98072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9A3B7A61-AA86-43DA-9DE0-3BF1E5189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041" y="0"/>
              <a:ext cx="3430443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 noviembre </a:t>
              </a:r>
              <a:endParaRPr lang="es-CO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EFA8107-666F-4D78-B59C-9B6EA9E57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6403">
              <a:off x="125584" y="3239639"/>
              <a:ext cx="6403438" cy="3020372"/>
            </a:xfrm>
            <a:prstGeom prst="rect">
              <a:avLst/>
            </a:prstGeom>
          </p:spPr>
        </p:pic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FC39F5A-3962-4B31-9832-4D9F282A8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118" y="238336"/>
              <a:ext cx="2592288" cy="2646878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166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84</a:t>
              </a:r>
              <a:endParaRPr lang="es-CO" sz="34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FF7429D4-421C-4854-AC55-3AD8C14D2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419" y="2354109"/>
              <a:ext cx="3203686" cy="769441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Actividades</a:t>
              </a:r>
              <a:endParaRPr lang="es-CO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69022E67-304F-4D15-B94E-A63706F80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3805" y="2118915"/>
              <a:ext cx="4294699" cy="2462213"/>
            </a:xfrm>
            <a:prstGeom prst="rect">
              <a:avLst/>
            </a:prstGeom>
            <a:noFill/>
            <a:ln>
              <a:noFill/>
            </a:ln>
            <a:effectLst>
              <a:outerShdw blurRad="165100" dist="38100" dir="18900000" algn="bl" rotWithShape="0">
                <a:schemeClr val="bg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  <a:bevelB w="114300" prst="artDeco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 fontAlgn="t"/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Registran estado </a:t>
              </a:r>
            </a:p>
            <a:p>
              <a:pPr algn="r" fontAlgn="t"/>
              <a:r>
                <a:rPr lang="es-CO" sz="6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Culminado</a:t>
              </a:r>
              <a:r>
                <a:rPr lang="es-CO" sz="4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</a:t>
              </a:r>
              <a:endParaRPr lang="es-CO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4959414-BBAA-40B2-87A0-0C0DC8874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2966" y="-82042"/>
              <a:ext cx="3059832" cy="2294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7675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a167331c-937b-46fe-a0d2-e718c142b91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0c44bf4-9f42-4aab-bea8-3874168f77d4"/>
    <ds:schemaRef ds:uri="http://schemas.microsoft.com/office/2006/metadata/properties"/>
    <ds:schemaRef ds:uri="http://schemas.microsoft.com/sharepoint/v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10414</TotalTime>
  <Words>293</Words>
  <Application>Microsoft Office PowerPoint</Application>
  <PresentationFormat>Presentación en pantalla (4:3)</PresentationFormat>
  <Paragraphs>64</Paragraphs>
  <Slides>23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Trebuchet MS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393</cp:revision>
  <dcterms:created xsi:type="dcterms:W3CDTF">2017-11-20T21:12:31Z</dcterms:created>
  <dcterms:modified xsi:type="dcterms:W3CDTF">2020-12-12T19:41:30Z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