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7"/>
  </p:notesMasterIdLst>
  <p:sldIdLst>
    <p:sldId id="336" r:id="rId6"/>
    <p:sldId id="267" r:id="rId7"/>
    <p:sldId id="328" r:id="rId8"/>
    <p:sldId id="329" r:id="rId9"/>
    <p:sldId id="371" r:id="rId10"/>
    <p:sldId id="363" r:id="rId11"/>
    <p:sldId id="372" r:id="rId12"/>
    <p:sldId id="373" r:id="rId13"/>
    <p:sldId id="374" r:id="rId14"/>
    <p:sldId id="375" r:id="rId15"/>
    <p:sldId id="335" r:id="rId1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lissa Torrado" initials="MT" lastIdx="2" clrIdx="0">
    <p:extLst>
      <p:ext uri="{19B8F6BF-5375-455C-9EA6-DF929625EA0E}">
        <p15:presenceInfo xmlns:p15="http://schemas.microsoft.com/office/powerpoint/2012/main" userId="S-1-5-21-1413734037-4171869932-2362094686-74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6950"/>
    <a:srgbClr val="623B11"/>
    <a:srgbClr val="FB4F2D"/>
    <a:srgbClr val="FC3E18"/>
    <a:srgbClr val="D74235"/>
    <a:srgbClr val="FACE6B"/>
    <a:srgbClr val="9B8577"/>
    <a:srgbClr val="C08D3C"/>
    <a:srgbClr val="D4B9AB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39" autoAdjust="0"/>
    <p:restoredTop sz="94660"/>
  </p:normalViewPr>
  <p:slideViewPr>
    <p:cSldViewPr>
      <p:cViewPr varScale="1">
        <p:scale>
          <a:sx n="68" d="100"/>
          <a:sy n="68" d="100"/>
        </p:scale>
        <p:origin x="145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A7E084-E7DD-4C6E-82B5-AC7387883398}" type="datetimeFigureOut">
              <a:rPr lang="es-CO" smtClean="0"/>
              <a:t>2/06/2020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867D04-D9DA-4C8F-9F2D-2651FEE47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29721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2512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9105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1157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8752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815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3278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8968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080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993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2302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4674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rgbClr val="B9C4C5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0300"/>
            <a:ext cx="9144000" cy="927700"/>
          </a:xfrm>
          <a:prstGeom prst="rect">
            <a:avLst/>
          </a:prstGeom>
        </p:spPr>
      </p:pic>
      <p:sp>
        <p:nvSpPr>
          <p:cNvPr id="3" name="2 Rectángulo"/>
          <p:cNvSpPr/>
          <p:nvPr userDrawn="1"/>
        </p:nvSpPr>
        <p:spPr>
          <a:xfrm>
            <a:off x="0" y="5918578"/>
            <a:ext cx="6228184" cy="45719"/>
          </a:xfrm>
          <a:prstGeom prst="rect">
            <a:avLst/>
          </a:prstGeom>
          <a:gradFill>
            <a:gsLst>
              <a:gs pos="0">
                <a:schemeClr val="tx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Rectángulo"/>
          <p:cNvSpPr/>
          <p:nvPr userDrawn="1"/>
        </p:nvSpPr>
        <p:spPr>
          <a:xfrm>
            <a:off x="0" y="5930300"/>
            <a:ext cx="9144000" cy="909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4097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" y="2852936"/>
            <a:ext cx="9144000" cy="4005064"/>
          </a:xfrm>
          <a:prstGeom prst="rect">
            <a:avLst/>
          </a:prstGeom>
          <a:solidFill>
            <a:srgbClr val="002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0" y="2726922"/>
            <a:ext cx="9144000" cy="12601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331640" y="5320655"/>
            <a:ext cx="6372225" cy="5238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s-ES" sz="2800" dirty="0">
                <a:solidFill>
                  <a:schemeClr val="bg1"/>
                </a:solidFill>
                <a:latin typeface="Trebuchet MS" panose="020B0603020202020204" pitchFamily="34" charset="0"/>
              </a:rPr>
              <a:t>Oficina de Planeación</a:t>
            </a: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1565796" y="3512210"/>
            <a:ext cx="5903913" cy="156966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s-ES" sz="3200" dirty="0">
                <a:solidFill>
                  <a:schemeClr val="bg1"/>
                </a:solidFill>
                <a:latin typeface="Trebuchet MS" pitchFamily="34" charset="0"/>
              </a:rPr>
              <a:t>Seguimiento</a:t>
            </a:r>
          </a:p>
          <a:p>
            <a:pPr algn="ctr"/>
            <a:r>
              <a:rPr lang="es-ES" sz="3200" dirty="0">
                <a:solidFill>
                  <a:schemeClr val="bg1"/>
                </a:solidFill>
                <a:latin typeface="Trebuchet MS" pitchFamily="34" charset="0"/>
              </a:rPr>
              <a:t>Plan de Acción 2020</a:t>
            </a:r>
          </a:p>
          <a:p>
            <a:pPr algn="ctr"/>
            <a:r>
              <a:rPr lang="es-ES" sz="3200" dirty="0">
                <a:solidFill>
                  <a:schemeClr val="bg1"/>
                </a:solidFill>
                <a:latin typeface="Trebuchet MS" pitchFamily="34" charset="0"/>
              </a:rPr>
              <a:t>Corte al mes de abril</a:t>
            </a:r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188640"/>
            <a:ext cx="2520280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40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575A0278-D41B-43E9-9821-C9B8A52AD0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7097861"/>
              </p:ext>
            </p:extLst>
          </p:nvPr>
        </p:nvGraphicFramePr>
        <p:xfrm>
          <a:off x="125759" y="764704"/>
          <a:ext cx="8892481" cy="4064280"/>
        </p:xfrm>
        <a:graphic>
          <a:graphicData uri="http://schemas.openxmlformats.org/drawingml/2006/table">
            <a:tbl>
              <a:tblPr/>
              <a:tblGrid>
                <a:gridCol w="721811">
                  <a:extLst>
                    <a:ext uri="{9D8B030D-6E8A-4147-A177-3AD203B41FA5}">
                      <a16:colId xmlns:a16="http://schemas.microsoft.com/office/drawing/2014/main" val="1040385639"/>
                    </a:ext>
                  </a:extLst>
                </a:gridCol>
                <a:gridCol w="6965603">
                  <a:extLst>
                    <a:ext uri="{9D8B030D-6E8A-4147-A177-3AD203B41FA5}">
                      <a16:colId xmlns:a16="http://schemas.microsoft.com/office/drawing/2014/main" val="2408991847"/>
                    </a:ext>
                  </a:extLst>
                </a:gridCol>
                <a:gridCol w="1205067">
                  <a:extLst>
                    <a:ext uri="{9D8B030D-6E8A-4147-A177-3AD203B41FA5}">
                      <a16:colId xmlns:a16="http://schemas.microsoft.com/office/drawing/2014/main" val="2776395113"/>
                    </a:ext>
                  </a:extLst>
                </a:gridCol>
              </a:tblGrid>
              <a:tr h="19962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Item</a:t>
                      </a:r>
                    </a:p>
                  </a:txBody>
                  <a:tcPr marL="6820" marR="6820" marT="6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Dependencias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% Abril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631531"/>
                  </a:ext>
                </a:extLst>
              </a:tr>
              <a:tr h="19962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4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40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DEFENSORIA DELEGADA PARA LOS DERECHOS COLECTIVOS Y DEL AMBIENTE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18.77%</a:t>
                      </a:r>
                    </a:p>
                  </a:txBody>
                  <a:tcPr marL="6820" marR="6820" marT="6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1156239"/>
                  </a:ext>
                </a:extLst>
              </a:tr>
              <a:tr h="1996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25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40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DEFENSORIA DELEGADA PARA LOS DERECHOS DE LA POBLACION DESPLAZADA 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35.83%</a:t>
                      </a:r>
                    </a:p>
                  </a:txBody>
                  <a:tcPr marL="6820" marR="6820" marT="6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6933398"/>
                  </a:ext>
                </a:extLst>
              </a:tr>
              <a:tr h="1996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26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40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DEFENSORIA DELEGADA PARA LOS DERECHOS DE LAS MUJERES Y ASUNTOS DE GENERO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31.78%</a:t>
                      </a:r>
                    </a:p>
                  </a:txBody>
                  <a:tcPr marL="6820" marR="6820" marT="6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712174"/>
                  </a:ext>
                </a:extLst>
              </a:tr>
              <a:tr h="1996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27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40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DEFENSORIA DELEGADA PARA LOS DERECHOS ECONOMICOS SOCIALES Y CULTURALES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6.56%</a:t>
                      </a:r>
                    </a:p>
                  </a:txBody>
                  <a:tcPr marL="6820" marR="6820" marT="6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1062195"/>
                  </a:ext>
                </a:extLst>
              </a:tr>
              <a:tr h="2253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28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DEFENSORIA DELEGADA PARA LOS INDIGENAS Y LAS MINORIAS ETNICAS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5.02%</a:t>
                      </a:r>
                    </a:p>
                  </a:txBody>
                  <a:tcPr marL="6820" marR="6820" marT="6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5825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7993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564904"/>
            <a:ext cx="5394514" cy="202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505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 rot="5400000">
            <a:off x="2379150" y="118308"/>
            <a:ext cx="6858000" cy="6648765"/>
          </a:xfrm>
          <a:prstGeom prst="rect">
            <a:avLst/>
          </a:prstGeom>
          <a:gradFill flip="none" rotWithShape="0">
            <a:gsLst>
              <a:gs pos="0">
                <a:schemeClr val="bg1"/>
              </a:gs>
              <a:gs pos="100000">
                <a:srgbClr val="B9C4C5"/>
              </a:gs>
            </a:gsLst>
            <a:path path="circle">
              <a:fillToRect l="100000" t="10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" name="3 Rectángulo"/>
          <p:cNvSpPr/>
          <p:nvPr/>
        </p:nvSpPr>
        <p:spPr>
          <a:xfrm rot="5400000">
            <a:off x="-2087374" y="2070834"/>
            <a:ext cx="6858000" cy="2716331"/>
          </a:xfrm>
          <a:prstGeom prst="rect">
            <a:avLst/>
          </a:prstGeom>
          <a:solidFill>
            <a:srgbClr val="002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 rot="5400000">
            <a:off x="-679893" y="3379684"/>
            <a:ext cx="6885385" cy="12601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3484691" y="3573016"/>
            <a:ext cx="4988959" cy="2862322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3600" dirty="0">
                <a:solidFill>
                  <a:srgbClr val="002060"/>
                </a:solidFill>
                <a:latin typeface="Trebuchet MS" pitchFamily="34" charset="0"/>
              </a:rPr>
              <a:t>Resolución 1361/2018</a:t>
            </a:r>
          </a:p>
          <a:p>
            <a:pPr algn="ctr"/>
            <a:r>
              <a:rPr lang="es-ES" sz="3600" dirty="0">
                <a:solidFill>
                  <a:srgbClr val="002060"/>
                </a:solidFill>
                <a:latin typeface="Trebuchet MS" pitchFamily="34" charset="0"/>
              </a:rPr>
              <a:t>Plan Integrado de Acción Estratégica y Gestión Operativa</a:t>
            </a:r>
          </a:p>
          <a:p>
            <a:pPr algn="ctr"/>
            <a:r>
              <a:rPr lang="es-ES" sz="3600" dirty="0">
                <a:solidFill>
                  <a:srgbClr val="002060"/>
                </a:solidFill>
                <a:latin typeface="Trebuchet MS" pitchFamily="34" charset="0"/>
              </a:rPr>
              <a:t>“Plan de Acción”</a:t>
            </a: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32656"/>
            <a:ext cx="1486387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082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12"/>
          <p:cNvSpPr>
            <a:spLocks noChangeArrowheads="1"/>
          </p:cNvSpPr>
          <p:nvPr/>
        </p:nvSpPr>
        <p:spPr bwMode="auto">
          <a:xfrm>
            <a:off x="260596" y="113241"/>
            <a:ext cx="8622808" cy="5847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s-ES" sz="3200" b="1" dirty="0">
                <a:latin typeface="Trebuchet MS" pitchFamily="34" charset="0"/>
              </a:rPr>
              <a:t>Avance en la ejecución del Plan de Acción</a:t>
            </a: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5796180" y="1687333"/>
            <a:ext cx="2168994" cy="92333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12%</a:t>
            </a:r>
          </a:p>
        </p:txBody>
      </p:sp>
      <p:sp>
        <p:nvSpPr>
          <p:cNvPr id="7" name="Rectangle 12">
            <a:extLst>
              <a:ext uri="{FF2B5EF4-FFF2-40B4-BE49-F238E27FC236}">
                <a16:creationId xmlns:a16="http://schemas.microsoft.com/office/drawing/2014/main" id="{F5956FEF-6006-45F2-AC30-4FB18E15F5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3051" y="4149913"/>
            <a:ext cx="2385541" cy="83099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24.89%</a:t>
            </a: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0E5EB005-D016-4F2F-BD07-5CAE28126D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0282" y="1394946"/>
            <a:ext cx="2385540" cy="5847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3200" b="1" dirty="0">
                <a:latin typeface="Trebuchet MS" pitchFamily="34" charset="0"/>
              </a:rPr>
              <a:t>Febrero</a:t>
            </a:r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4253E049-7D01-4CE5-AC0A-8077865902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6057" y="3760987"/>
            <a:ext cx="1839527" cy="5847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3200" b="1" dirty="0">
                <a:latin typeface="Trebuchet MS" pitchFamily="34" charset="0"/>
              </a:rPr>
              <a:t>Abril</a:t>
            </a:r>
          </a:p>
        </p:txBody>
      </p:sp>
      <p:sp>
        <p:nvSpPr>
          <p:cNvPr id="17" name="AutoShape 2" descr="Logo Defensoría">
            <a:extLst>
              <a:ext uri="{FF2B5EF4-FFF2-40B4-BE49-F238E27FC236}">
                <a16:creationId xmlns:a16="http://schemas.microsoft.com/office/drawing/2014/main" id="{393AA43C-B24D-4F06-823C-A95FBDB48CF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4" name="Grupo 23">
            <a:extLst>
              <a:ext uri="{FF2B5EF4-FFF2-40B4-BE49-F238E27FC236}">
                <a16:creationId xmlns:a16="http://schemas.microsoft.com/office/drawing/2014/main" id="{5E36CE10-EBA8-456D-B1A1-EAA5DF1B8208}"/>
              </a:ext>
            </a:extLst>
          </p:cNvPr>
          <p:cNvGrpSpPr/>
          <p:nvPr/>
        </p:nvGrpSpPr>
        <p:grpSpPr>
          <a:xfrm>
            <a:off x="1628999" y="728942"/>
            <a:ext cx="5112248" cy="5183592"/>
            <a:chOff x="1533809" y="693680"/>
            <a:chExt cx="5346868" cy="5470639"/>
          </a:xfrm>
        </p:grpSpPr>
        <p:pic>
          <p:nvPicPr>
            <p:cNvPr id="19" name="Imagen 18">
              <a:extLst>
                <a:ext uri="{FF2B5EF4-FFF2-40B4-BE49-F238E27FC236}">
                  <a16:creationId xmlns:a16="http://schemas.microsoft.com/office/drawing/2014/main" id="{465A9CD2-6E1D-4EE6-B658-9BBC3CE9D1D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3809" y="693680"/>
              <a:ext cx="5346868" cy="5470639"/>
            </a:xfrm>
            <a:prstGeom prst="rect">
              <a:avLst/>
            </a:prstGeom>
          </p:spPr>
        </p:pic>
        <p:pic>
          <p:nvPicPr>
            <p:cNvPr id="21" name="Imagen 20">
              <a:extLst>
                <a:ext uri="{FF2B5EF4-FFF2-40B4-BE49-F238E27FC236}">
                  <a16:creationId xmlns:a16="http://schemas.microsoft.com/office/drawing/2014/main" id="{4B321D69-DB68-4B84-BE9B-02739611E7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58402" y="2348880"/>
              <a:ext cx="2321880" cy="2321880"/>
            </a:xfrm>
            <a:prstGeom prst="rect">
              <a:avLst/>
            </a:prstGeom>
          </p:spPr>
        </p:pic>
      </p:grpSp>
      <p:pic>
        <p:nvPicPr>
          <p:cNvPr id="23" name="Imagen 22">
            <a:extLst>
              <a:ext uri="{FF2B5EF4-FFF2-40B4-BE49-F238E27FC236}">
                <a16:creationId xmlns:a16="http://schemas.microsoft.com/office/drawing/2014/main" id="{4A25D714-8A86-4253-8955-18C430990B8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0166" y="2661963"/>
            <a:ext cx="1204162" cy="1119871"/>
          </a:xfrm>
          <a:prstGeom prst="rect">
            <a:avLst/>
          </a:prstGeom>
        </p:spPr>
      </p:pic>
      <p:sp>
        <p:nvSpPr>
          <p:cNvPr id="25" name="Rectangle 12">
            <a:extLst>
              <a:ext uri="{FF2B5EF4-FFF2-40B4-BE49-F238E27FC236}">
                <a16:creationId xmlns:a16="http://schemas.microsoft.com/office/drawing/2014/main" id="{1E1F025A-2B60-4EE1-82A3-031EC806FA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2162" y="2595422"/>
            <a:ext cx="1839527" cy="5847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3200" b="1" dirty="0">
                <a:latin typeface="Trebuchet MS" pitchFamily="34" charset="0"/>
              </a:rPr>
              <a:t>Marzo</a:t>
            </a:r>
          </a:p>
        </p:txBody>
      </p:sp>
      <p:sp>
        <p:nvSpPr>
          <p:cNvPr id="27" name="Rectangle 12">
            <a:extLst>
              <a:ext uri="{FF2B5EF4-FFF2-40B4-BE49-F238E27FC236}">
                <a16:creationId xmlns:a16="http://schemas.microsoft.com/office/drawing/2014/main" id="{4DFDBDF1-4FA1-4D2A-87F5-27C912F7B6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6799" y="1271835"/>
            <a:ext cx="2168994" cy="1754326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Meta</a:t>
            </a:r>
          </a:p>
          <a:p>
            <a:pPr algn="ctr"/>
            <a:r>
              <a:rPr lang="es-E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100%</a:t>
            </a:r>
          </a:p>
        </p:txBody>
      </p:sp>
    </p:spTree>
    <p:extLst>
      <p:ext uri="{BB962C8B-B14F-4D97-AF65-F5344CB8AC3E}">
        <p14:creationId xmlns:p14="http://schemas.microsoft.com/office/powerpoint/2010/main" val="2097093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844DB2D4-F5DC-44A2-B3B6-D86A602871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5128" y="1054435"/>
            <a:ext cx="5317402" cy="4749130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611560" y="278361"/>
            <a:ext cx="81369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s-CO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Avance por línea estratégica</a:t>
            </a:r>
            <a:endParaRPr lang="es-CO" b="1" dirty="0">
              <a:latin typeface="Trebuchet MS" panose="020B0603020202020204" pitchFamily="34" charset="0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045406" y="1375715"/>
            <a:ext cx="2433589" cy="769441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16.95%</a:t>
            </a:r>
            <a:endParaRPr lang="es-ES" sz="8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16" name="Rectangle 12">
            <a:extLst>
              <a:ext uri="{FF2B5EF4-FFF2-40B4-BE49-F238E27FC236}">
                <a16:creationId xmlns:a16="http://schemas.microsoft.com/office/drawing/2014/main" id="{6C276E9E-C238-4B74-A9B3-E0C29043B6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3928" y="2926099"/>
            <a:ext cx="2433589" cy="769441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27.62%</a:t>
            </a:r>
            <a:endParaRPr lang="es-ES" sz="8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17" name="Rectangle 12">
            <a:extLst>
              <a:ext uri="{FF2B5EF4-FFF2-40B4-BE49-F238E27FC236}">
                <a16:creationId xmlns:a16="http://schemas.microsoft.com/office/drawing/2014/main" id="{2266BFD6-7E23-4C32-BB31-CB426D5243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696" y="4509120"/>
            <a:ext cx="2433589" cy="769441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30.09%</a:t>
            </a:r>
            <a:endParaRPr lang="es-ES" sz="8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1CC0692B-CCB6-40E6-89C4-76F5B20899F2}"/>
              </a:ext>
            </a:extLst>
          </p:cNvPr>
          <p:cNvSpPr/>
          <p:nvPr/>
        </p:nvSpPr>
        <p:spPr>
          <a:xfrm>
            <a:off x="6911652" y="1314159"/>
            <a:ext cx="243358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s-CO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Línea estratégica</a:t>
            </a:r>
            <a:endParaRPr lang="es-CO" sz="1050" b="1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7B94D900-4DA1-4387-B925-A6F11226306B}"/>
              </a:ext>
            </a:extLst>
          </p:cNvPr>
          <p:cNvSpPr/>
          <p:nvPr/>
        </p:nvSpPr>
        <p:spPr>
          <a:xfrm>
            <a:off x="0" y="2788529"/>
            <a:ext cx="243358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s-CO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Línea estratégica</a:t>
            </a:r>
            <a:endParaRPr lang="es-CO" sz="1050" b="1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DE76FA1E-AC3E-4ED7-8D72-37F26F00C90D}"/>
              </a:ext>
            </a:extLst>
          </p:cNvPr>
          <p:cNvSpPr/>
          <p:nvPr/>
        </p:nvSpPr>
        <p:spPr>
          <a:xfrm>
            <a:off x="6821841" y="4509120"/>
            <a:ext cx="243358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s-CO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Línea estratégica</a:t>
            </a:r>
            <a:endParaRPr lang="es-CO" sz="1050" b="1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551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>
            <a:extLst>
              <a:ext uri="{FF2B5EF4-FFF2-40B4-BE49-F238E27FC236}">
                <a16:creationId xmlns:a16="http://schemas.microsoft.com/office/drawing/2014/main" id="{4F6496DA-037B-4AC5-B754-F1B73A397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1772816"/>
            <a:ext cx="8210984" cy="341632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 fontAlgn="t"/>
            <a:r>
              <a:rPr lang="es-CO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Teniendo en cuenta la emergencia de salud pública a causa del COVID-2019, varias dependencias han solicitado reprogramación de actividades como una acción correctiva </a:t>
            </a:r>
            <a:r>
              <a:rPr lang="es-CO" sz="36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a la </a:t>
            </a:r>
            <a:r>
              <a:rPr lang="es-CO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ejecución</a:t>
            </a:r>
            <a:r>
              <a:rPr lang="es-MX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 del Plan de Acción</a:t>
            </a:r>
            <a:r>
              <a:rPr lang="es-CO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ABE7379-EA50-4164-B988-0095EF3F80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1097" y="188640"/>
            <a:ext cx="1703415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420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 rot="5400000">
            <a:off x="2379150" y="118308"/>
            <a:ext cx="6858000" cy="6648765"/>
          </a:xfrm>
          <a:prstGeom prst="rect">
            <a:avLst/>
          </a:prstGeom>
          <a:gradFill flip="none" rotWithShape="0">
            <a:gsLst>
              <a:gs pos="0">
                <a:schemeClr val="bg1"/>
              </a:gs>
              <a:gs pos="100000">
                <a:srgbClr val="B9C4C5"/>
              </a:gs>
            </a:gsLst>
            <a:path path="circle">
              <a:fillToRect l="100000" t="10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" name="3 Rectángulo"/>
          <p:cNvSpPr/>
          <p:nvPr/>
        </p:nvSpPr>
        <p:spPr>
          <a:xfrm rot="5400000">
            <a:off x="-2087374" y="2070834"/>
            <a:ext cx="6858000" cy="2716331"/>
          </a:xfrm>
          <a:prstGeom prst="rect">
            <a:avLst/>
          </a:prstGeom>
          <a:solidFill>
            <a:srgbClr val="002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 rot="5400000">
            <a:off x="-679893" y="3379684"/>
            <a:ext cx="6885385" cy="12601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3368842" y="4247049"/>
            <a:ext cx="5303407" cy="1754326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 fontAlgn="t"/>
            <a:r>
              <a:rPr lang="es-CO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Estado de ejecución del plan de acción </a:t>
            </a:r>
          </a:p>
          <a:p>
            <a:pPr algn="ctr" fontAlgn="t"/>
            <a:r>
              <a:rPr lang="es-CO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por dependencias</a:t>
            </a: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32656"/>
            <a:ext cx="1486387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61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575A0278-D41B-43E9-9821-C9B8A52AD0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2177828"/>
              </p:ext>
            </p:extLst>
          </p:nvPr>
        </p:nvGraphicFramePr>
        <p:xfrm>
          <a:off x="179513" y="188640"/>
          <a:ext cx="8784976" cy="5730635"/>
        </p:xfrm>
        <a:graphic>
          <a:graphicData uri="http://schemas.openxmlformats.org/drawingml/2006/table">
            <a:tbl>
              <a:tblPr/>
              <a:tblGrid>
                <a:gridCol w="737757">
                  <a:extLst>
                    <a:ext uri="{9D8B030D-6E8A-4147-A177-3AD203B41FA5}">
                      <a16:colId xmlns:a16="http://schemas.microsoft.com/office/drawing/2014/main" val="1040385639"/>
                    </a:ext>
                  </a:extLst>
                </a:gridCol>
                <a:gridCol w="6895090">
                  <a:extLst>
                    <a:ext uri="{9D8B030D-6E8A-4147-A177-3AD203B41FA5}">
                      <a16:colId xmlns:a16="http://schemas.microsoft.com/office/drawing/2014/main" val="2408991847"/>
                    </a:ext>
                  </a:extLst>
                </a:gridCol>
                <a:gridCol w="1152129">
                  <a:extLst>
                    <a:ext uri="{9D8B030D-6E8A-4147-A177-3AD203B41FA5}">
                      <a16:colId xmlns:a16="http://schemas.microsoft.com/office/drawing/2014/main" val="2776395113"/>
                    </a:ext>
                  </a:extLst>
                </a:gridCol>
              </a:tblGrid>
              <a:tr h="56293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Item</a:t>
                      </a:r>
                    </a:p>
                  </a:txBody>
                  <a:tcPr marL="6820" marR="6820" marT="6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Dependencias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% Abril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631531"/>
                  </a:ext>
                </a:extLst>
              </a:tr>
              <a:tr h="5629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OFICINA DE ASUNTOS INTERNACIONALES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10.00%</a:t>
                      </a:r>
                    </a:p>
                  </a:txBody>
                  <a:tcPr marL="6820" marR="6820" marT="6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7528049"/>
                  </a:ext>
                </a:extLst>
              </a:tr>
              <a:tr h="7285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OFICINA DE COMUNICACIONES E IMAGEN INSTITUCIONAL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32.00%</a:t>
                      </a:r>
                    </a:p>
                  </a:txBody>
                  <a:tcPr marL="6820" marR="6820" marT="6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0992903"/>
                  </a:ext>
                </a:extLst>
              </a:tr>
              <a:tr h="36762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3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OFICINA DE CONTROL INTERNO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40.53%</a:t>
                      </a:r>
                    </a:p>
                  </a:txBody>
                  <a:tcPr marL="6820" marR="6820" marT="6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054796"/>
                  </a:ext>
                </a:extLst>
              </a:tr>
              <a:tr h="4275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4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OFICINA DE CONTROL INTERNO DISCIPLINARIO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25.72%</a:t>
                      </a:r>
                    </a:p>
                  </a:txBody>
                  <a:tcPr marL="6820" marR="6820" marT="6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2799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5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OFICINA JURIDICA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32.00%</a:t>
                      </a:r>
                    </a:p>
                  </a:txBody>
                  <a:tcPr marL="6820" marR="6820" marT="6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6001533"/>
                  </a:ext>
                </a:extLst>
              </a:tr>
              <a:tr h="367626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6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OFICINA DE PLANEACION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30.36%</a:t>
                      </a:r>
                    </a:p>
                  </a:txBody>
                  <a:tcPr marL="6820" marR="6820" marT="6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2414851"/>
                  </a:ext>
                </a:extLst>
              </a:tr>
              <a:tr h="367626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7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SECRETARIA GENERAL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30.71%</a:t>
                      </a:r>
                    </a:p>
                  </a:txBody>
                  <a:tcPr marL="6820" marR="6820" marT="6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9045105"/>
                  </a:ext>
                </a:extLst>
              </a:tr>
              <a:tr h="367626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8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SISTEMAS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18.02%</a:t>
                      </a:r>
                    </a:p>
                  </a:txBody>
                  <a:tcPr marL="6820" marR="6820" marT="6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693370"/>
                  </a:ext>
                </a:extLst>
              </a:tr>
              <a:tr h="771391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9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SUBDIRECCION DE GESTIÓN DEL TALENTO HUMANO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54.89%</a:t>
                      </a:r>
                    </a:p>
                  </a:txBody>
                  <a:tcPr marL="6820" marR="6820" marT="6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9974439"/>
                  </a:ext>
                </a:extLst>
              </a:tr>
              <a:tr h="367626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0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SUBDIRECCION ADMINISTRATIVA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55.25%</a:t>
                      </a:r>
                    </a:p>
                  </a:txBody>
                  <a:tcPr marL="6820" marR="6820" marT="6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2813618"/>
                  </a:ext>
                </a:extLst>
              </a:tr>
              <a:tr h="36762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11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SUBDIRECCION FINANCIERA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32.33%</a:t>
                      </a:r>
                    </a:p>
                  </a:txBody>
                  <a:tcPr marL="6820" marR="6820" marT="6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6558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2156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575A0278-D41B-43E9-9821-C9B8A52AD0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0337136"/>
              </p:ext>
            </p:extLst>
          </p:nvPr>
        </p:nvGraphicFramePr>
        <p:xfrm>
          <a:off x="616323" y="692696"/>
          <a:ext cx="7911353" cy="4430040"/>
        </p:xfrm>
        <a:graphic>
          <a:graphicData uri="http://schemas.openxmlformats.org/drawingml/2006/table">
            <a:tbl>
              <a:tblPr/>
              <a:tblGrid>
                <a:gridCol w="747065">
                  <a:extLst>
                    <a:ext uri="{9D8B030D-6E8A-4147-A177-3AD203B41FA5}">
                      <a16:colId xmlns:a16="http://schemas.microsoft.com/office/drawing/2014/main" val="1040385639"/>
                    </a:ext>
                  </a:extLst>
                </a:gridCol>
                <a:gridCol w="5988225">
                  <a:extLst>
                    <a:ext uri="{9D8B030D-6E8A-4147-A177-3AD203B41FA5}">
                      <a16:colId xmlns:a16="http://schemas.microsoft.com/office/drawing/2014/main" val="2408991847"/>
                    </a:ext>
                  </a:extLst>
                </a:gridCol>
                <a:gridCol w="1176063">
                  <a:extLst>
                    <a:ext uri="{9D8B030D-6E8A-4147-A177-3AD203B41FA5}">
                      <a16:colId xmlns:a16="http://schemas.microsoft.com/office/drawing/2014/main" val="2776395113"/>
                    </a:ext>
                  </a:extLst>
                </a:gridCol>
              </a:tblGrid>
              <a:tr h="19962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Item</a:t>
                      </a:r>
                    </a:p>
                  </a:txBody>
                  <a:tcPr marL="6820" marR="6820" marT="6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Dependencias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% Abril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631531"/>
                  </a:ext>
                </a:extLst>
              </a:tr>
              <a:tr h="1996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12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DESPACHO DEL VICEDEFENSOR DEL PUEBLO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59.97%</a:t>
                      </a:r>
                    </a:p>
                  </a:txBody>
                  <a:tcPr marL="6820" marR="6820" marT="6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7174131"/>
                  </a:ext>
                </a:extLst>
              </a:tr>
              <a:tr h="19962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3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40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DIRECCION NACIONAL DE PROMOCION Y DIVULGACION DE LOS DERECHOS HUMANOS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27.43%</a:t>
                      </a:r>
                    </a:p>
                  </a:txBody>
                  <a:tcPr marL="6820" marR="6820" marT="6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3044536"/>
                  </a:ext>
                </a:extLst>
              </a:tr>
              <a:tr h="19962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4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40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DIRECCION NACIONAL DE ATENCIÓN Y TRÁMITE DE QUEJAS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43.25%</a:t>
                      </a:r>
                    </a:p>
                  </a:txBody>
                  <a:tcPr marL="6820" marR="6820" marT="6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450454"/>
                  </a:ext>
                </a:extLst>
              </a:tr>
              <a:tr h="1996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15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40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DIRECCION NACIONAL DE RECURSOS Y ACCIONES JUDICIALES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49.00%</a:t>
                      </a:r>
                    </a:p>
                  </a:txBody>
                  <a:tcPr marL="6820" marR="6820" marT="6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4197754"/>
                  </a:ext>
                </a:extLst>
              </a:tr>
              <a:tr h="1996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16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DIRECCION NACIONAL DE DEFENSORIA PÚBLICA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34.00%</a:t>
                      </a:r>
                    </a:p>
                  </a:txBody>
                  <a:tcPr marL="6820" marR="6820" marT="6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23827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9370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575A0278-D41B-43E9-9821-C9B8A52AD0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6421169"/>
              </p:ext>
            </p:extLst>
          </p:nvPr>
        </p:nvGraphicFramePr>
        <p:xfrm>
          <a:off x="107504" y="44624"/>
          <a:ext cx="8928992" cy="5906720"/>
        </p:xfrm>
        <a:graphic>
          <a:graphicData uri="http://schemas.openxmlformats.org/drawingml/2006/table">
            <a:tbl>
              <a:tblPr/>
              <a:tblGrid>
                <a:gridCol w="724774">
                  <a:extLst>
                    <a:ext uri="{9D8B030D-6E8A-4147-A177-3AD203B41FA5}">
                      <a16:colId xmlns:a16="http://schemas.microsoft.com/office/drawing/2014/main" val="1040385639"/>
                    </a:ext>
                  </a:extLst>
                </a:gridCol>
                <a:gridCol w="6924344">
                  <a:extLst>
                    <a:ext uri="{9D8B030D-6E8A-4147-A177-3AD203B41FA5}">
                      <a16:colId xmlns:a16="http://schemas.microsoft.com/office/drawing/2014/main" val="2408991847"/>
                    </a:ext>
                  </a:extLst>
                </a:gridCol>
                <a:gridCol w="1279874">
                  <a:extLst>
                    <a:ext uri="{9D8B030D-6E8A-4147-A177-3AD203B41FA5}">
                      <a16:colId xmlns:a16="http://schemas.microsoft.com/office/drawing/2014/main" val="2776395113"/>
                    </a:ext>
                  </a:extLst>
                </a:gridCol>
              </a:tblGrid>
              <a:tr h="19962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Item</a:t>
                      </a:r>
                    </a:p>
                  </a:txBody>
                  <a:tcPr marL="6820" marR="6820" marT="6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Dependencias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% Abril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631531"/>
                  </a:ext>
                </a:extLst>
              </a:tr>
              <a:tr h="1996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17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DEFENSORIA DELEGADA PARA LA INFANCIA, LA JUVENTUD Y EL ADULTO MAYOR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20.03%</a:t>
                      </a:r>
                    </a:p>
                  </a:txBody>
                  <a:tcPr marL="6820" marR="6820" marT="6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9694856"/>
                  </a:ext>
                </a:extLst>
              </a:tr>
              <a:tr h="1996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18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40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DEFENSORIA DELEGADA PARA LA ORIENTACION Y ASESORIA DE VICTIMAS DEL CONFLICTO ARMADO INTERNO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49.67%</a:t>
                      </a:r>
                    </a:p>
                  </a:txBody>
                  <a:tcPr marL="6820" marR="6820" marT="6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1217168"/>
                  </a:ext>
                </a:extLst>
              </a:tr>
              <a:tr h="1996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19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40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DEFENSORIA DELEGADA PARA LA POLITICA CRIMINAL Y PENITENCIARIA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10.25%</a:t>
                      </a:r>
                    </a:p>
                  </a:txBody>
                  <a:tcPr marL="6820" marR="6820" marT="6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5793214"/>
                  </a:ext>
                </a:extLst>
              </a:tr>
              <a:tr h="19962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0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40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DEFENSORIA DELEGADA PARA LA PREVENCION DE RIESGOS Y VIOLACIONES DE LOS DDHH Y DIH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23.88%</a:t>
                      </a:r>
                    </a:p>
                  </a:txBody>
                  <a:tcPr marL="6820" marR="6820" marT="6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2076235"/>
                  </a:ext>
                </a:extLst>
              </a:tr>
              <a:tr h="19962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40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DEFENSORIA DELEGADA PARA LA SALUD, LA SEGURIDAD SOCIAL Y LA DISCAPACIDAD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48.61%</a:t>
                      </a:r>
                    </a:p>
                  </a:txBody>
                  <a:tcPr marL="6820" marR="6820" marT="6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5821259"/>
                  </a:ext>
                </a:extLst>
              </a:tr>
              <a:tr h="19962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40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DEFENSORIA DELEGADA PARA LOS ASUNTOS AGRARIOS Y TIERRAS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15.49%</a:t>
                      </a:r>
                    </a:p>
                  </a:txBody>
                  <a:tcPr marL="6820" marR="6820" marT="6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2634031"/>
                  </a:ext>
                </a:extLst>
              </a:tr>
              <a:tr h="19962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3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40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DEFENSORIA DELEGADA PARA LOS ASUNTOS CONSTITUCIONALES Y LEGALES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28.12%</a:t>
                      </a:r>
                    </a:p>
                  </a:txBody>
                  <a:tcPr marL="6820" marR="6820" marT="6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78868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48853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p:Policy xmlns:p="office.server.policy" id="" local="true">
  <p:Name>Document</p:Name>
  <p:Description/>
  <p:Statement/>
  <p:PolicyItems>
    <p:PolicyItem featureId="Microsoft.Office.RecordsManagement.PolicyFeatures.Expiration" staticId="0x010100F84382066620D9468DD4A08DB5914D85" UniqueId="a9ef37cf-16a0-4a3e-abbf-b90072d0b8fc">
      <p:Name>Retention</p:Name>
      <p:Description>Automatic scheduling of content for processing, and performing a retention action on content that has reached its due date.</p:Description>
      <p:CustomData/>
    </p:PolicyItem>
  </p:PolicyItems>
</p:Policy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guimiento xmlns="a167331c-937b-46fe-a0d2-e718c142b915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4382066620D9468DD4A08DB5914D85" ma:contentTypeVersion="10" ma:contentTypeDescription="Create a new document." ma:contentTypeScope="" ma:versionID="b8dbe88c14b873d9b3f5bed06a892e29">
  <xsd:schema xmlns:xsd="http://www.w3.org/2001/XMLSchema" xmlns:xs="http://www.w3.org/2001/XMLSchema" xmlns:p="http://schemas.microsoft.com/office/2006/metadata/properties" xmlns:ns1="http://schemas.microsoft.com/sharepoint/v3" xmlns:ns2="a167331c-937b-46fe-a0d2-e718c142b915" xmlns:ns3="d0c44bf4-9f42-4aab-bea8-3874168f77d4" targetNamespace="http://schemas.microsoft.com/office/2006/metadata/properties" ma:root="true" ma:fieldsID="212756004878122c59f4d058e06809fe" ns1:_="" ns2:_="" ns3:_="">
    <xsd:import namespace="http://schemas.microsoft.com/sharepoint/v3"/>
    <xsd:import namespace="a167331c-937b-46fe-a0d2-e718c142b915"/>
    <xsd:import namespace="d0c44bf4-9f42-4aab-bea8-3874168f77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dlc_Exempt" minOccurs="0"/>
                <xsd:element ref="ns1:_dlc_ExpireDateSaved" minOccurs="0"/>
                <xsd:element ref="ns1:_dlc_ExpireDate" minOccurs="0"/>
                <xsd:element ref="ns3:SharedWithUsers" minOccurs="0"/>
                <xsd:element ref="ns3:SharedWithDetails" minOccurs="0"/>
                <xsd:element ref="ns2:Seguimiento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10" nillable="true" ma:displayName="Exempt from Policy" ma:description="" ma:hidden="true" ma:internalName="_dlc_Exempt" ma:readOnly="true">
      <xsd:simpleType>
        <xsd:restriction base="dms:Unknown"/>
      </xsd:simpleType>
    </xsd:element>
    <xsd:element name="_dlc_ExpireDateSaved" ma:index="11" nillable="true" ma:displayName="Original Expiration Date" ma:description="" ma:hidden="true" ma:internalName="_dlc_ExpireDateSaved" ma:readOnly="true">
      <xsd:simpleType>
        <xsd:restriction base="dms:DateTime"/>
      </xsd:simpleType>
    </xsd:element>
    <xsd:element name="_dlc_ExpireDate" ma:index="12" nillable="true" ma:displayName="Expiration Date" ma:description="" ma:hidden="true" ma:internalName="_dlc_ExpireDat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67331c-937b-46fe-a0d2-e718c142b9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Seguimiento" ma:index="15" nillable="true" ma:displayName="Seguimiento" ma:internalName="Seguimiento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c44bf4-9f42-4aab-bea8-3874168f77d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B12562B-0553-46FF-B801-8F702406A0C7}">
  <ds:schemaRefs>
    <ds:schemaRef ds:uri="office.server.policy"/>
  </ds:schemaRefs>
</ds:datastoreItem>
</file>

<file path=customXml/itemProps2.xml><?xml version="1.0" encoding="utf-8"?>
<ds:datastoreItem xmlns:ds="http://schemas.openxmlformats.org/officeDocument/2006/customXml" ds:itemID="{EA3DC19B-B006-440A-8E23-C90AC91199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197949-D97F-4C93-8B84-4C7F1ADE54D1}">
  <ds:schemaRefs>
    <ds:schemaRef ds:uri="http://schemas.openxmlformats.org/package/2006/metadata/core-properties"/>
    <ds:schemaRef ds:uri="a167331c-937b-46fe-a0d2-e718c142b915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d0c44bf4-9f42-4aab-bea8-3874168f77d4"/>
    <ds:schemaRef ds:uri="http://schemas.microsoft.com/office/2006/metadata/properties"/>
    <ds:schemaRef ds:uri="http://schemas.microsoft.com/sharepoint/v3"/>
    <ds:schemaRef ds:uri="http://www.w3.org/XML/1998/namespace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0543AE94-05AB-4F0E-9985-5000C1DE78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167331c-937b-46fe-a0d2-e718c142b915"/>
    <ds:schemaRef ds:uri="d0c44bf4-9f42-4aab-bea8-3874168f77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6178</TotalTime>
  <Words>406</Words>
  <Application>Microsoft Office PowerPoint</Application>
  <PresentationFormat>Presentación en pantalla (4:3)</PresentationFormat>
  <Paragraphs>121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Trebuchet MS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Defensoria</dc:creator>
  <cp:lastModifiedBy>Liliana Perez</cp:lastModifiedBy>
  <cp:revision>266</cp:revision>
  <dcterms:created xsi:type="dcterms:W3CDTF">2017-11-20T21:12:31Z</dcterms:created>
  <dcterms:modified xsi:type="dcterms:W3CDTF">2020-06-03T15:17:55Z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0x010100F84382066620D9468DD4A08DB5914D85</vt:lpwstr>
  </property>
  <property fmtid="{D5CDD505-2E9C-101B-9397-08002B2CF9AE}" pid="3" name="_dlc_policyId">
    <vt:lpwstr>0x010100F84382066620D9468DD4A08DB5914D85</vt:lpwstr>
  </property>
  <property fmtid="{D5CDD505-2E9C-101B-9397-08002B2CF9AE}" pid="4" name="ItemRetentionFormula">
    <vt:lpwstr/>
  </property>
</Properties>
</file>