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6"/>
  </p:notesMasterIdLst>
  <p:sldIdLst>
    <p:sldId id="336" r:id="rId6"/>
    <p:sldId id="267" r:id="rId7"/>
    <p:sldId id="328" r:id="rId8"/>
    <p:sldId id="329" r:id="rId9"/>
    <p:sldId id="339" r:id="rId10"/>
    <p:sldId id="337" r:id="rId11"/>
    <p:sldId id="371" r:id="rId12"/>
    <p:sldId id="363" r:id="rId13"/>
    <p:sldId id="338" r:id="rId14"/>
    <p:sldId id="340" r:id="rId15"/>
    <p:sldId id="341" r:id="rId16"/>
    <p:sldId id="342" r:id="rId17"/>
    <p:sldId id="343" r:id="rId18"/>
    <p:sldId id="345" r:id="rId19"/>
    <p:sldId id="344" r:id="rId20"/>
    <p:sldId id="347" r:id="rId21"/>
    <p:sldId id="346" r:id="rId22"/>
    <p:sldId id="348" r:id="rId23"/>
    <p:sldId id="349" r:id="rId24"/>
    <p:sldId id="350" r:id="rId25"/>
    <p:sldId id="364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6" r:id="rId38"/>
    <p:sldId id="365" r:id="rId39"/>
    <p:sldId id="367" r:id="rId40"/>
    <p:sldId id="368" r:id="rId41"/>
    <p:sldId id="362" r:id="rId42"/>
    <p:sldId id="370" r:id="rId43"/>
    <p:sldId id="334" r:id="rId44"/>
    <p:sldId id="335" r:id="rId4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Torrado" initials="MT" lastIdx="2" clrIdx="0">
    <p:extLst>
      <p:ext uri="{19B8F6BF-5375-455C-9EA6-DF929625EA0E}">
        <p15:presenceInfo xmlns:p15="http://schemas.microsoft.com/office/powerpoint/2012/main" userId="S-1-5-21-1413734037-4171869932-2362094686-7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950"/>
    <a:srgbClr val="623B11"/>
    <a:srgbClr val="FB4F2D"/>
    <a:srgbClr val="FC3E18"/>
    <a:srgbClr val="D74235"/>
    <a:srgbClr val="FACE6B"/>
    <a:srgbClr val="9B8577"/>
    <a:srgbClr val="C08D3C"/>
    <a:srgbClr val="D4B9A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4660"/>
  </p:normalViewPr>
  <p:slideViewPr>
    <p:cSldViewPr>
      <p:cViewPr>
        <p:scale>
          <a:sx n="60" d="100"/>
          <a:sy n="60" d="100"/>
        </p:scale>
        <p:origin x="16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E084-E7DD-4C6E-82B5-AC7387883398}" type="datetimeFigureOut">
              <a:rPr lang="es-CO" smtClean="0"/>
              <a:t>30/03/2020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7D04-D9DA-4C8F-9F2D-2651FEE476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1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10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1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7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7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9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30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6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B9C4C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00"/>
            <a:ext cx="9144000" cy="9277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0" y="5918578"/>
            <a:ext cx="6228184" cy="4571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 userDrawn="1"/>
        </p:nvSpPr>
        <p:spPr>
          <a:xfrm>
            <a:off x="0" y="5930300"/>
            <a:ext cx="9144000" cy="9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0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2726922"/>
            <a:ext cx="9144000" cy="1260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1640" y="5320655"/>
            <a:ext cx="6372225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Oficina de Planeación</a:t>
            </a:r>
            <a:endParaRPr lang="es-E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65796" y="3512210"/>
            <a:ext cx="5903913" cy="156966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Seguimiento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Plan de Acción 2020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Trebuchet MS" pitchFamily="34" charset="0"/>
              </a:rPr>
              <a:t>Corte a Febrero</a:t>
            </a:r>
            <a:endParaRPr lang="es-ES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52536" y="260647"/>
            <a:ext cx="9343328" cy="5544595"/>
            <a:chOff x="-252536" y="260647"/>
            <a:chExt cx="9343328" cy="5544595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Oficina de </a:t>
              </a:r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Comunicaciones</a:t>
              </a:r>
            </a:p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 </a:t>
              </a:r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Imagen Institucional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2374374"/>
              <a:ext cx="3767793" cy="30827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948264" y="260647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993041" y="496664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930552" y="1866271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25433" y="2447491"/>
              <a:ext cx="39457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2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Avance en la ejecución, acorde a la programación registrada en strategos.</a:t>
              </a:r>
              <a:endParaRPr lang="es-CO" sz="3200" b="1" dirty="0" smtClean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084168" y="4841843"/>
              <a:ext cx="1297527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16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5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52536" y="260647"/>
            <a:ext cx="9343328" cy="5544595"/>
            <a:chOff x="-252536" y="260647"/>
            <a:chExt cx="9343328" cy="5544595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Oficina de </a:t>
              </a:r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Control Interno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2374374"/>
              <a:ext cx="3767793" cy="30827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948264" y="260647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993041" y="496664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5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930552" y="1866271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24.74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025433" y="2447491"/>
              <a:ext cx="39457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2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Avance en la ejecución, acorde a la programación registrada en strategos.</a:t>
              </a:r>
              <a:endParaRPr lang="es-CO" sz="3200" b="1" dirty="0" smtClean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1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52536" y="260647"/>
            <a:ext cx="9343328" cy="5544595"/>
            <a:chOff x="-252536" y="260647"/>
            <a:chExt cx="9343328" cy="5544595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Oficina de Control Interno Disciplinario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2374374"/>
              <a:ext cx="3767793" cy="30827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948264" y="260647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993041" y="496664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930552" y="1866271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21.28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25433" y="2447491"/>
              <a:ext cx="39457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2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Avance en la ejecución, acorde a la programación registrada en strategos.</a:t>
              </a:r>
              <a:endParaRPr lang="es-CO" sz="3200" b="1" dirty="0" smtClean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260647"/>
            <a:ext cx="8435357" cy="5544595"/>
            <a:chOff x="380172" y="260647"/>
            <a:chExt cx="8435357" cy="5544595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Oficina Jurídica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173888" y="260647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18665" y="496664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7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156176" y="1866271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16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6"/>
              <a:ext cx="1451980" cy="145401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2047109" y="3882516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346260" y="2319980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88221" y="3865770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1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52536" y="260647"/>
            <a:ext cx="9343328" cy="5544595"/>
            <a:chOff x="-252536" y="260647"/>
            <a:chExt cx="9343328" cy="5544595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Oficina de </a:t>
              </a:r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Planeación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2374374"/>
              <a:ext cx="3767793" cy="30827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948264" y="260647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993041" y="496664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930552" y="1866271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16.47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25433" y="2447491"/>
              <a:ext cx="39457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2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Avance en la ejecución, acorde a la programación registrada en strategos.</a:t>
              </a:r>
              <a:endParaRPr lang="es-CO" sz="3200" b="1" dirty="0" smtClean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0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9552" y="464324"/>
            <a:ext cx="645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Secretaría General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156176" y="260647"/>
            <a:ext cx="2160240" cy="2128844"/>
            <a:chOff x="6156176" y="260647"/>
            <a:chExt cx="2160240" cy="212884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173888" y="260647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18665" y="496664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156176" y="1866271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20.62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7504" y="1700808"/>
            <a:ext cx="6774184" cy="3973947"/>
            <a:chOff x="107504" y="1700808"/>
            <a:chExt cx="6774184" cy="397394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107504" y="1700808"/>
              <a:ext cx="1695768" cy="1752294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410900" y="2131859"/>
              <a:ext cx="984486" cy="925883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581594" y="2192237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429084" y="4615745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518174" y="4033011"/>
              <a:ext cx="1588785" cy="1641744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829101" y="4418072"/>
              <a:ext cx="971831" cy="908834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2301317" y="3299556"/>
              <a:ext cx="45803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Ejecución desfasada</a:t>
              </a:r>
              <a:endPara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7" y="2838568"/>
              <a:ext cx="1451980" cy="1454012"/>
            </a:xfrm>
            <a:prstGeom prst="rect">
              <a:avLst/>
            </a:prstGeom>
          </p:spPr>
        </p:pic>
        <p:sp>
          <p:nvSpPr>
            <p:cNvPr id="19" name="Elipse 18"/>
            <p:cNvSpPr/>
            <p:nvPr/>
          </p:nvSpPr>
          <p:spPr>
            <a:xfrm>
              <a:off x="1312566" y="3218927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4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Subdirección de Gestión del Talento Humano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32.78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6"/>
              <a:ext cx="1451980" cy="145401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2047109" y="3882516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88221" y="3865770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8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3577" y="436060"/>
            <a:ext cx="9068065" cy="5369182"/>
            <a:chOff x="-252536" y="436060"/>
            <a:chExt cx="9068065" cy="5369182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2374374"/>
              <a:ext cx="3767793" cy="30827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389912" y="436060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434689" y="672077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7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372200" y="2041684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13.83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586992" y="2640324"/>
              <a:ext cx="412736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200" b="1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Registro de información incompleto</a:t>
              </a:r>
              <a:endParaRPr lang="es-CO" sz="3200" b="1" dirty="0" smtClean="0">
                <a:solidFill>
                  <a:srgbClr val="FFC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548117" y="736460"/>
            <a:ext cx="593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Subdirección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6833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1570" y="369840"/>
            <a:ext cx="9175569" cy="4619784"/>
            <a:chOff x="-31570" y="369840"/>
            <a:chExt cx="9175569" cy="4619784"/>
          </a:xfrm>
        </p:grpSpPr>
        <p:sp>
          <p:nvSpPr>
            <p:cNvPr id="6" name="Rectángulo 5"/>
            <p:cNvSpPr/>
            <p:nvPr/>
          </p:nvSpPr>
          <p:spPr>
            <a:xfrm>
              <a:off x="-31570" y="369840"/>
              <a:ext cx="91755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Subdirección Financiera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129406"/>
              <a:ext cx="3352807" cy="2743206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5042157" y="177281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086934" y="200883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5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024445" y="337844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749002" y="4035517"/>
              <a:ext cx="4622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Sin registro de información en Strategos</a:t>
              </a:r>
              <a:endPara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6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Grupo de Sistemas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11.44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6"/>
              <a:ext cx="1451980" cy="145401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2047109" y="3882516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88221" y="3865770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8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84691" y="3573016"/>
            <a:ext cx="4988959" cy="28623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Resolución 1361/2018</a:t>
            </a:r>
          </a:p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Plan Integrado de Acción Estratégica y Gestión Operativa</a:t>
            </a:r>
          </a:p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“Plan de Acción”</a:t>
            </a:r>
            <a:endParaRPr lang="es-ES" sz="3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Vicedefensoría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18.88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6"/>
              <a:ext cx="1451980" cy="145401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2047109" y="3882516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88221" y="3865770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5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36468" y="4801046"/>
            <a:ext cx="533578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Defensorías Delegadas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539552" y="464324"/>
            <a:ext cx="8275977" cy="5340918"/>
            <a:chOff x="539552" y="464324"/>
            <a:chExt cx="827597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Delegada para los Asuntos Agrarios y Tierras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12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3.46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7504" y="1700808"/>
            <a:ext cx="6774184" cy="3973947"/>
            <a:chOff x="107504" y="1700808"/>
            <a:chExt cx="6774184" cy="397394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107504" y="1700808"/>
              <a:ext cx="1695768" cy="1752294"/>
            </a:xfrm>
            <a:prstGeom prst="rect">
              <a:avLst/>
            </a:prstGeom>
          </p:spPr>
        </p:pic>
        <p:sp>
          <p:nvSpPr>
            <p:cNvPr id="24" name="Elipse 23"/>
            <p:cNvSpPr/>
            <p:nvPr/>
          </p:nvSpPr>
          <p:spPr>
            <a:xfrm>
              <a:off x="410900" y="2131859"/>
              <a:ext cx="984486" cy="925883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581594" y="2192237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388944" y="4373547"/>
              <a:ext cx="41510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 desfasado</a:t>
              </a:r>
              <a:endPara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518174" y="4033011"/>
              <a:ext cx="1588785" cy="1641744"/>
            </a:xfrm>
            <a:prstGeom prst="rect">
              <a:avLst/>
            </a:prstGeom>
          </p:spPr>
        </p:pic>
        <p:sp>
          <p:nvSpPr>
            <p:cNvPr id="28" name="Elipse 27"/>
            <p:cNvSpPr/>
            <p:nvPr/>
          </p:nvSpPr>
          <p:spPr>
            <a:xfrm>
              <a:off x="829101" y="4418072"/>
              <a:ext cx="971831" cy="908834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301317" y="3299556"/>
              <a:ext cx="45803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Ejecución desfasada</a:t>
              </a:r>
              <a:endPara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7" y="2838568"/>
              <a:ext cx="1451980" cy="1454012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1312566" y="3218927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539552" y="464324"/>
            <a:ext cx="8275977" cy="5340918"/>
            <a:chOff x="539552" y="464324"/>
            <a:chExt cx="827597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Delegada para los Asuntos Constitucionales y Legales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13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8.07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427960" y="1597430"/>
            <a:ext cx="1695768" cy="1752294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628847" y="1888585"/>
            <a:ext cx="1282480" cy="1206139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888912" y="2090633"/>
            <a:ext cx="366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 ejecución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28037" y="4698443"/>
            <a:ext cx="415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 iniciar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585861" y="4149080"/>
            <a:ext cx="1542476" cy="1593891"/>
          </a:xfrm>
          <a:prstGeom prst="rect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899592" y="4553495"/>
            <a:ext cx="876541" cy="819721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389297" y="3336538"/>
            <a:ext cx="458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Ejecución desfasada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" y="2875550"/>
            <a:ext cx="1451980" cy="1454012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1408420" y="3256282"/>
            <a:ext cx="663291" cy="663291"/>
          </a:xfrm>
          <a:prstGeom prst="ellipse">
            <a:avLst/>
          </a:prstGeom>
          <a:solidFill>
            <a:srgbClr val="7969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6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Delegada para los Derechos de las Mujeres y Asuntos de Genero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15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15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5"/>
              <a:ext cx="1822592" cy="182514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979712" y="3789040"/>
              <a:ext cx="1156739" cy="1156739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85591" y="4044243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1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9552" y="464324"/>
            <a:ext cx="6453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E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Delegada para los Derechos Económicos, Sociales y Culturales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574" r="9375" b="13426"/>
          <a:stretch/>
        </p:blipFill>
        <p:spPr>
          <a:xfrm>
            <a:off x="6605936" y="580076"/>
            <a:ext cx="1872208" cy="172819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50713" y="816093"/>
            <a:ext cx="179353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endParaRPr lang="es-E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8224" y="21857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427960" y="1803739"/>
            <a:ext cx="1695768" cy="175229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28847" y="2094894"/>
            <a:ext cx="1282480" cy="1206139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888912" y="2296942"/>
            <a:ext cx="366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 ejecución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28037" y="4904752"/>
            <a:ext cx="415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 iniciar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585861" y="4355389"/>
            <a:ext cx="1542476" cy="1593891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899592" y="4759804"/>
            <a:ext cx="876541" cy="819721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389297" y="3542847"/>
            <a:ext cx="458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Ejecución desfasada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" y="3081859"/>
            <a:ext cx="1451980" cy="1454012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1408420" y="3462591"/>
            <a:ext cx="663291" cy="663291"/>
          </a:xfrm>
          <a:prstGeom prst="ellipse">
            <a:avLst/>
          </a:prstGeom>
          <a:solidFill>
            <a:srgbClr val="7969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8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9552" y="464324"/>
            <a:ext cx="6453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E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Delegada para los Derechos Colectivos y del Ambiente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574" r="9375" b="13426"/>
          <a:stretch/>
        </p:blipFill>
        <p:spPr>
          <a:xfrm>
            <a:off x="6605936" y="580076"/>
            <a:ext cx="1872208" cy="172819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50713" y="816093"/>
            <a:ext cx="179353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endParaRPr lang="es-E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8224" y="21857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4.27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427960" y="1803739"/>
            <a:ext cx="1695768" cy="175229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28847" y="2094894"/>
            <a:ext cx="1282480" cy="1206139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888912" y="2296942"/>
            <a:ext cx="366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 ejecución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28037" y="4653136"/>
            <a:ext cx="4151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 iniciar desfasado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585861" y="4355389"/>
            <a:ext cx="1542476" cy="1593891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899592" y="4759804"/>
            <a:ext cx="876541" cy="819721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389297" y="3542847"/>
            <a:ext cx="458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Ejecución desfasada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" y="3081859"/>
            <a:ext cx="1451980" cy="1454012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1408420" y="3462591"/>
            <a:ext cx="663291" cy="663291"/>
          </a:xfrm>
          <a:prstGeom prst="ellipse">
            <a:avLst/>
          </a:prstGeom>
          <a:solidFill>
            <a:srgbClr val="7969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7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Delegada para los Derechos de la Población en Movilidad Humana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16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23.11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5"/>
              <a:ext cx="1822592" cy="182514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979712" y="3789040"/>
              <a:ext cx="1156739" cy="1156739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85591" y="4044243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0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9552" y="464324"/>
            <a:ext cx="6453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E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Delegada para la Infancia, la Juventud y el Adulto Mayor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574" r="9375" b="13426"/>
          <a:stretch/>
        </p:blipFill>
        <p:spPr>
          <a:xfrm>
            <a:off x="6605936" y="580076"/>
            <a:ext cx="1872208" cy="172819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50713" y="816093"/>
            <a:ext cx="179353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</a:t>
            </a:r>
            <a:endParaRPr lang="es-E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8224" y="21857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5.82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427960" y="1803739"/>
            <a:ext cx="1695768" cy="175229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28847" y="2094894"/>
            <a:ext cx="1282480" cy="1206139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888912" y="2296942"/>
            <a:ext cx="366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 ejecución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357099" y="5006619"/>
            <a:ext cx="415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Canceladas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585861" y="4355389"/>
            <a:ext cx="1542476" cy="1593891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899592" y="4759804"/>
            <a:ext cx="876541" cy="819721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389297" y="3542847"/>
            <a:ext cx="2758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 iniciar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" y="3081859"/>
            <a:ext cx="1451980" cy="1454012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1408420" y="3462591"/>
            <a:ext cx="663291" cy="663291"/>
          </a:xfrm>
          <a:prstGeom prst="ellipse">
            <a:avLst/>
          </a:prstGeom>
          <a:solidFill>
            <a:srgbClr val="7969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9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9552" y="464324"/>
            <a:ext cx="6453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E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Delegada para los Indígenas y las Minorías Étnicas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574" r="9375" b="13426"/>
          <a:stretch/>
        </p:blipFill>
        <p:spPr>
          <a:xfrm>
            <a:off x="6605936" y="580076"/>
            <a:ext cx="1872208" cy="172819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50713" y="816093"/>
            <a:ext cx="179353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</a:t>
            </a:r>
            <a:endParaRPr lang="es-E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8224" y="21857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2.67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427960" y="1803739"/>
            <a:ext cx="1695768" cy="175229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28847" y="2094894"/>
            <a:ext cx="1282480" cy="1206139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888912" y="2296942"/>
            <a:ext cx="366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 ejecución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357099" y="5006619"/>
            <a:ext cx="415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 iniciar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585861" y="4355389"/>
            <a:ext cx="1542476" cy="1593891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899592" y="4759804"/>
            <a:ext cx="876541" cy="819721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389297" y="3542847"/>
            <a:ext cx="4371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Ejecución desfasada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" y="3081859"/>
            <a:ext cx="1451980" cy="1454012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1408420" y="3462591"/>
            <a:ext cx="663291" cy="663291"/>
          </a:xfrm>
          <a:prstGeom prst="ellipse">
            <a:avLst/>
          </a:prstGeom>
          <a:solidFill>
            <a:srgbClr val="7969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2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28492" y="492500"/>
            <a:ext cx="4320480" cy="156966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 smtClean="0">
                <a:latin typeface="Trebuchet MS" pitchFamily="34" charset="0"/>
              </a:rPr>
              <a:t>Avance en la ejecución </a:t>
            </a:r>
          </a:p>
          <a:p>
            <a:pPr algn="ctr"/>
            <a:r>
              <a:rPr lang="es-ES" sz="3200" b="1" dirty="0" smtClean="0">
                <a:latin typeface="Trebuchet MS" pitchFamily="34" charset="0"/>
              </a:rPr>
              <a:t>del Plan de Acción</a:t>
            </a:r>
            <a:endParaRPr lang="es-ES" sz="3200" b="1" dirty="0" smtClean="0">
              <a:latin typeface="Trebuchet M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02" y="2229111"/>
            <a:ext cx="3038354" cy="4379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4012275" y="1730193"/>
            <a:ext cx="1229341" cy="2789675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339752" y="4202484"/>
            <a:ext cx="2494275" cy="186204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12</a:t>
            </a:r>
            <a:endParaRPr lang="es-ES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456404" y="13120"/>
            <a:ext cx="3389143" cy="221599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1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3093" y="93967"/>
            <a:ext cx="6813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E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Delegada para la Orientación y Asesoría de Víctimas del Conflicto Armado Interno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574" r="9375" b="13426"/>
          <a:stretch/>
        </p:blipFill>
        <p:spPr>
          <a:xfrm>
            <a:off x="6605936" y="580076"/>
            <a:ext cx="1872208" cy="172819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50713" y="816093"/>
            <a:ext cx="179353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16</a:t>
            </a:r>
            <a:endParaRPr lang="es-E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8224" y="21857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2.15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427960" y="1803739"/>
            <a:ext cx="1695768" cy="175229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28847" y="2094894"/>
            <a:ext cx="1282480" cy="1206139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888912" y="2296942"/>
            <a:ext cx="366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 ejecución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357099" y="5006619"/>
            <a:ext cx="415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 iniciar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3273" r="18798" b="25697"/>
          <a:stretch/>
        </p:blipFill>
        <p:spPr>
          <a:xfrm>
            <a:off x="133454" y="3887901"/>
            <a:ext cx="1994884" cy="2061380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394486" y="4287440"/>
            <a:ext cx="1381648" cy="1292086"/>
          </a:xfrm>
          <a:prstGeom prst="ellipse">
            <a:avLst/>
          </a:prstGeom>
          <a:solidFill>
            <a:srgbClr val="623B1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389297" y="3542847"/>
            <a:ext cx="4371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Ejecución desfasada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" y="3081859"/>
            <a:ext cx="1451980" cy="1454012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1408420" y="3462591"/>
            <a:ext cx="663291" cy="663291"/>
          </a:xfrm>
          <a:prstGeom prst="ellipse">
            <a:avLst/>
          </a:prstGeom>
          <a:solidFill>
            <a:srgbClr val="7969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7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1570" y="369840"/>
            <a:ext cx="9175569" cy="4619784"/>
            <a:chOff x="-31570" y="369840"/>
            <a:chExt cx="9175569" cy="4619784"/>
          </a:xfrm>
        </p:grpSpPr>
        <p:sp>
          <p:nvSpPr>
            <p:cNvPr id="6" name="Rectángulo 5"/>
            <p:cNvSpPr/>
            <p:nvPr/>
          </p:nvSpPr>
          <p:spPr>
            <a:xfrm>
              <a:off x="-31570" y="369840"/>
              <a:ext cx="9175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Delegada para la Política Criminal y Penitenciaria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129406"/>
              <a:ext cx="3352807" cy="2743206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5042157" y="177281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086934" y="200883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024445" y="337844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749002" y="4035517"/>
              <a:ext cx="4622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Sin registro de información en Strategos</a:t>
              </a:r>
              <a:endPara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3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539552" y="464324"/>
            <a:ext cx="8275977" cy="5340918"/>
            <a:chOff x="539552" y="464324"/>
            <a:chExt cx="827597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Delegada para la Prevención de Riesgos de violaciones de DDHH y DIH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4.19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7504" y="1700808"/>
            <a:ext cx="6774184" cy="3973947"/>
            <a:chOff x="107504" y="1700808"/>
            <a:chExt cx="6774184" cy="397394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107504" y="1700808"/>
              <a:ext cx="1695768" cy="1752294"/>
            </a:xfrm>
            <a:prstGeom prst="rect">
              <a:avLst/>
            </a:prstGeom>
          </p:spPr>
        </p:pic>
        <p:sp>
          <p:nvSpPr>
            <p:cNvPr id="24" name="Elipse 23"/>
            <p:cNvSpPr/>
            <p:nvPr/>
          </p:nvSpPr>
          <p:spPr>
            <a:xfrm>
              <a:off x="410900" y="2131859"/>
              <a:ext cx="984486" cy="925883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581594" y="2192237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312566" y="4647545"/>
              <a:ext cx="4151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 </a:t>
              </a:r>
              <a:endPara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518174" y="4033011"/>
              <a:ext cx="1588785" cy="1641744"/>
            </a:xfrm>
            <a:prstGeom prst="rect">
              <a:avLst/>
            </a:prstGeom>
          </p:spPr>
        </p:pic>
        <p:sp>
          <p:nvSpPr>
            <p:cNvPr id="28" name="Elipse 27"/>
            <p:cNvSpPr/>
            <p:nvPr/>
          </p:nvSpPr>
          <p:spPr>
            <a:xfrm>
              <a:off x="829101" y="4418072"/>
              <a:ext cx="971831" cy="908834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301317" y="3299556"/>
              <a:ext cx="45803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Ejecución desfasada</a:t>
              </a:r>
              <a:endPara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7" y="2838568"/>
              <a:ext cx="1451980" cy="1454012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1312566" y="3218927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7504" y="172755"/>
            <a:ext cx="6885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E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Delegada para la Salud, Seguridad Social y la Discapacidad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574" r="9375" b="13426"/>
          <a:stretch/>
        </p:blipFill>
        <p:spPr>
          <a:xfrm>
            <a:off x="6605936" y="580076"/>
            <a:ext cx="1872208" cy="1728193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50713" y="816093"/>
            <a:ext cx="179353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26</a:t>
            </a:r>
            <a:endParaRPr lang="es-E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8224" y="21857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0" y="3940993"/>
            <a:ext cx="1293323" cy="1864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2">
            <a:off x="6822872" y="3632040"/>
            <a:ext cx="523288" cy="1187469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48064" y="4841843"/>
            <a:ext cx="2233631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23.45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12811" y="2801434"/>
            <a:ext cx="20027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</a:t>
            </a:r>
            <a:endParaRPr lang="es-ES" sz="4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73605" y="1724715"/>
            <a:ext cx="6774184" cy="3973947"/>
            <a:chOff x="107504" y="1700808"/>
            <a:chExt cx="6774184" cy="397394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107504" y="1700808"/>
              <a:ext cx="1695768" cy="1752294"/>
            </a:xfrm>
            <a:prstGeom prst="rect">
              <a:avLst/>
            </a:prstGeom>
          </p:spPr>
        </p:pic>
        <p:sp>
          <p:nvSpPr>
            <p:cNvPr id="24" name="Elipse 23"/>
            <p:cNvSpPr/>
            <p:nvPr/>
          </p:nvSpPr>
          <p:spPr>
            <a:xfrm>
              <a:off x="370239" y="2053967"/>
              <a:ext cx="1067308" cy="1003775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581594" y="2192237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312566" y="4647545"/>
              <a:ext cx="4151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 </a:t>
              </a:r>
              <a:endPara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518174" y="4033011"/>
              <a:ext cx="1588785" cy="1641744"/>
            </a:xfrm>
            <a:prstGeom prst="rect">
              <a:avLst/>
            </a:prstGeom>
          </p:spPr>
        </p:pic>
        <p:sp>
          <p:nvSpPr>
            <p:cNvPr id="28" name="Elipse 27"/>
            <p:cNvSpPr/>
            <p:nvPr/>
          </p:nvSpPr>
          <p:spPr>
            <a:xfrm>
              <a:off x="829101" y="4418072"/>
              <a:ext cx="971831" cy="908834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301317" y="3299556"/>
              <a:ext cx="45803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Ejecución desfasada</a:t>
              </a:r>
              <a:endPara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7" y="2838568"/>
              <a:ext cx="1451980" cy="1454012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1312566" y="3218927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7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36468" y="4801046"/>
            <a:ext cx="533578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Direcciones Nacionales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Dirección Nacional de Atención y Trámite de Quejas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20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46.67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5"/>
              <a:ext cx="1822592" cy="182514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979712" y="3789040"/>
              <a:ext cx="1156739" cy="1156739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85591" y="4044243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1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Dirección Nacional de Defensoría Pública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9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41.83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5"/>
              <a:ext cx="1822592" cy="182514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979712" y="3789040"/>
              <a:ext cx="1156739" cy="1156739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85591" y="4044243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0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539552" y="464324"/>
            <a:ext cx="8275977" cy="5340918"/>
            <a:chOff x="539552" y="464324"/>
            <a:chExt cx="827597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Dirección Nacional de Promoción y Divulgación de Derechos Humanos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20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11.78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7504" y="1700808"/>
            <a:ext cx="6774184" cy="3973947"/>
            <a:chOff x="107504" y="1700808"/>
            <a:chExt cx="6774184" cy="397394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107504" y="1700808"/>
              <a:ext cx="1695768" cy="1752294"/>
            </a:xfrm>
            <a:prstGeom prst="rect">
              <a:avLst/>
            </a:prstGeom>
          </p:spPr>
        </p:pic>
        <p:sp>
          <p:nvSpPr>
            <p:cNvPr id="24" name="Elipse 23"/>
            <p:cNvSpPr/>
            <p:nvPr/>
          </p:nvSpPr>
          <p:spPr>
            <a:xfrm>
              <a:off x="410900" y="2131859"/>
              <a:ext cx="984486" cy="925883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581594" y="2192237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312566" y="4647545"/>
              <a:ext cx="4151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 </a:t>
              </a:r>
              <a:endPara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518174" y="4033011"/>
              <a:ext cx="1588785" cy="1641744"/>
            </a:xfrm>
            <a:prstGeom prst="rect">
              <a:avLst/>
            </a:prstGeom>
          </p:spPr>
        </p:pic>
        <p:sp>
          <p:nvSpPr>
            <p:cNvPr id="28" name="Elipse 27"/>
            <p:cNvSpPr/>
            <p:nvPr/>
          </p:nvSpPr>
          <p:spPr>
            <a:xfrm>
              <a:off x="829101" y="4418072"/>
              <a:ext cx="971831" cy="908834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301317" y="3299556"/>
              <a:ext cx="45803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Ejecución desfasada</a:t>
              </a:r>
              <a:endPara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7" y="2838568"/>
              <a:ext cx="1451980" cy="1454012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1312566" y="3218927"/>
              <a:ext cx="663291" cy="663291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0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80172" y="464324"/>
            <a:ext cx="8435357" cy="5340918"/>
            <a:chOff x="380172" y="464324"/>
            <a:chExt cx="8435357" cy="5340918"/>
          </a:xfrm>
        </p:grpSpPr>
        <p:sp>
          <p:nvSpPr>
            <p:cNvPr id="6" name="Rectángulo 5"/>
            <p:cNvSpPr/>
            <p:nvPr/>
          </p:nvSpPr>
          <p:spPr>
            <a:xfrm>
              <a:off x="539552" y="464324"/>
              <a:ext cx="6453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E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Dirección Nacional de Recursos y Acciones Judiciales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6605936" y="58007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50713" y="81609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588224" y="218570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00" y="3940993"/>
              <a:ext cx="1293323" cy="18642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582">
              <a:off x="6822872" y="3632040"/>
              <a:ext cx="523288" cy="1187469"/>
            </a:xfrm>
            <a:prstGeom prst="rect">
              <a:avLst/>
            </a:prstGeom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48064" y="4841843"/>
              <a:ext cx="2233631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24.50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812811" y="2801434"/>
              <a:ext cx="2002718" cy="9233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100</a:t>
              </a:r>
              <a:endParaRPr lang="es-ES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602" y="3487155"/>
              <a:ext cx="1822592" cy="182514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13273" r="18798" b="25697"/>
            <a:stretch/>
          </p:blipFill>
          <p:spPr>
            <a:xfrm>
              <a:off x="380172" y="1760475"/>
              <a:ext cx="2160240" cy="2232248"/>
            </a:xfrm>
            <a:prstGeom prst="rect">
              <a:avLst/>
            </a:prstGeom>
          </p:spPr>
        </p:pic>
        <p:sp>
          <p:nvSpPr>
            <p:cNvPr id="18" name="Elipse 17"/>
            <p:cNvSpPr/>
            <p:nvPr/>
          </p:nvSpPr>
          <p:spPr>
            <a:xfrm>
              <a:off x="792972" y="2264531"/>
              <a:ext cx="1254137" cy="1254137"/>
            </a:xfrm>
            <a:prstGeom prst="ellipse">
              <a:avLst/>
            </a:prstGeom>
            <a:solidFill>
              <a:srgbClr val="623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979712" y="3789040"/>
              <a:ext cx="1156739" cy="1156739"/>
            </a:xfrm>
            <a:prstGeom prst="ellipse">
              <a:avLst/>
            </a:prstGeom>
            <a:solidFill>
              <a:srgbClr val="7969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086383" y="2482484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 ejecución</a:t>
              </a:r>
              <a:endPara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85591" y="4044243"/>
              <a:ext cx="36679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Sin iniciar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907704" y="116632"/>
            <a:ext cx="4988959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Recomendaciones</a:t>
            </a:r>
            <a:endParaRPr lang="es-ES" sz="3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836712"/>
            <a:ext cx="8352928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4472C4"/>
              </a:buClr>
              <a:buSzPct val="150000"/>
              <a:buBlip>
                <a:blip r:embed="rId2"/>
              </a:buBlip>
            </a:pP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 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reunión de seguimiento mensual, levantar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memoria de reunión que evidencie el seguimiento a la ejecución de las actividades propuestas en el plan de acción y subirla a Strategos.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4472C4"/>
              </a:buClr>
              <a:buSzPct val="150000"/>
              <a:buBlip>
                <a:blip r:embed="rId2"/>
              </a:buBlip>
            </a:pP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Respetar 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de reporte en el sistema de información; como lo estipula la resolución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1361/18. ”…a mas tardar, el quinto día hábil de cada mes”.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4472C4"/>
              </a:buClr>
              <a:buSzPts val="1200"/>
            </a:pP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anterior, teniendo en cuenta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que: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Clr>
                <a:srgbClr val="4472C4"/>
              </a:buClr>
              <a:buSzPts val="1200"/>
              <a:buFont typeface="Wingdings 2" panose="05020102010507070707" pitchFamily="18" charset="2"/>
              <a:buChar char=""/>
            </a:pP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de corte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dependencias no registraron información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debidamente, situación que afecta el % final que registra el consolidado del plan de acción.</a:t>
            </a:r>
            <a:endParaRPr lang="es-ES" sz="2000" dirty="0" smtClean="0">
              <a:uFill>
                <a:solidFill>
                  <a:srgbClr val="FFFFFF"/>
                </a:solidFill>
              </a:u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Clr>
                <a:srgbClr val="4472C4"/>
              </a:buClr>
              <a:buSzPts val="1200"/>
              <a:buFont typeface="Wingdings 2" panose="05020102010507070707" pitchFamily="18" charset="2"/>
              <a:buChar char=""/>
            </a:pP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dependencias de las 28 registraron evidencia 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 de reunión del 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mensual en </a:t>
            </a:r>
            <a:r>
              <a:rPr lang="es-ES" sz="2000" dirty="0" smtClean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Strategos</a:t>
            </a:r>
            <a:r>
              <a:rPr lang="es-ES" sz="2000" dirty="0"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11560" y="278361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Avance por línea estratégica</a:t>
            </a:r>
            <a:endParaRPr lang="es-CO" b="1" dirty="0" smtClean="0">
              <a:latin typeface="Trebuchet MS" panose="020B0603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79512" y="1387647"/>
            <a:ext cx="8589606" cy="4417617"/>
            <a:chOff x="179512" y="1387647"/>
            <a:chExt cx="8589606" cy="441761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4620" y="210766"/>
              <a:ext cx="4417617" cy="6771379"/>
            </a:xfrm>
            <a:prstGeom prst="rect">
              <a:avLst/>
            </a:prstGeom>
          </p:spPr>
        </p:pic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56349" y="1975969"/>
              <a:ext cx="2075230" cy="70788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11.51</a:t>
              </a:r>
              <a:endParaRPr lang="es-E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855978" y="3242512"/>
              <a:ext cx="1697115" cy="70788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10.45</a:t>
              </a:r>
              <a:endPara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045406" y="4519703"/>
              <a:ext cx="1697115" cy="70788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14.31</a:t>
              </a:r>
              <a:endPara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4592653" y="1927415"/>
              <a:ext cx="864096" cy="864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5356586" y="3164407"/>
              <a:ext cx="864096" cy="86409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4541632" y="4428384"/>
              <a:ext cx="864096" cy="86409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564135"/>
              <a:ext cx="1593056" cy="2296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5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5394514" cy="20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9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11628" y="2119252"/>
            <a:ext cx="5698796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t"/>
            <a:r>
              <a:rPr lang="es-CO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Cumplimiento de acciones</a:t>
            </a:r>
            <a:endParaRPr lang="es-CO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83767" y="4495472"/>
            <a:ext cx="6306725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 algn="r" fontAlgn="t">
              <a:buFont typeface="+mj-lt"/>
              <a:buAutoNum type="arabicPeriod"/>
            </a:pPr>
            <a:r>
              <a:rPr lang="es-CO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Registro de datos</a:t>
            </a:r>
          </a:p>
          <a:p>
            <a:pPr marL="742950" indent="-742950" algn="r" fontAlgn="t">
              <a:buFont typeface="+mj-lt"/>
              <a:buAutoNum type="arabicPeriod"/>
            </a:pPr>
            <a:r>
              <a:rPr lang="es-CO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Memoria de reunión</a:t>
            </a:r>
            <a:endParaRPr lang="es-CO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11560" y="278361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Cumplimiento en el registro de información - Strategos</a:t>
            </a:r>
            <a:endParaRPr lang="es-CO" b="1" dirty="0" smtClean="0">
              <a:latin typeface="Trebuchet MS" panose="020B0603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68972" y="1700808"/>
            <a:ext cx="6771379" cy="4561633"/>
            <a:chOff x="968972" y="1700808"/>
            <a:chExt cx="6771379" cy="456163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45853" y="523927"/>
              <a:ext cx="4417617" cy="6771379"/>
            </a:xfrm>
            <a:prstGeom prst="rect">
              <a:avLst/>
            </a:prstGeom>
          </p:spPr>
        </p:pic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419872" y="3401786"/>
              <a:ext cx="1152128" cy="101566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22</a:t>
              </a:r>
              <a:endParaRPr lang="es-E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930596" y="2090689"/>
              <a:ext cx="1524789" cy="101566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28</a:t>
              </a:r>
              <a:endParaRPr lang="es-E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937524" y="2325111"/>
              <a:ext cx="1697115" cy="64633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Total Dependencias</a:t>
              </a:r>
              <a:endPara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345983" y="4525091"/>
              <a:ext cx="730073" cy="110799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</a:t>
              </a:r>
              <a:endParaRPr lang="es-E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1400" y="4234235"/>
              <a:ext cx="1829362" cy="202820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700" y="2967494"/>
              <a:ext cx="1791925" cy="188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402019"/>
            <a:ext cx="8787021" cy="1008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611560" y="278361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Cumplimiento en el cargue de la memoria de reunión en strategos</a:t>
            </a:r>
            <a:endParaRPr lang="es-CO" b="1" dirty="0" smtClean="0">
              <a:latin typeface="Trebuchet MS" panose="020B06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6024" y="4029497"/>
            <a:ext cx="4226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OCID,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Jurídica, P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laneación,</a:t>
            </a:r>
          </a:p>
          <a:p>
            <a:pPr fontAlgn="t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Atención y Trámite, Promoción, 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Pública, Mujer,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Constitucionales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 DESC</a:t>
            </a:r>
            <a:endParaRPr lang="es-CO" sz="1050" b="1" dirty="0" smtClean="0">
              <a:latin typeface="Trebuchet MS" panose="020B0603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562497" y="3605315"/>
            <a:ext cx="3846541" cy="2545409"/>
            <a:chOff x="968972" y="1700808"/>
            <a:chExt cx="6824812" cy="456163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45853" y="523927"/>
              <a:ext cx="4417617" cy="6771379"/>
            </a:xfrm>
            <a:prstGeom prst="rect">
              <a:avLst/>
            </a:prstGeom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419872" y="3082268"/>
              <a:ext cx="1152127" cy="165470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9</a:t>
              </a:r>
              <a:endPara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930597" y="2074531"/>
              <a:ext cx="1524789" cy="104797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28</a:t>
              </a:r>
              <a:endPara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713020" y="2289754"/>
              <a:ext cx="2080764" cy="71703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Total Dependencias</a:t>
              </a:r>
              <a:endParaRPr lang="es-E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052116" y="4555098"/>
              <a:ext cx="1275507" cy="104797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19</a:t>
              </a:r>
              <a:endPara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1400" y="4234235"/>
              <a:ext cx="1829362" cy="2028206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700" y="2967494"/>
              <a:ext cx="1791925" cy="188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09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68842" y="4247049"/>
            <a:ext cx="5303407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t"/>
            <a:r>
              <a:rPr lang="es-C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Estado de ejecución del plan de acción </a:t>
            </a:r>
          </a:p>
          <a:p>
            <a:pPr algn="ctr" fontAlgn="t"/>
            <a:r>
              <a:rPr lang="es-C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por dependencias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1570" y="369840"/>
            <a:ext cx="9175569" cy="4619784"/>
            <a:chOff x="-31570" y="369840"/>
            <a:chExt cx="9175569" cy="4619784"/>
          </a:xfrm>
        </p:grpSpPr>
        <p:sp>
          <p:nvSpPr>
            <p:cNvPr id="6" name="Rectángulo 5"/>
            <p:cNvSpPr/>
            <p:nvPr/>
          </p:nvSpPr>
          <p:spPr>
            <a:xfrm>
              <a:off x="-31570" y="369840"/>
              <a:ext cx="91755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Oficina de Asuntos </a:t>
              </a:r>
              <a:r>
                <a:rPr lang="es-CO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Internacionales</a:t>
              </a:r>
              <a:endPara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129406"/>
              <a:ext cx="3352807" cy="2743206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1574" r="9375" b="13426"/>
            <a:stretch/>
          </p:blipFill>
          <p:spPr>
            <a:xfrm>
              <a:off x="5042157" y="1772816"/>
              <a:ext cx="1872208" cy="1728193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086934" y="2008833"/>
              <a:ext cx="1793532" cy="120032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</a:t>
              </a:r>
              <a:endParaRPr lang="es-E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024445" y="3378440"/>
              <a:ext cx="2160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Actividades</a:t>
              </a:r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749002" y="4035517"/>
              <a:ext cx="4622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es-CO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Sin registro de información en Strategos</a:t>
              </a:r>
              <a:endPara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6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guimiento xmlns="a167331c-937b-46fe-a0d2-e718c142b9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382066620D9468DD4A08DB5914D85" ma:contentTypeVersion="10" ma:contentTypeDescription="Create a new document." ma:contentTypeScope="" ma:versionID="b8dbe88c14b873d9b3f5bed06a892e29">
  <xsd:schema xmlns:xsd="http://www.w3.org/2001/XMLSchema" xmlns:xs="http://www.w3.org/2001/XMLSchema" xmlns:p="http://schemas.microsoft.com/office/2006/metadata/properties" xmlns:ns1="http://schemas.microsoft.com/sharepoint/v3" xmlns:ns2="a167331c-937b-46fe-a0d2-e718c142b915" xmlns:ns3="d0c44bf4-9f42-4aab-bea8-3874168f77d4" targetNamespace="http://schemas.microsoft.com/office/2006/metadata/properties" ma:root="true" ma:fieldsID="212756004878122c59f4d058e06809fe" ns1:_="" ns2:_="" ns3:_="">
    <xsd:import namespace="http://schemas.microsoft.com/sharepoint/v3"/>
    <xsd:import namespace="a167331c-937b-46fe-a0d2-e718c142b915"/>
    <xsd:import namespace="d0c44bf4-9f42-4aab-bea8-3874168f7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dlc_Exempt" minOccurs="0"/>
                <xsd:element ref="ns1:_dlc_ExpireDateSaved" minOccurs="0"/>
                <xsd:element ref="ns1:_dlc_ExpireDate" minOccurs="0"/>
                <xsd:element ref="ns3:SharedWithUsers" minOccurs="0"/>
                <xsd:element ref="ns3:SharedWithDetails" minOccurs="0"/>
                <xsd:element ref="ns2:Seguimi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7331c-937b-46fe-a0d2-e718c142b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eguimiento" ma:index="15" nillable="true" ma:displayName="Seguimiento" ma:internalName="Seguimient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44bf4-9f42-4aab-bea8-3874168f7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F84382066620D9468DD4A08DB5914D85" UniqueId="a9ef37cf-16a0-4a3e-abbf-b90072d0b8fc">
      <p:Name>Retention</p:Name>
      <p:Description>Automatic scheduling of content for processing, and performing a retention action on content that has reached its due date.</p:Description>
      <p:CustomData/>
    </p:PolicyItem>
  </p:PolicyItems>
</p:Policy>
</file>

<file path=customXml/itemProps1.xml><?xml version="1.0" encoding="utf-8"?>
<ds:datastoreItem xmlns:ds="http://schemas.openxmlformats.org/officeDocument/2006/customXml" ds:itemID="{D8197949-D97F-4C93-8B84-4C7F1ADE54D1}">
  <ds:schemaRefs>
    <ds:schemaRef ds:uri="http://schemas.openxmlformats.org/package/2006/metadata/core-properties"/>
    <ds:schemaRef ds:uri="a167331c-937b-46fe-a0d2-e718c142b91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0c44bf4-9f42-4aab-bea8-3874168f77d4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43AE94-05AB-4F0E-9985-5000C1DE7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67331c-937b-46fe-a0d2-e718c142b915"/>
    <ds:schemaRef ds:uri="d0c44bf4-9f42-4aab-bea8-3874168f7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3DC19B-B006-440A-8E23-C90AC91199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B12562B-0553-46FF-B801-8F702406A0C7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752</Words>
  <Application>Microsoft Office PowerPoint</Application>
  <PresentationFormat>Presentación en pantalla (4:3)</PresentationFormat>
  <Paragraphs>288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Trebuchet MS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Defensoria</dc:creator>
  <cp:lastModifiedBy>fanny perez</cp:lastModifiedBy>
  <cp:revision>252</cp:revision>
  <dcterms:created xsi:type="dcterms:W3CDTF">2017-11-20T21:12:31Z</dcterms:created>
  <dcterms:modified xsi:type="dcterms:W3CDTF">2020-03-31T18:50:51Z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0x010100F84382066620D9468DD4A08DB5914D85</vt:lpwstr>
  </property>
  <property fmtid="{D5CDD505-2E9C-101B-9397-08002B2CF9AE}" pid="3" name="_dlc_policyId">
    <vt:lpwstr>0x010100F84382066620D9468DD4A08DB5914D85</vt:lpwstr>
  </property>
  <property fmtid="{D5CDD505-2E9C-101B-9397-08002B2CF9AE}" pid="4" name="ItemRetentionFormula">
    <vt:lpwstr/>
  </property>
</Properties>
</file>