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336" r:id="rId6"/>
    <p:sldId id="267" r:id="rId7"/>
    <p:sldId id="328" r:id="rId8"/>
    <p:sldId id="329" r:id="rId9"/>
    <p:sldId id="371" r:id="rId10"/>
    <p:sldId id="376" r:id="rId11"/>
    <p:sldId id="363" r:id="rId12"/>
    <p:sldId id="372" r:id="rId13"/>
    <p:sldId id="373" r:id="rId14"/>
    <p:sldId id="374" r:id="rId15"/>
    <p:sldId id="335" r:id="rId1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8CAB"/>
    <a:srgbClr val="537740"/>
    <a:srgbClr val="ECEFF6"/>
    <a:srgbClr val="DD8D2C"/>
    <a:srgbClr val="C23338"/>
    <a:srgbClr val="E6E7E7"/>
    <a:srgbClr val="7F5F9A"/>
    <a:srgbClr val="00B8E2"/>
    <a:srgbClr val="006C31"/>
    <a:srgbClr val="ECA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9" autoAdjust="0"/>
    <p:restoredTop sz="94660"/>
  </p:normalViewPr>
  <p:slideViewPr>
    <p:cSldViewPr>
      <p:cViewPr varScale="1">
        <p:scale>
          <a:sx n="68" d="100"/>
          <a:sy n="68" d="100"/>
        </p:scale>
        <p:origin x="14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30/07/2020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30/07/2020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" y="2852936"/>
            <a:ext cx="9144000" cy="4005064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0" y="2726922"/>
            <a:ext cx="9144000" cy="1260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331640" y="5320655"/>
            <a:ext cx="6372225" cy="5238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Trebuchet MS" panose="020B0603020202020204" pitchFamily="34" charset="0"/>
              </a:rPr>
              <a:t>Oficina de Planeación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565796" y="3512210"/>
            <a:ext cx="5903913" cy="156966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Seguimiento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Plan de Acción 2020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Corte al mes de junio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8640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225852"/>
              </p:ext>
            </p:extLst>
          </p:nvPr>
        </p:nvGraphicFramePr>
        <p:xfrm>
          <a:off x="107504" y="188640"/>
          <a:ext cx="8928992" cy="5575060"/>
        </p:xfrm>
        <a:graphic>
          <a:graphicData uri="http://schemas.openxmlformats.org/drawingml/2006/table">
            <a:tbl>
              <a:tblPr/>
              <a:tblGrid>
                <a:gridCol w="629948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4920404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814960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  <a:gridCol w="1281840">
                  <a:extLst>
                    <a:ext uri="{9D8B030D-6E8A-4147-A177-3AD203B41FA5}">
                      <a16:colId xmlns:a16="http://schemas.microsoft.com/office/drawing/2014/main" val="1802679028"/>
                    </a:ext>
                  </a:extLst>
                </a:gridCol>
                <a:gridCol w="1281840">
                  <a:extLst>
                    <a:ext uri="{9D8B030D-6E8A-4147-A177-3AD203B41FA5}">
                      <a16:colId xmlns:a16="http://schemas.microsoft.com/office/drawing/2014/main" val="526900137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Item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mayo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</a:t>
                      </a:r>
                      <a:r>
                        <a:rPr lang="en-US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junio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17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INFANCIA, LA JUVENTUD Y EL ADULTO MAYOR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20.03%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27.90%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36.92%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694856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18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ORIENTACION Y ASESORIA DE VICTIMAS DEL CONFLICTO ARMADO INTERNO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49.67%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50.15%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62.70%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217168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19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POLITICA CRIMINAL Y PENITENCIARIA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10.25%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12.88%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15.50%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79321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PREVENCION DE RIESGOS Y VIOLACIONES DE LOS DDHH Y DIH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23.88%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27.31%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36%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076235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SALUD, LA SEGURIDAD SOCIAL Y LA DISCAPACIDAD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48.61%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52.00%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57.47%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821259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ASUNTOS AGRARIOS Y TIERRAS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15.49%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24.56%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33.81%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634031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ASUNTOS CONSTITUCIONALES Y LEGALES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28.12%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32.58%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43.91%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886893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DERECHOS COLECTIVOS Y DEL AMBIENTE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18.77%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24.05%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28.61%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97043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25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DERECHOS DE LA POBLACIÓN EN MOVILIDAD 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35.83%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50.00%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54.28%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948160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26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DERECHOS DE LAS MUJERES Y ASUNTOS DE GENERO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31.78%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35.22%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38.53%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80137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27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DERECHOS ECONOMICOS SOCIALES Y CULTURALES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6.56%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10.19%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16.69%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838185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28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INDIGENAS Y LAS MINORIAS ETNICAS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5.02%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16.94%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28%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765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885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564904"/>
            <a:ext cx="5394514" cy="202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05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484691" y="3573016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692B69A-3405-4AA9-B1E5-D2C1033033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3" t="11023" r="4814" b="10495"/>
          <a:stretch/>
        </p:blipFill>
        <p:spPr>
          <a:xfrm>
            <a:off x="1403648" y="1196752"/>
            <a:ext cx="5868000" cy="5382535"/>
          </a:xfrm>
          <a:prstGeom prst="rect">
            <a:avLst/>
          </a:prstGeom>
        </p:spPr>
      </p:pic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251550" y="128231"/>
            <a:ext cx="8622808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3200" b="1" dirty="0">
                <a:latin typeface="Trebuchet MS" pitchFamily="34" charset="0"/>
              </a:rPr>
              <a:t>% de avance en la ejecución </a:t>
            </a:r>
          </a:p>
          <a:p>
            <a:r>
              <a:rPr lang="es-ES" sz="3200" b="1" dirty="0">
                <a:latin typeface="Trebuchet MS" pitchFamily="34" charset="0"/>
              </a:rPr>
              <a:t>del Plan de Acción acumulado a junio </a:t>
            </a: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4DFDBDF1-4FA1-4D2A-87F5-27C912F7B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0664" y="1285145"/>
            <a:ext cx="1803082" cy="138499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400" b="1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Meta</a:t>
            </a:r>
          </a:p>
          <a:p>
            <a:pPr algn="ctr"/>
            <a:r>
              <a:rPr lang="es-ES" sz="2400" b="1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Diciembre </a:t>
            </a: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100%</a:t>
            </a:r>
          </a:p>
        </p:txBody>
      </p:sp>
      <p:sp>
        <p:nvSpPr>
          <p:cNvPr id="17" name="AutoShape 2" descr="Logo Defensoría">
            <a:extLst>
              <a:ext uri="{FF2B5EF4-FFF2-40B4-BE49-F238E27FC236}">
                <a16:creationId xmlns:a16="http://schemas.microsoft.com/office/drawing/2014/main" id="{393AA43C-B24D-4F06-823C-A95FBDB48C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35251" y="316967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9E3C24E-B815-4F53-946C-E4D5117AACB6}"/>
              </a:ext>
            </a:extLst>
          </p:cNvPr>
          <p:cNvGrpSpPr/>
          <p:nvPr/>
        </p:nvGrpSpPr>
        <p:grpSpPr>
          <a:xfrm>
            <a:off x="2057851" y="2790685"/>
            <a:ext cx="1276449" cy="757982"/>
            <a:chOff x="2057851" y="2878359"/>
            <a:chExt cx="1276449" cy="757982"/>
          </a:xfrm>
        </p:grpSpPr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2061986" y="3174676"/>
              <a:ext cx="1158123" cy="46166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12%</a:t>
              </a:r>
            </a:p>
          </p:txBody>
        </p:sp>
        <p:sp>
          <p:nvSpPr>
            <p:cNvPr id="18" name="Rectangle 12">
              <a:extLst>
                <a:ext uri="{FF2B5EF4-FFF2-40B4-BE49-F238E27FC236}">
                  <a16:creationId xmlns:a16="http://schemas.microsoft.com/office/drawing/2014/main" id="{A5E2CA05-7279-4469-AA60-08FD9AFDF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851" y="2878359"/>
              <a:ext cx="1276449" cy="369332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b="1" dirty="0">
                  <a:latin typeface="Trebuchet MS" pitchFamily="34" charset="0"/>
                </a:rPr>
                <a:t>Febrero</a:t>
              </a:r>
            </a:p>
          </p:txBody>
        </p:sp>
      </p:grpSp>
      <p:sp>
        <p:nvSpPr>
          <p:cNvPr id="25" name="Rectangle 12">
            <a:extLst>
              <a:ext uri="{FF2B5EF4-FFF2-40B4-BE49-F238E27FC236}">
                <a16:creationId xmlns:a16="http://schemas.microsoft.com/office/drawing/2014/main" id="{1E1F025A-2B60-4EE1-82A3-031EC806F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8376" y="1350149"/>
            <a:ext cx="1079294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b="1" dirty="0">
                <a:latin typeface="Trebuchet MS" pitchFamily="34" charset="0"/>
              </a:rPr>
              <a:t>Junio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A25D714-8A86-4253-8955-18C430990B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109" y="3272873"/>
            <a:ext cx="454695" cy="422866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57DAC1D8-ACEC-4980-B677-FD16FBA95C24}"/>
              </a:ext>
            </a:extLst>
          </p:cNvPr>
          <p:cNvGrpSpPr/>
          <p:nvPr/>
        </p:nvGrpSpPr>
        <p:grpSpPr>
          <a:xfrm>
            <a:off x="3334300" y="2441466"/>
            <a:ext cx="1214555" cy="645536"/>
            <a:chOff x="3334300" y="2441466"/>
            <a:chExt cx="1214555" cy="645536"/>
          </a:xfrm>
        </p:grpSpPr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F5956FEF-6006-45F2-AC30-4FB18E15F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300" y="2686892"/>
              <a:ext cx="1214555" cy="40011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24.89%</a:t>
              </a:r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4253E049-7D01-4CE5-AC0A-807786590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8126" y="2441466"/>
              <a:ext cx="838380" cy="369332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b="1" dirty="0">
                  <a:latin typeface="Trebuchet MS" pitchFamily="34" charset="0"/>
                </a:rPr>
                <a:t>Abril</a:t>
              </a:r>
              <a:endParaRPr lang="es-ES" sz="3200" b="1" dirty="0">
                <a:latin typeface="Trebuchet MS" pitchFamily="34" charset="0"/>
              </a:endParaRPr>
            </a:p>
          </p:txBody>
        </p:sp>
      </p:grpSp>
      <p:sp>
        <p:nvSpPr>
          <p:cNvPr id="20" name="Rectangle 12">
            <a:extLst>
              <a:ext uri="{FF2B5EF4-FFF2-40B4-BE49-F238E27FC236}">
                <a16:creationId xmlns:a16="http://schemas.microsoft.com/office/drawing/2014/main" id="{305FA4C3-F83A-4E62-B3FF-F7A5F46CE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8219" y="2224792"/>
            <a:ext cx="1600025" cy="40011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32.52%</a:t>
            </a: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6E3C700E-473D-4FFB-9BC9-92D0999FC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347" y="1977643"/>
            <a:ext cx="838380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b="1" dirty="0">
                <a:latin typeface="Trebuchet MS" pitchFamily="34" charset="0"/>
              </a:rPr>
              <a:t>Mayo</a:t>
            </a:r>
            <a:endParaRPr lang="es-ES" sz="3200" b="1" dirty="0">
              <a:latin typeface="Trebuchet MS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1948B2BF-F5BD-416F-9FC4-8309FDCC85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515" y="3188264"/>
            <a:ext cx="454695" cy="42286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6998666-98AC-471C-A11E-20FB8C4A93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190" y="2976831"/>
            <a:ext cx="454695" cy="422866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A9EB989D-2E66-4504-B5B5-1B6D3663D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306" y="2728365"/>
            <a:ext cx="454695" cy="422866"/>
          </a:xfrm>
          <a:prstGeom prst="rect">
            <a:avLst/>
          </a:prstGeom>
        </p:spPr>
      </p:pic>
      <p:sp>
        <p:nvSpPr>
          <p:cNvPr id="26" name="Rectangle 12">
            <a:extLst>
              <a:ext uri="{FF2B5EF4-FFF2-40B4-BE49-F238E27FC236}">
                <a16:creationId xmlns:a16="http://schemas.microsoft.com/office/drawing/2014/main" id="{80019116-82AE-4004-AE60-70ADD34D3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119" y="1556792"/>
            <a:ext cx="1600025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40.98%</a:t>
            </a:r>
          </a:p>
        </p:txBody>
      </p:sp>
    </p:spTree>
    <p:extLst>
      <p:ext uri="{BB962C8B-B14F-4D97-AF65-F5344CB8AC3E}">
        <p14:creationId xmlns:p14="http://schemas.microsoft.com/office/powerpoint/2010/main" val="209709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 rot="5400000">
            <a:off x="5681954" y="2990818"/>
            <a:ext cx="677108" cy="6246983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 fontAlgn="t"/>
            <a:r>
              <a:rPr 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por líneas estratégicas</a:t>
            </a:r>
            <a:endParaRPr lang="es-CO" sz="1200" b="1" dirty="0">
              <a:latin typeface="Trebuchet MS" panose="020B0603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34A09E-AC02-47C2-9A39-31ED9E388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449" y="0"/>
            <a:ext cx="5722109" cy="5805264"/>
          </a:xfrm>
          <a:prstGeom prst="rect">
            <a:avLst/>
          </a:prstGeom>
        </p:spPr>
      </p:pic>
      <p:sp>
        <p:nvSpPr>
          <p:cNvPr id="10" name="Rectangle 12">
            <a:extLst>
              <a:ext uri="{FF2B5EF4-FFF2-40B4-BE49-F238E27FC236}">
                <a16:creationId xmlns:a16="http://schemas.microsoft.com/office/drawing/2014/main" id="{17BF7CA0-8A5F-4A71-B447-16C56F211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9184" y="653736"/>
            <a:ext cx="1564098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37.77%</a:t>
            </a:r>
            <a:endParaRPr lang="es-E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C5BDA47E-207C-4EBE-9F9C-ABFAA4510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1969" y="4502247"/>
            <a:ext cx="2433589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45.51%</a:t>
            </a:r>
            <a:endParaRPr lang="es-E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B2738401-1504-44F7-954A-887A040AE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4319" y="4536016"/>
            <a:ext cx="2433589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39.68%</a:t>
            </a:r>
            <a:endParaRPr lang="es-E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961802" y="424041"/>
            <a:ext cx="1564098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40.98%</a:t>
            </a:r>
            <a:endParaRPr lang="es-E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48DEC238-2600-426F-939F-F554D14B16E7}"/>
              </a:ext>
            </a:extLst>
          </p:cNvPr>
          <p:cNvSpPr/>
          <p:nvPr/>
        </p:nvSpPr>
        <p:spPr>
          <a:xfrm>
            <a:off x="2605442" y="1124713"/>
            <a:ext cx="782049" cy="782049"/>
          </a:xfrm>
          <a:prstGeom prst="ellipse">
            <a:avLst/>
          </a:prstGeom>
          <a:solidFill>
            <a:srgbClr val="00B8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CF1910A-A664-4DF9-8DA0-D35DC948E1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844" y="334276"/>
            <a:ext cx="1881602" cy="1881602"/>
          </a:xfrm>
          <a:prstGeom prst="rect">
            <a:avLst/>
          </a:prstGeom>
        </p:spPr>
      </p:pic>
      <p:sp>
        <p:nvSpPr>
          <p:cNvPr id="14" name="Rectangle 12">
            <a:extLst>
              <a:ext uri="{FF2B5EF4-FFF2-40B4-BE49-F238E27FC236}">
                <a16:creationId xmlns:a16="http://schemas.microsoft.com/office/drawing/2014/main" id="{B0419CF1-709B-4FD6-933C-E999E00F0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449" y="839614"/>
            <a:ext cx="2433588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>
                <a:solidFill>
                  <a:srgbClr val="ECAB02"/>
                </a:solidFill>
                <a:latin typeface="Trebuchet MS" pitchFamily="34" charset="0"/>
              </a:rPr>
              <a:t>Acumulado a </a:t>
            </a:r>
            <a:r>
              <a:rPr lang="es-ES" sz="3200" b="1" dirty="0">
                <a:latin typeface="Trebuchet MS" pitchFamily="34" charset="0"/>
              </a:rPr>
              <a:t>Junio</a:t>
            </a:r>
            <a:endParaRPr lang="es-ES" sz="4800" b="1" dirty="0">
              <a:latin typeface="Trebuchet MS" pitchFamily="34" charset="0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D809EAF1-64BB-48D7-B5E2-2E4A603BB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229" y="1468206"/>
            <a:ext cx="2690548" cy="269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55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26DAFD8-E450-4E8C-B72C-47B61A703E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49801">
            <a:off x="4431372" y="1996334"/>
            <a:ext cx="2749814" cy="3078384"/>
          </a:xfrm>
          <a:prstGeom prst="rect">
            <a:avLst/>
          </a:prstGeom>
        </p:spPr>
      </p:pic>
      <p:sp>
        <p:nvSpPr>
          <p:cNvPr id="2" name="Rectangle 12">
            <a:extLst>
              <a:ext uri="{FF2B5EF4-FFF2-40B4-BE49-F238E27FC236}">
                <a16:creationId xmlns:a16="http://schemas.microsoft.com/office/drawing/2014/main" id="{4F6496DA-037B-4AC5-B754-F1B73A397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508" y="980728"/>
            <a:ext cx="8210984" cy="452431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 fontAlgn="t"/>
            <a:r>
              <a:rPr lang="es-C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Durante los meses de marzo, abril, mayo y junio hemos trabajado en casa a causa de la emergencia de salud pública COVID-2019.</a:t>
            </a:r>
          </a:p>
          <a:p>
            <a:pPr algn="just" fontAlgn="t"/>
            <a:endParaRPr lang="es-CO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just" fontAlgn="t"/>
            <a:r>
              <a:rPr lang="es-C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Con la actualización de % de avance del plan de acción al mes de junio se observa que sigue en ascenso.</a:t>
            </a:r>
          </a:p>
        </p:txBody>
      </p:sp>
    </p:spTree>
    <p:extLst>
      <p:ext uri="{BB962C8B-B14F-4D97-AF65-F5344CB8AC3E}">
        <p14:creationId xmlns:p14="http://schemas.microsoft.com/office/powerpoint/2010/main" val="385942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o 33">
            <a:extLst>
              <a:ext uri="{FF2B5EF4-FFF2-40B4-BE49-F238E27FC236}">
                <a16:creationId xmlns:a16="http://schemas.microsoft.com/office/drawing/2014/main" id="{B199A9A9-66CF-44F3-B041-EAEC6515DF33}"/>
              </a:ext>
            </a:extLst>
          </p:cNvPr>
          <p:cNvGrpSpPr/>
          <p:nvPr/>
        </p:nvGrpSpPr>
        <p:grpSpPr>
          <a:xfrm>
            <a:off x="3308075" y="116632"/>
            <a:ext cx="5470668" cy="5733256"/>
            <a:chOff x="1251960" y="144016"/>
            <a:chExt cx="5470668" cy="5733256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0D36F042-741B-4B6F-8354-622433A6E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960" y="144016"/>
              <a:ext cx="5470668" cy="5733256"/>
            </a:xfrm>
            <a:prstGeom prst="rect">
              <a:avLst/>
            </a:prstGeom>
          </p:spPr>
        </p:pic>
        <p:sp>
          <p:nvSpPr>
            <p:cNvPr id="31" name="Rectángulo: esquinas redondeadas 30">
              <a:extLst>
                <a:ext uri="{FF2B5EF4-FFF2-40B4-BE49-F238E27FC236}">
                  <a16:creationId xmlns:a16="http://schemas.microsoft.com/office/drawing/2014/main" id="{67878610-5CB2-41F9-9AEE-71C72BF1FD19}"/>
                </a:ext>
              </a:extLst>
            </p:cNvPr>
            <p:cNvSpPr/>
            <p:nvPr/>
          </p:nvSpPr>
          <p:spPr>
            <a:xfrm>
              <a:off x="2257755" y="3823133"/>
              <a:ext cx="2612310" cy="769441"/>
            </a:xfrm>
            <a:prstGeom prst="roundRect">
              <a:avLst/>
            </a:prstGeom>
            <a:solidFill>
              <a:srgbClr val="537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id="{94778729-8047-4B78-B8B3-4027F774C888}"/>
                </a:ext>
              </a:extLst>
            </p:cNvPr>
            <p:cNvSpPr/>
            <p:nvPr/>
          </p:nvSpPr>
          <p:spPr>
            <a:xfrm>
              <a:off x="2224042" y="245752"/>
              <a:ext cx="2612310" cy="769441"/>
            </a:xfrm>
            <a:prstGeom prst="roundRect">
              <a:avLst/>
            </a:prstGeom>
            <a:solidFill>
              <a:srgbClr val="7F5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EB7FBB6C-AAF0-4C73-B9A3-13F0AA9985C5}"/>
                </a:ext>
              </a:extLst>
            </p:cNvPr>
            <p:cNvSpPr/>
            <p:nvPr/>
          </p:nvSpPr>
          <p:spPr>
            <a:xfrm>
              <a:off x="5254953" y="328837"/>
              <a:ext cx="1008112" cy="645980"/>
            </a:xfrm>
            <a:prstGeom prst="rect">
              <a:avLst/>
            </a:prstGeom>
            <a:solidFill>
              <a:srgbClr val="ECEF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73D0A87B-FDEC-455B-9A26-6C280B1D2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403" y="334748"/>
              <a:ext cx="243358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latin typeface="Trebuchet MS" pitchFamily="34" charset="0"/>
                </a:rPr>
                <a:t>Canceladas</a:t>
              </a:r>
              <a:endParaRPr lang="es-ES" sz="4800" b="1" dirty="0">
                <a:latin typeface="Trebuchet MS" pitchFamily="34" charset="0"/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ABB24061-39C5-4E1B-9DE7-8578ADD9BE35}"/>
                </a:ext>
              </a:extLst>
            </p:cNvPr>
            <p:cNvSpPr/>
            <p:nvPr/>
          </p:nvSpPr>
          <p:spPr>
            <a:xfrm>
              <a:off x="5254953" y="1487412"/>
              <a:ext cx="1008112" cy="645980"/>
            </a:xfrm>
            <a:prstGeom prst="rect">
              <a:avLst/>
            </a:prstGeom>
            <a:solidFill>
              <a:srgbClr val="ECEF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006F8598-983B-4983-B432-130CBE9140E6}"/>
                </a:ext>
              </a:extLst>
            </p:cNvPr>
            <p:cNvSpPr/>
            <p:nvPr/>
          </p:nvSpPr>
          <p:spPr>
            <a:xfrm>
              <a:off x="5254953" y="2645987"/>
              <a:ext cx="1008112" cy="645980"/>
            </a:xfrm>
            <a:prstGeom prst="rect">
              <a:avLst/>
            </a:prstGeom>
            <a:solidFill>
              <a:srgbClr val="E6E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9FC3D38-A254-4F44-B42D-022E9EFCD420}"/>
                </a:ext>
              </a:extLst>
            </p:cNvPr>
            <p:cNvSpPr/>
            <p:nvPr/>
          </p:nvSpPr>
          <p:spPr>
            <a:xfrm>
              <a:off x="5254953" y="3938639"/>
              <a:ext cx="1008112" cy="645980"/>
            </a:xfrm>
            <a:prstGeom prst="rect">
              <a:avLst/>
            </a:prstGeom>
            <a:solidFill>
              <a:srgbClr val="E6E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29BBCB08-7FDD-4F39-A088-9B58F535292B}"/>
                </a:ext>
              </a:extLst>
            </p:cNvPr>
            <p:cNvSpPr/>
            <p:nvPr/>
          </p:nvSpPr>
          <p:spPr>
            <a:xfrm>
              <a:off x="5250191" y="5047598"/>
              <a:ext cx="1008112" cy="645980"/>
            </a:xfrm>
            <a:prstGeom prst="rect">
              <a:avLst/>
            </a:prstGeom>
            <a:solidFill>
              <a:srgbClr val="ECEF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12">
              <a:extLst>
                <a:ext uri="{FF2B5EF4-FFF2-40B4-BE49-F238E27FC236}">
                  <a16:creationId xmlns:a16="http://schemas.microsoft.com/office/drawing/2014/main" id="{037F464A-8F03-4B42-8B8A-3DF3B2812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4732" y="5047598"/>
              <a:ext cx="1313428" cy="769441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400" b="1" dirty="0">
                  <a:latin typeface="Trebuchet MS" pitchFamily="34" charset="0"/>
                </a:rPr>
                <a:t>28</a:t>
              </a:r>
              <a:endParaRPr lang="es-ES" sz="6600" b="1" dirty="0">
                <a:latin typeface="Trebuchet MS" pitchFamily="34" charset="0"/>
              </a:endParaRPr>
            </a:p>
          </p:txBody>
        </p:sp>
        <p:sp>
          <p:nvSpPr>
            <p:cNvPr id="22" name="Rectangle 12">
              <a:extLst>
                <a:ext uri="{FF2B5EF4-FFF2-40B4-BE49-F238E27FC236}">
                  <a16:creationId xmlns:a16="http://schemas.microsoft.com/office/drawing/2014/main" id="{A7ABEF5E-6A4B-4EEB-ADEB-62B01B310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0780" y="3855452"/>
              <a:ext cx="1313428" cy="769441"/>
            </a:xfrm>
            <a:prstGeom prst="rect">
              <a:avLst/>
            </a:prstGeom>
            <a:solidFill>
              <a:srgbClr val="ECEFF6"/>
            </a:solidFill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400" b="1" dirty="0">
                  <a:latin typeface="Trebuchet MS" pitchFamily="34" charset="0"/>
                </a:rPr>
                <a:t>126</a:t>
              </a:r>
              <a:endParaRPr lang="es-ES" sz="6600" b="1" dirty="0">
                <a:latin typeface="Trebuchet MS" pitchFamily="34" charset="0"/>
              </a:endParaRPr>
            </a:p>
          </p:txBody>
        </p:sp>
        <p:sp>
          <p:nvSpPr>
            <p:cNvPr id="23" name="Rectangle 12">
              <a:extLst>
                <a:ext uri="{FF2B5EF4-FFF2-40B4-BE49-F238E27FC236}">
                  <a16:creationId xmlns:a16="http://schemas.microsoft.com/office/drawing/2014/main" id="{2CE422BC-DE6A-4B13-AAB6-70101A3C3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0780" y="2627803"/>
              <a:ext cx="1313428" cy="769441"/>
            </a:xfrm>
            <a:prstGeom prst="rect">
              <a:avLst/>
            </a:prstGeom>
            <a:solidFill>
              <a:srgbClr val="ECEFF6"/>
            </a:solidFill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400" b="1" dirty="0">
                  <a:latin typeface="Trebuchet MS" pitchFamily="34" charset="0"/>
                </a:rPr>
                <a:t>87</a:t>
              </a:r>
              <a:endParaRPr lang="es-ES" sz="6600" b="1" dirty="0">
                <a:latin typeface="Trebuchet MS" pitchFamily="34" charset="0"/>
              </a:endParaRPr>
            </a:p>
          </p:txBody>
        </p:sp>
        <p:sp>
          <p:nvSpPr>
            <p:cNvPr id="24" name="Rectangle 12">
              <a:extLst>
                <a:ext uri="{FF2B5EF4-FFF2-40B4-BE49-F238E27FC236}">
                  <a16:creationId xmlns:a16="http://schemas.microsoft.com/office/drawing/2014/main" id="{78F9118F-D522-4FAE-809D-0351DEDD4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216" y="1456110"/>
              <a:ext cx="1313428" cy="769441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400" b="1" dirty="0">
                  <a:latin typeface="Trebuchet MS" pitchFamily="34" charset="0"/>
                </a:rPr>
                <a:t>13</a:t>
              </a:r>
              <a:endParaRPr lang="es-ES" sz="6600" b="1" dirty="0">
                <a:latin typeface="Trebuchet MS" pitchFamily="34" charset="0"/>
              </a:endParaRPr>
            </a:p>
          </p:txBody>
        </p:sp>
        <p:sp>
          <p:nvSpPr>
            <p:cNvPr id="25" name="Rectangle 12">
              <a:extLst>
                <a:ext uri="{FF2B5EF4-FFF2-40B4-BE49-F238E27FC236}">
                  <a16:creationId xmlns:a16="http://schemas.microsoft.com/office/drawing/2014/main" id="{DB06BCA2-3B7A-48AC-A660-F0E382440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533" y="314813"/>
              <a:ext cx="1313428" cy="769441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400" b="1" dirty="0">
                  <a:latin typeface="Trebuchet MS" pitchFamily="34" charset="0"/>
                </a:rPr>
                <a:t>5</a:t>
              </a:r>
              <a:endParaRPr lang="es-ES" sz="6600" b="1" dirty="0">
                <a:latin typeface="Trebuchet MS" pitchFamily="34" charset="0"/>
              </a:endParaRPr>
            </a:p>
          </p:txBody>
        </p:sp>
        <p:sp>
          <p:nvSpPr>
            <p:cNvPr id="26" name="Rectángulo: esquinas redondeadas 25">
              <a:extLst>
                <a:ext uri="{FF2B5EF4-FFF2-40B4-BE49-F238E27FC236}">
                  <a16:creationId xmlns:a16="http://schemas.microsoft.com/office/drawing/2014/main" id="{B9EA10F5-BB0B-4EDF-BFDB-0FCF842C909F}"/>
                </a:ext>
              </a:extLst>
            </p:cNvPr>
            <p:cNvSpPr/>
            <p:nvPr/>
          </p:nvSpPr>
          <p:spPr>
            <a:xfrm>
              <a:off x="2211651" y="1425681"/>
              <a:ext cx="2612310" cy="769441"/>
            </a:xfrm>
            <a:prstGeom prst="roundRect">
              <a:avLst/>
            </a:prstGeom>
            <a:solidFill>
              <a:srgbClr val="C233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12">
              <a:extLst>
                <a:ext uri="{FF2B5EF4-FFF2-40B4-BE49-F238E27FC236}">
                  <a16:creationId xmlns:a16="http://schemas.microsoft.com/office/drawing/2014/main" id="{8700762A-5B31-4DF8-92FB-2919F59B0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4984" y="1492256"/>
              <a:ext cx="243358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latin typeface="Trebuchet MS" pitchFamily="34" charset="0"/>
                </a:rPr>
                <a:t>Culminadas</a:t>
              </a:r>
              <a:endParaRPr lang="es-ES" sz="4800" b="1" dirty="0">
                <a:latin typeface="Trebuchet MS" pitchFamily="34" charset="0"/>
              </a:endParaRPr>
            </a:p>
          </p:txBody>
        </p:sp>
        <p:sp>
          <p:nvSpPr>
            <p:cNvPr id="28" name="Rectángulo: esquinas redondeadas 27">
              <a:extLst>
                <a:ext uri="{FF2B5EF4-FFF2-40B4-BE49-F238E27FC236}">
                  <a16:creationId xmlns:a16="http://schemas.microsoft.com/office/drawing/2014/main" id="{D45394C7-379C-4DC0-B623-894ADAE54017}"/>
                </a:ext>
              </a:extLst>
            </p:cNvPr>
            <p:cNvSpPr/>
            <p:nvPr/>
          </p:nvSpPr>
          <p:spPr>
            <a:xfrm>
              <a:off x="2257755" y="2659559"/>
              <a:ext cx="2612310" cy="769441"/>
            </a:xfrm>
            <a:prstGeom prst="roundRect">
              <a:avLst/>
            </a:prstGeom>
            <a:solidFill>
              <a:srgbClr val="DD8D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12">
              <a:extLst>
                <a:ext uri="{FF2B5EF4-FFF2-40B4-BE49-F238E27FC236}">
                  <a16:creationId xmlns:a16="http://schemas.microsoft.com/office/drawing/2014/main" id="{2F134CE6-5AB5-4724-974A-8D5539628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0373" y="2564904"/>
              <a:ext cx="2433588" cy="95410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2800" b="1" dirty="0">
                  <a:latin typeface="Trebuchet MS" pitchFamily="34" charset="0"/>
                </a:rPr>
                <a:t>Ejecución &gt;=50%</a:t>
              </a:r>
              <a:endParaRPr lang="es-ES" sz="4400" b="1" dirty="0">
                <a:latin typeface="Trebuchet MS" pitchFamily="34" charset="0"/>
              </a:endParaRPr>
            </a:p>
          </p:txBody>
        </p:sp>
        <p:sp>
          <p:nvSpPr>
            <p:cNvPr id="30" name="Rectangle 12">
              <a:extLst>
                <a:ext uri="{FF2B5EF4-FFF2-40B4-BE49-F238E27FC236}">
                  <a16:creationId xmlns:a16="http://schemas.microsoft.com/office/drawing/2014/main" id="{F9D4913E-86D9-45EC-A692-FA2DAEF966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746" y="3763118"/>
              <a:ext cx="2433588" cy="95410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2800" b="1" dirty="0">
                  <a:latin typeface="Trebuchet MS" pitchFamily="34" charset="0"/>
                </a:rPr>
                <a:t>Ejecución &lt;50%</a:t>
              </a:r>
              <a:endParaRPr lang="es-ES" sz="4400" b="1" dirty="0">
                <a:latin typeface="Trebuchet MS" pitchFamily="34" charset="0"/>
              </a:endParaRPr>
            </a:p>
          </p:txBody>
        </p:sp>
        <p:sp>
          <p:nvSpPr>
            <p:cNvPr id="32" name="Rectángulo: esquinas redondeadas 31">
              <a:extLst>
                <a:ext uri="{FF2B5EF4-FFF2-40B4-BE49-F238E27FC236}">
                  <a16:creationId xmlns:a16="http://schemas.microsoft.com/office/drawing/2014/main" id="{0FB994D6-5BA4-401F-9452-DEB1E85AF1F4}"/>
                </a:ext>
              </a:extLst>
            </p:cNvPr>
            <p:cNvSpPr/>
            <p:nvPr/>
          </p:nvSpPr>
          <p:spPr>
            <a:xfrm>
              <a:off x="2301012" y="4986707"/>
              <a:ext cx="2612310" cy="769441"/>
            </a:xfrm>
            <a:prstGeom prst="roundRect">
              <a:avLst/>
            </a:prstGeom>
            <a:solidFill>
              <a:srgbClr val="138C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12">
              <a:extLst>
                <a:ext uri="{FF2B5EF4-FFF2-40B4-BE49-F238E27FC236}">
                  <a16:creationId xmlns:a16="http://schemas.microsoft.com/office/drawing/2014/main" id="{8CF12241-0746-4AF2-B450-8686EDB4A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3957" y="5084648"/>
              <a:ext cx="243358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latin typeface="Trebuchet MS" pitchFamily="34" charset="0"/>
                </a:rPr>
                <a:t>Sin iniciar</a:t>
              </a:r>
              <a:endParaRPr lang="es-ES" sz="4800" b="1" dirty="0">
                <a:latin typeface="Trebuchet MS" pitchFamily="34" charset="0"/>
              </a:endParaRPr>
            </a:p>
          </p:txBody>
        </p:sp>
      </p:grpSp>
      <p:sp>
        <p:nvSpPr>
          <p:cNvPr id="35" name="Rectangle 12">
            <a:extLst>
              <a:ext uri="{FF2B5EF4-FFF2-40B4-BE49-F238E27FC236}">
                <a16:creationId xmlns:a16="http://schemas.microsoft.com/office/drawing/2014/main" id="{1A263724-C718-4FF0-8BF2-5FC235D9402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1583994" y="2409380"/>
            <a:ext cx="5303407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Estado de ejecución</a:t>
            </a:r>
          </a:p>
          <a:p>
            <a:pPr algn="ct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 las actividades</a:t>
            </a:r>
          </a:p>
        </p:txBody>
      </p:sp>
      <p:sp>
        <p:nvSpPr>
          <p:cNvPr id="36" name="Flecha: a la derecha 35">
            <a:extLst>
              <a:ext uri="{FF2B5EF4-FFF2-40B4-BE49-F238E27FC236}">
                <a16:creationId xmlns:a16="http://schemas.microsoft.com/office/drawing/2014/main" id="{C3C1C0D3-0342-4AF6-9A03-F1B4F0588023}"/>
              </a:ext>
            </a:extLst>
          </p:cNvPr>
          <p:cNvSpPr/>
          <p:nvPr/>
        </p:nvSpPr>
        <p:spPr>
          <a:xfrm>
            <a:off x="1777864" y="2564904"/>
            <a:ext cx="1223392" cy="792088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2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368842" y="4247049"/>
            <a:ext cx="5303407" cy="175432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Estado de ejecución del plan de acción </a:t>
            </a:r>
          </a:p>
          <a:p>
            <a:pPr algn="ct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por dependencias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530465"/>
              </p:ext>
            </p:extLst>
          </p:nvPr>
        </p:nvGraphicFramePr>
        <p:xfrm>
          <a:off x="296652" y="188640"/>
          <a:ext cx="8550695" cy="5584916"/>
        </p:xfrm>
        <a:graphic>
          <a:graphicData uri="http://schemas.openxmlformats.org/drawingml/2006/table">
            <a:tbl>
              <a:tblPr/>
              <a:tblGrid>
                <a:gridCol w="602940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4014942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824903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  <a:gridCol w="1553955">
                  <a:extLst>
                    <a:ext uri="{9D8B030D-6E8A-4147-A177-3AD203B41FA5}">
                      <a16:colId xmlns:a16="http://schemas.microsoft.com/office/drawing/2014/main" val="2127977577"/>
                    </a:ext>
                  </a:extLst>
                </a:gridCol>
                <a:gridCol w="1553955">
                  <a:extLst>
                    <a:ext uri="{9D8B030D-6E8A-4147-A177-3AD203B41FA5}">
                      <a16:colId xmlns:a16="http://schemas.microsoft.com/office/drawing/2014/main" val="2969840909"/>
                    </a:ext>
                  </a:extLst>
                </a:gridCol>
              </a:tblGrid>
              <a:tr h="5809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mayo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</a:t>
                      </a:r>
                      <a:r>
                        <a:rPr lang="en-US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junio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3916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ASUNTOS INTERNACIONALES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10.00%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30.00%</a:t>
                      </a:r>
                      <a:endParaRPr lang="en-US" sz="2000" b="0" i="0" u="none" strike="noStrike" kern="1200" dirty="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52.50%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528049"/>
                  </a:ext>
                </a:extLst>
              </a:tr>
              <a:tr h="7518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COMUNICACIONES E IMAGEN INSTITUCIONAL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32.00%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40.00%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48%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992903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CONTROL INTERNO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40.53%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47.73%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51.84%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54796"/>
                  </a:ext>
                </a:extLst>
              </a:tr>
              <a:tr h="4528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CONTROL INTERNO DISCIPLINARIO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25.72%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Metas a cero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Sin registro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799001"/>
                  </a:ext>
                </a:extLst>
              </a:tr>
              <a:tr h="4459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JURIDICA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32.00%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40.00%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48%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001533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PLANEACION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30.36%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38.74%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52.63%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4851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SECRETARIA GENERAL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30.71%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34.28%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34.61%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045105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SISTEMAS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18.02%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31.33%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37.61%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693370"/>
                  </a:ext>
                </a:extLst>
              </a:tr>
              <a:tr h="454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GESTIÓN DEL TALENTO HUMANO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54.89%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60.61%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68%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974439"/>
                  </a:ext>
                </a:extLst>
              </a:tr>
              <a:tr h="37564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SUBDIRECCION ADMINISTRATIVA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55.25%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16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egistro Incompleto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egistro Incompleto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813618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SUBDIRECCION FINANCIERA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32.33%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41.42%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egistro Incompleto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55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156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97775"/>
              </p:ext>
            </p:extLst>
          </p:nvPr>
        </p:nvGraphicFramePr>
        <p:xfrm>
          <a:off x="323528" y="1268760"/>
          <a:ext cx="8204150" cy="3836528"/>
        </p:xfrm>
        <a:graphic>
          <a:graphicData uri="http://schemas.openxmlformats.org/drawingml/2006/table">
            <a:tbl>
              <a:tblPr/>
              <a:tblGrid>
                <a:gridCol w="597168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4630890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1095910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  <a:gridCol w="940091">
                  <a:extLst>
                    <a:ext uri="{9D8B030D-6E8A-4147-A177-3AD203B41FA5}">
                      <a16:colId xmlns:a16="http://schemas.microsoft.com/office/drawing/2014/main" val="559718109"/>
                    </a:ext>
                  </a:extLst>
                </a:gridCol>
                <a:gridCol w="940091">
                  <a:extLst>
                    <a:ext uri="{9D8B030D-6E8A-4147-A177-3AD203B41FA5}">
                      <a16:colId xmlns:a16="http://schemas.microsoft.com/office/drawing/2014/main" val="1324403596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Item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mayo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</a:t>
                      </a:r>
                      <a:r>
                        <a:rPr lang="en-US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junio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DESPACHO DEL VICEDEFENSOR DEL PUEBLO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59.97%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66.35%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81.07%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174131"/>
                  </a:ext>
                </a:extLst>
              </a:tr>
              <a:tr h="66101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PROMOCION Y DIVULGACION DE LOS DERECHOS HUMANOS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27.43%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32.05%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41.50%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044536"/>
                  </a:ext>
                </a:extLst>
              </a:tr>
              <a:tr h="66101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ATENCIÓN Y TRÁMITE DE QUEJAS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43.25%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45.92%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54.83%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50454"/>
                  </a:ext>
                </a:extLst>
              </a:tr>
              <a:tr h="6610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15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RECURSOS Y ACCIONES JUDICIALES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49.00%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55.00%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61%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197754"/>
                  </a:ext>
                </a:extLst>
              </a:tr>
              <a:tr h="6610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16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PÚBLICA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34.00%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40.50%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49.50%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2382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3700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2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197949-D97F-4C93-8B84-4C7F1ADE54D1}">
  <ds:schemaRefs>
    <ds:schemaRef ds:uri="http://schemas.openxmlformats.org/package/2006/metadata/core-properties"/>
    <ds:schemaRef ds:uri="a167331c-937b-46fe-a0d2-e718c142b915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d0c44bf4-9f42-4aab-bea8-3874168f77d4"/>
    <ds:schemaRef ds:uri="http://schemas.microsoft.com/office/2006/metadata/properties"/>
    <ds:schemaRef ds:uri="http://schemas.microsoft.com/sharepoint/v3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7907</TotalTime>
  <Words>509</Words>
  <Application>Microsoft Office PowerPoint</Application>
  <PresentationFormat>Presentación en pantalla (4:3)</PresentationFormat>
  <Paragraphs>197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303</cp:revision>
  <dcterms:created xsi:type="dcterms:W3CDTF">2017-11-20T21:12:31Z</dcterms:created>
  <dcterms:modified xsi:type="dcterms:W3CDTF">2020-07-31T16:07:48Z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