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7"/>
  </p:notesMasterIdLst>
  <p:sldIdLst>
    <p:sldId id="336" r:id="rId6"/>
    <p:sldId id="267" r:id="rId7"/>
    <p:sldId id="328" r:id="rId8"/>
    <p:sldId id="329" r:id="rId9"/>
    <p:sldId id="371" r:id="rId10"/>
    <p:sldId id="376" r:id="rId11"/>
    <p:sldId id="363" r:id="rId12"/>
    <p:sldId id="372" r:id="rId13"/>
    <p:sldId id="373" r:id="rId14"/>
    <p:sldId id="374" r:id="rId15"/>
    <p:sldId id="335" r:id="rId16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lissa Torrado" initials="MT" lastIdx="2" clrIdx="0">
    <p:extLst>
      <p:ext uri="{19B8F6BF-5375-455C-9EA6-DF929625EA0E}">
        <p15:presenceInfo xmlns:p15="http://schemas.microsoft.com/office/powerpoint/2012/main" userId="S-1-5-21-1413734037-4171869932-2362094686-749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8CAB"/>
    <a:srgbClr val="537740"/>
    <a:srgbClr val="ECEFF6"/>
    <a:srgbClr val="DD8D2C"/>
    <a:srgbClr val="C23338"/>
    <a:srgbClr val="E6E7E7"/>
    <a:srgbClr val="7F5F9A"/>
    <a:srgbClr val="00B8E2"/>
    <a:srgbClr val="006C31"/>
    <a:srgbClr val="ECAB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39" autoAdjust="0"/>
    <p:restoredTop sz="94660"/>
  </p:normalViewPr>
  <p:slideViewPr>
    <p:cSldViewPr>
      <p:cViewPr varScale="1">
        <p:scale>
          <a:sx n="68" d="100"/>
          <a:sy n="68" d="100"/>
        </p:scale>
        <p:origin x="145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A7E084-E7DD-4C6E-82B5-AC7387883398}" type="datetimeFigureOut">
              <a:rPr lang="es-CO" smtClean="0"/>
              <a:t>30/07/2020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867D04-D9DA-4C8F-9F2D-2651FEE476D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29721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2512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12BE47-6436-4161-8B62-E87C51975069}" type="datetimeFigureOut">
              <a:rPr lang="es-MX" smtClean="0"/>
              <a:t>30/07/2020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2A958F-6DD6-4EFD-9DDB-9EC5D63398C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49105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12BE47-6436-4161-8B62-E87C51975069}" type="datetimeFigureOut">
              <a:rPr lang="es-MX" smtClean="0"/>
              <a:t>30/07/2020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2A958F-6DD6-4EFD-9DDB-9EC5D63398C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11157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12BE47-6436-4161-8B62-E87C51975069}" type="datetimeFigureOut">
              <a:rPr lang="es-MX" smtClean="0"/>
              <a:t>30/07/2020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2A958F-6DD6-4EFD-9DDB-9EC5D63398C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48752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12BE47-6436-4161-8B62-E87C51975069}" type="datetimeFigureOut">
              <a:rPr lang="es-MX" smtClean="0"/>
              <a:t>30/07/2020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2A958F-6DD6-4EFD-9DDB-9EC5D63398C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2815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12BE47-6436-4161-8B62-E87C51975069}" type="datetimeFigureOut">
              <a:rPr lang="es-MX" smtClean="0"/>
              <a:t>30/07/2020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2A958F-6DD6-4EFD-9DDB-9EC5D63398C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93278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12BE47-6436-4161-8B62-E87C51975069}" type="datetimeFigureOut">
              <a:rPr lang="es-MX" smtClean="0"/>
              <a:t>30/07/2020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2A958F-6DD6-4EFD-9DDB-9EC5D63398C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88968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12BE47-6436-4161-8B62-E87C51975069}" type="datetimeFigureOut">
              <a:rPr lang="es-MX" smtClean="0"/>
              <a:t>30/07/2020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2A958F-6DD6-4EFD-9DDB-9EC5D63398C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9080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12BE47-6436-4161-8B62-E87C51975069}" type="datetimeFigureOut">
              <a:rPr lang="es-MX" smtClean="0"/>
              <a:t>30/07/2020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2A958F-6DD6-4EFD-9DDB-9EC5D63398C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3993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12BE47-6436-4161-8B62-E87C51975069}" type="datetimeFigureOut">
              <a:rPr lang="es-MX" smtClean="0"/>
              <a:t>30/07/2020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2A958F-6DD6-4EFD-9DDB-9EC5D63398C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72302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12BE47-6436-4161-8B62-E87C51975069}" type="datetimeFigureOut">
              <a:rPr lang="es-MX" smtClean="0"/>
              <a:t>30/07/2020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2A958F-6DD6-4EFD-9DDB-9EC5D63398C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14674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B9C4C5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30300"/>
            <a:ext cx="9144000" cy="927700"/>
          </a:xfrm>
          <a:prstGeom prst="rect">
            <a:avLst/>
          </a:prstGeom>
        </p:spPr>
      </p:pic>
      <p:sp>
        <p:nvSpPr>
          <p:cNvPr id="3" name="2 Rectángulo"/>
          <p:cNvSpPr/>
          <p:nvPr userDrawn="1"/>
        </p:nvSpPr>
        <p:spPr>
          <a:xfrm>
            <a:off x="0" y="5918578"/>
            <a:ext cx="6228184" cy="45719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3 Rectángulo"/>
          <p:cNvSpPr/>
          <p:nvPr userDrawn="1"/>
        </p:nvSpPr>
        <p:spPr>
          <a:xfrm>
            <a:off x="0" y="5930300"/>
            <a:ext cx="9144000" cy="90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24097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" y="2852936"/>
            <a:ext cx="9144000" cy="4005064"/>
          </a:xfrm>
          <a:prstGeom prst="rect">
            <a:avLst/>
          </a:prstGeom>
          <a:solidFill>
            <a:srgbClr val="0025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0" y="2726922"/>
            <a:ext cx="9144000" cy="12601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331640" y="5320655"/>
            <a:ext cx="6372225" cy="523875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s-ES" sz="2800" dirty="0">
                <a:solidFill>
                  <a:schemeClr val="bg1"/>
                </a:solidFill>
                <a:latin typeface="Trebuchet MS" panose="020B0603020202020204" pitchFamily="34" charset="0"/>
              </a:rPr>
              <a:t>Oficina de Planeación</a:t>
            </a: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1565796" y="3512210"/>
            <a:ext cx="5903913" cy="156966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s-ES" sz="3200" dirty="0">
                <a:solidFill>
                  <a:schemeClr val="bg1"/>
                </a:solidFill>
                <a:latin typeface="Trebuchet MS" pitchFamily="34" charset="0"/>
              </a:rPr>
              <a:t>Seguimiento</a:t>
            </a:r>
          </a:p>
          <a:p>
            <a:pPr algn="ctr"/>
            <a:r>
              <a:rPr lang="es-ES" sz="3200" dirty="0">
                <a:solidFill>
                  <a:schemeClr val="bg1"/>
                </a:solidFill>
                <a:latin typeface="Trebuchet MS" pitchFamily="34" charset="0"/>
              </a:rPr>
              <a:t>Plan de Acción 2020</a:t>
            </a:r>
          </a:p>
          <a:p>
            <a:pPr algn="ctr"/>
            <a:r>
              <a:rPr lang="es-ES" sz="3200" dirty="0">
                <a:solidFill>
                  <a:schemeClr val="bg1"/>
                </a:solidFill>
                <a:latin typeface="Trebuchet MS" pitchFamily="34" charset="0"/>
              </a:rPr>
              <a:t>Corte al mes de junio</a:t>
            </a: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88640"/>
            <a:ext cx="2520280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409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575A0278-D41B-43E9-9821-C9B8A52AD0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8225852"/>
              </p:ext>
            </p:extLst>
          </p:nvPr>
        </p:nvGraphicFramePr>
        <p:xfrm>
          <a:off x="107504" y="188640"/>
          <a:ext cx="8928992" cy="5575060"/>
        </p:xfrm>
        <a:graphic>
          <a:graphicData uri="http://schemas.openxmlformats.org/drawingml/2006/table">
            <a:tbl>
              <a:tblPr/>
              <a:tblGrid>
                <a:gridCol w="629948">
                  <a:extLst>
                    <a:ext uri="{9D8B030D-6E8A-4147-A177-3AD203B41FA5}">
                      <a16:colId xmlns:a16="http://schemas.microsoft.com/office/drawing/2014/main" val="1040385639"/>
                    </a:ext>
                  </a:extLst>
                </a:gridCol>
                <a:gridCol w="4920404">
                  <a:extLst>
                    <a:ext uri="{9D8B030D-6E8A-4147-A177-3AD203B41FA5}">
                      <a16:colId xmlns:a16="http://schemas.microsoft.com/office/drawing/2014/main" val="2408991847"/>
                    </a:ext>
                  </a:extLst>
                </a:gridCol>
                <a:gridCol w="814960">
                  <a:extLst>
                    <a:ext uri="{9D8B030D-6E8A-4147-A177-3AD203B41FA5}">
                      <a16:colId xmlns:a16="http://schemas.microsoft.com/office/drawing/2014/main" val="2776395113"/>
                    </a:ext>
                  </a:extLst>
                </a:gridCol>
                <a:gridCol w="1281840">
                  <a:extLst>
                    <a:ext uri="{9D8B030D-6E8A-4147-A177-3AD203B41FA5}">
                      <a16:colId xmlns:a16="http://schemas.microsoft.com/office/drawing/2014/main" val="1802679028"/>
                    </a:ext>
                  </a:extLst>
                </a:gridCol>
                <a:gridCol w="1281840">
                  <a:extLst>
                    <a:ext uri="{9D8B030D-6E8A-4147-A177-3AD203B41FA5}">
                      <a16:colId xmlns:a16="http://schemas.microsoft.com/office/drawing/2014/main" val="526900137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</a:rPr>
                        <a:t>Item</a:t>
                      </a:r>
                    </a:p>
                  </a:txBody>
                  <a:tcPr marL="6820" marR="6820" marT="68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</a:rPr>
                        <a:t>Dependencias</a:t>
                      </a:r>
                    </a:p>
                  </a:txBody>
                  <a:tcPr marL="6820" marR="6820" marT="68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</a:rPr>
                        <a:t>% Abril</a:t>
                      </a:r>
                    </a:p>
                  </a:txBody>
                  <a:tcPr marL="6820" marR="6820" marT="68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</a:rPr>
                        <a:t>% mayo</a:t>
                      </a:r>
                    </a:p>
                  </a:txBody>
                  <a:tcPr marL="6820" marR="6820" marT="68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</a:rPr>
                        <a:t>% </a:t>
                      </a:r>
                      <a:r>
                        <a:rPr lang="en-US" sz="20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</a:rPr>
                        <a:t>junio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820" marR="6820" marT="68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1631531"/>
                  </a:ext>
                </a:extLst>
              </a:tr>
              <a:tr h="1996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17</a:t>
                      </a:r>
                    </a:p>
                  </a:txBody>
                  <a:tcPr marL="6820" marR="6820" marT="68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INFANCIA, LA JUVENTUD Y EL ADULTO MAYOR</a:t>
                      </a:r>
                    </a:p>
                  </a:txBody>
                  <a:tcPr marL="6820" marR="6820" marT="68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chemeClr val="tx2"/>
                          </a:solidFill>
                          <a:effectLst/>
                          <a:latin typeface="Trebuchet MS" panose="020B0603020202020204" pitchFamily="34" charset="0"/>
                        </a:rPr>
                        <a:t>20.03%</a:t>
                      </a:r>
                    </a:p>
                  </a:txBody>
                  <a:tcPr marL="6820" marR="6820" marT="68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27.90%</a:t>
                      </a:r>
                    </a:p>
                  </a:txBody>
                  <a:tcPr marL="6820" marR="6820" marT="68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36.92%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820" marR="6820" marT="68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9694856"/>
                  </a:ext>
                </a:extLst>
              </a:tr>
              <a:tr h="1996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18</a:t>
                      </a:r>
                    </a:p>
                  </a:txBody>
                  <a:tcPr marL="6820" marR="6820" marT="68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ORIENTACION Y ASESORIA DE VICTIMAS DEL CONFLICTO ARMADO INTERNO</a:t>
                      </a:r>
                    </a:p>
                  </a:txBody>
                  <a:tcPr marL="6820" marR="6820" marT="68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chemeClr val="tx2"/>
                          </a:solidFill>
                          <a:effectLst/>
                          <a:latin typeface="Trebuchet MS" panose="020B0603020202020204" pitchFamily="34" charset="0"/>
                        </a:rPr>
                        <a:t>49.67%</a:t>
                      </a:r>
                    </a:p>
                  </a:txBody>
                  <a:tcPr marL="6820" marR="6820" marT="68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50.15%</a:t>
                      </a:r>
                    </a:p>
                  </a:txBody>
                  <a:tcPr marL="6820" marR="6820" marT="68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62.70%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820" marR="6820" marT="68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1217168"/>
                  </a:ext>
                </a:extLst>
              </a:tr>
              <a:tr h="1996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19</a:t>
                      </a:r>
                    </a:p>
                  </a:txBody>
                  <a:tcPr marL="6820" marR="6820" marT="68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POLITICA CRIMINAL Y PENITENCIARIA</a:t>
                      </a:r>
                    </a:p>
                  </a:txBody>
                  <a:tcPr marL="6820" marR="6820" marT="68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chemeClr val="tx2"/>
                          </a:solidFill>
                          <a:effectLst/>
                          <a:latin typeface="Trebuchet MS" panose="020B0603020202020204" pitchFamily="34" charset="0"/>
                        </a:rPr>
                        <a:t>10.25%</a:t>
                      </a:r>
                    </a:p>
                  </a:txBody>
                  <a:tcPr marL="6820" marR="6820" marT="68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12.88%</a:t>
                      </a:r>
                    </a:p>
                  </a:txBody>
                  <a:tcPr marL="6820" marR="6820" marT="68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15.50%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820" marR="6820" marT="68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5793214"/>
                  </a:ext>
                </a:extLst>
              </a:tr>
              <a:tr h="199629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0</a:t>
                      </a:r>
                    </a:p>
                  </a:txBody>
                  <a:tcPr marL="6820" marR="6820" marT="68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PREVENCION DE RIESGOS Y VIOLACIONES DE LOS DDHH Y DIH</a:t>
                      </a:r>
                    </a:p>
                  </a:txBody>
                  <a:tcPr marL="6820" marR="6820" marT="68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chemeClr val="tx2"/>
                          </a:solidFill>
                          <a:effectLst/>
                          <a:latin typeface="Trebuchet MS" panose="020B0603020202020204" pitchFamily="34" charset="0"/>
                        </a:rPr>
                        <a:t>23.88%</a:t>
                      </a:r>
                    </a:p>
                  </a:txBody>
                  <a:tcPr marL="6820" marR="6820" marT="68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27.31%</a:t>
                      </a:r>
                    </a:p>
                  </a:txBody>
                  <a:tcPr marL="6820" marR="6820" marT="68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36%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820" marR="6820" marT="68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2076235"/>
                  </a:ext>
                </a:extLst>
              </a:tr>
              <a:tr h="199629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</a:p>
                  </a:txBody>
                  <a:tcPr marL="6820" marR="6820" marT="68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SALUD, LA SEGURIDAD SOCIAL Y LA DISCAPACIDAD</a:t>
                      </a:r>
                    </a:p>
                  </a:txBody>
                  <a:tcPr marL="6820" marR="6820" marT="68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chemeClr val="tx2"/>
                          </a:solidFill>
                          <a:effectLst/>
                          <a:latin typeface="Trebuchet MS" panose="020B0603020202020204" pitchFamily="34" charset="0"/>
                        </a:rPr>
                        <a:t>48.61%</a:t>
                      </a:r>
                    </a:p>
                  </a:txBody>
                  <a:tcPr marL="6820" marR="6820" marT="68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52.00%</a:t>
                      </a:r>
                    </a:p>
                  </a:txBody>
                  <a:tcPr marL="6820" marR="6820" marT="68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57.47%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820" marR="6820" marT="68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5821259"/>
                  </a:ext>
                </a:extLst>
              </a:tr>
              <a:tr h="199629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</a:p>
                  </a:txBody>
                  <a:tcPr marL="6820" marR="6820" marT="68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ASUNTOS AGRARIOS Y TIERRAS</a:t>
                      </a:r>
                    </a:p>
                  </a:txBody>
                  <a:tcPr marL="6820" marR="6820" marT="68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chemeClr val="tx2"/>
                          </a:solidFill>
                          <a:effectLst/>
                          <a:latin typeface="Trebuchet MS" panose="020B0603020202020204" pitchFamily="34" charset="0"/>
                        </a:rPr>
                        <a:t>15.49%</a:t>
                      </a:r>
                    </a:p>
                  </a:txBody>
                  <a:tcPr marL="6820" marR="6820" marT="68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24.56%</a:t>
                      </a:r>
                    </a:p>
                  </a:txBody>
                  <a:tcPr marL="6820" marR="6820" marT="68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33.81%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820" marR="6820" marT="68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2634031"/>
                  </a:ext>
                </a:extLst>
              </a:tr>
              <a:tr h="199629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</a:t>
                      </a:r>
                    </a:p>
                  </a:txBody>
                  <a:tcPr marL="6820" marR="6820" marT="68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ASUNTOS CONSTITUCIONALES Y LEGALES</a:t>
                      </a:r>
                    </a:p>
                  </a:txBody>
                  <a:tcPr marL="6820" marR="6820" marT="68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chemeClr val="tx2"/>
                          </a:solidFill>
                          <a:effectLst/>
                          <a:latin typeface="Trebuchet MS" panose="020B0603020202020204" pitchFamily="34" charset="0"/>
                        </a:rPr>
                        <a:t>28.12%</a:t>
                      </a:r>
                    </a:p>
                  </a:txBody>
                  <a:tcPr marL="6820" marR="6820" marT="68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32.58%</a:t>
                      </a:r>
                    </a:p>
                  </a:txBody>
                  <a:tcPr marL="6820" marR="6820" marT="68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43.91%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820" marR="6820" marT="68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7886893"/>
                  </a:ext>
                </a:extLst>
              </a:tr>
              <a:tr h="199629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</a:t>
                      </a:r>
                    </a:p>
                  </a:txBody>
                  <a:tcPr marL="6820" marR="6820" marT="68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DERECHOS COLECTIVOS Y DEL AMBIENTE</a:t>
                      </a:r>
                    </a:p>
                  </a:txBody>
                  <a:tcPr marL="6820" marR="6820" marT="68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chemeClr val="tx2"/>
                          </a:solidFill>
                          <a:effectLst/>
                          <a:latin typeface="Trebuchet MS" panose="020B0603020202020204" pitchFamily="34" charset="0"/>
                        </a:rPr>
                        <a:t>18.77%</a:t>
                      </a:r>
                    </a:p>
                  </a:txBody>
                  <a:tcPr marL="6820" marR="6820" marT="68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24.05%</a:t>
                      </a:r>
                    </a:p>
                  </a:txBody>
                  <a:tcPr marL="6820" marR="6820" marT="68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28.61%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820" marR="6820" marT="68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8970434"/>
                  </a:ext>
                </a:extLst>
              </a:tr>
              <a:tr h="1996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25</a:t>
                      </a:r>
                    </a:p>
                  </a:txBody>
                  <a:tcPr marL="6820" marR="6820" marT="68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DERECHOS DE LA POBLACIÓN EN MOVILIDAD </a:t>
                      </a:r>
                    </a:p>
                  </a:txBody>
                  <a:tcPr marL="6820" marR="6820" marT="68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chemeClr val="tx2"/>
                          </a:solidFill>
                          <a:effectLst/>
                          <a:latin typeface="Trebuchet MS" panose="020B0603020202020204" pitchFamily="34" charset="0"/>
                        </a:rPr>
                        <a:t>35.83%</a:t>
                      </a:r>
                    </a:p>
                  </a:txBody>
                  <a:tcPr marL="6820" marR="6820" marT="68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50.00%</a:t>
                      </a:r>
                    </a:p>
                  </a:txBody>
                  <a:tcPr marL="6820" marR="6820" marT="68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54.28%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820" marR="6820" marT="68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4948160"/>
                  </a:ext>
                </a:extLst>
              </a:tr>
              <a:tr h="1996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26</a:t>
                      </a:r>
                    </a:p>
                  </a:txBody>
                  <a:tcPr marL="6820" marR="6820" marT="68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DERECHOS DE LAS MUJERES Y ASUNTOS DE GENERO</a:t>
                      </a:r>
                    </a:p>
                  </a:txBody>
                  <a:tcPr marL="6820" marR="6820" marT="68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chemeClr val="tx2"/>
                          </a:solidFill>
                          <a:effectLst/>
                          <a:latin typeface="Trebuchet MS" panose="020B0603020202020204" pitchFamily="34" charset="0"/>
                        </a:rPr>
                        <a:t>31.78%</a:t>
                      </a:r>
                    </a:p>
                  </a:txBody>
                  <a:tcPr marL="6820" marR="6820" marT="68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35.22%</a:t>
                      </a:r>
                    </a:p>
                  </a:txBody>
                  <a:tcPr marL="6820" marR="6820" marT="68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38.53%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820" marR="6820" marT="68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6801374"/>
                  </a:ext>
                </a:extLst>
              </a:tr>
              <a:tr h="1996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27</a:t>
                      </a:r>
                    </a:p>
                  </a:txBody>
                  <a:tcPr marL="6820" marR="6820" marT="68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DERECHOS ECONOMICOS SOCIALES Y CULTURALES</a:t>
                      </a:r>
                    </a:p>
                  </a:txBody>
                  <a:tcPr marL="6820" marR="6820" marT="68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chemeClr val="tx2"/>
                          </a:solidFill>
                          <a:effectLst/>
                          <a:latin typeface="Trebuchet MS" panose="020B0603020202020204" pitchFamily="34" charset="0"/>
                        </a:rPr>
                        <a:t>6.56%</a:t>
                      </a:r>
                    </a:p>
                  </a:txBody>
                  <a:tcPr marL="6820" marR="6820" marT="68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10.19%</a:t>
                      </a:r>
                    </a:p>
                  </a:txBody>
                  <a:tcPr marL="6820" marR="6820" marT="68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16.69%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820" marR="6820" marT="68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8838185"/>
                  </a:ext>
                </a:extLst>
              </a:tr>
              <a:tr h="1996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28</a:t>
                      </a:r>
                    </a:p>
                  </a:txBody>
                  <a:tcPr marL="6820" marR="6820" marT="68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INDIGENAS Y LAS MINORIAS ETNICAS</a:t>
                      </a:r>
                    </a:p>
                  </a:txBody>
                  <a:tcPr marL="6820" marR="6820" marT="68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chemeClr val="tx2"/>
                          </a:solidFill>
                          <a:effectLst/>
                          <a:latin typeface="Trebuchet MS" panose="020B0603020202020204" pitchFamily="34" charset="0"/>
                        </a:rPr>
                        <a:t>5.02%</a:t>
                      </a:r>
                    </a:p>
                  </a:txBody>
                  <a:tcPr marL="6820" marR="6820" marT="68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16.94%</a:t>
                      </a:r>
                    </a:p>
                  </a:txBody>
                  <a:tcPr marL="6820" marR="6820" marT="68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28%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820" marR="6820" marT="68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27654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48853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564904"/>
            <a:ext cx="5394514" cy="202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505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 rot="5400000">
            <a:off x="2379150" y="118308"/>
            <a:ext cx="6858000" cy="6648765"/>
          </a:xfrm>
          <a:prstGeom prst="rect">
            <a:avLst/>
          </a:prstGeom>
          <a:gradFill flip="none" rotWithShape="0">
            <a:gsLst>
              <a:gs pos="0">
                <a:schemeClr val="bg1"/>
              </a:gs>
              <a:gs pos="100000">
                <a:srgbClr val="B9C4C5"/>
              </a:gs>
            </a:gsLst>
            <a:path path="circle">
              <a:fillToRect l="100000" t="10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4" name="3 Rectángulo"/>
          <p:cNvSpPr/>
          <p:nvPr/>
        </p:nvSpPr>
        <p:spPr>
          <a:xfrm rot="5400000">
            <a:off x="-2087374" y="2070834"/>
            <a:ext cx="6858000" cy="2716331"/>
          </a:xfrm>
          <a:prstGeom prst="rect">
            <a:avLst/>
          </a:prstGeom>
          <a:solidFill>
            <a:srgbClr val="0025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5" name="4 Rectángulo"/>
          <p:cNvSpPr/>
          <p:nvPr/>
        </p:nvSpPr>
        <p:spPr>
          <a:xfrm rot="5400000">
            <a:off x="-679893" y="3379684"/>
            <a:ext cx="6885385" cy="12601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3484691" y="3573016"/>
            <a:ext cx="4988959" cy="2862322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s-ES" sz="3600" dirty="0">
                <a:solidFill>
                  <a:srgbClr val="002060"/>
                </a:solidFill>
                <a:latin typeface="Trebuchet MS" pitchFamily="34" charset="0"/>
              </a:rPr>
              <a:t>Resolución 1361/2018</a:t>
            </a:r>
          </a:p>
          <a:p>
            <a:pPr algn="ctr"/>
            <a:r>
              <a:rPr lang="es-ES" sz="3600" dirty="0">
                <a:solidFill>
                  <a:srgbClr val="002060"/>
                </a:solidFill>
                <a:latin typeface="Trebuchet MS" pitchFamily="34" charset="0"/>
              </a:rPr>
              <a:t>Plan Integrado de Acción Estratégica y Gestión Operativa</a:t>
            </a:r>
          </a:p>
          <a:p>
            <a:pPr algn="ctr"/>
            <a:r>
              <a:rPr lang="es-ES" sz="3600" dirty="0">
                <a:solidFill>
                  <a:srgbClr val="002060"/>
                </a:solidFill>
                <a:latin typeface="Trebuchet MS" pitchFamily="34" charset="0"/>
              </a:rPr>
              <a:t>“Plan de Acción”</a:t>
            </a: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32656"/>
            <a:ext cx="1486387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082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692B69A-3405-4AA9-B1E5-D2C1033033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3" t="11023" r="4814" b="10495"/>
          <a:stretch/>
        </p:blipFill>
        <p:spPr>
          <a:xfrm>
            <a:off x="1403648" y="1196752"/>
            <a:ext cx="5868000" cy="5382535"/>
          </a:xfrm>
          <a:prstGeom prst="rect">
            <a:avLst/>
          </a:prstGeom>
        </p:spPr>
      </p:pic>
      <p:sp>
        <p:nvSpPr>
          <p:cNvPr id="75" name="Rectangle 12"/>
          <p:cNvSpPr>
            <a:spLocks noChangeArrowheads="1"/>
          </p:cNvSpPr>
          <p:nvPr/>
        </p:nvSpPr>
        <p:spPr bwMode="auto">
          <a:xfrm>
            <a:off x="251550" y="128231"/>
            <a:ext cx="8622808" cy="1077218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es-ES" sz="3200" b="1" dirty="0">
                <a:latin typeface="Trebuchet MS" pitchFamily="34" charset="0"/>
              </a:rPr>
              <a:t>% de avance en la ejecución </a:t>
            </a:r>
          </a:p>
          <a:p>
            <a:r>
              <a:rPr lang="es-ES" sz="3200" b="1" dirty="0">
                <a:latin typeface="Trebuchet MS" pitchFamily="34" charset="0"/>
              </a:rPr>
              <a:t>del Plan de Acción acumulado a junio </a:t>
            </a:r>
          </a:p>
        </p:txBody>
      </p:sp>
      <p:sp>
        <p:nvSpPr>
          <p:cNvPr id="27" name="Rectangle 12">
            <a:extLst>
              <a:ext uri="{FF2B5EF4-FFF2-40B4-BE49-F238E27FC236}">
                <a16:creationId xmlns:a16="http://schemas.microsoft.com/office/drawing/2014/main" id="{4DFDBDF1-4FA1-4D2A-87F5-27C912F7B6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0664" y="1285145"/>
            <a:ext cx="1803082" cy="1384995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s-ES" sz="2400" b="1" dirty="0">
                <a:solidFill>
                  <a:srgbClr val="006C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Meta</a:t>
            </a:r>
          </a:p>
          <a:p>
            <a:pPr algn="ctr"/>
            <a:r>
              <a:rPr lang="es-ES" sz="2400" b="1" dirty="0">
                <a:solidFill>
                  <a:srgbClr val="006C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Diciembre </a:t>
            </a:r>
            <a:r>
              <a:rPr lang="es-E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100%</a:t>
            </a:r>
          </a:p>
        </p:txBody>
      </p:sp>
      <p:sp>
        <p:nvSpPr>
          <p:cNvPr id="17" name="AutoShape 2" descr="Logo Defensoría">
            <a:extLst>
              <a:ext uri="{FF2B5EF4-FFF2-40B4-BE49-F238E27FC236}">
                <a16:creationId xmlns:a16="http://schemas.microsoft.com/office/drawing/2014/main" id="{393AA43C-B24D-4F06-823C-A95FBDB48CF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35251" y="3169676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29E3C24E-B815-4F53-946C-E4D5117AACB6}"/>
              </a:ext>
            </a:extLst>
          </p:cNvPr>
          <p:cNvGrpSpPr/>
          <p:nvPr/>
        </p:nvGrpSpPr>
        <p:grpSpPr>
          <a:xfrm>
            <a:off x="2057851" y="2790685"/>
            <a:ext cx="1276449" cy="757982"/>
            <a:chOff x="2057851" y="2878359"/>
            <a:chExt cx="1276449" cy="757982"/>
          </a:xfrm>
        </p:grpSpPr>
        <p:sp>
          <p:nvSpPr>
            <p:cNvPr id="10" name="Rectangle 12"/>
            <p:cNvSpPr>
              <a:spLocks noChangeArrowheads="1"/>
            </p:cNvSpPr>
            <p:nvPr/>
          </p:nvSpPr>
          <p:spPr bwMode="auto">
            <a:xfrm>
              <a:off x="2061986" y="3174676"/>
              <a:ext cx="1158123" cy="461665"/>
            </a:xfrm>
            <a:prstGeom prst="rect">
              <a:avLst/>
            </a:prstGeom>
            <a:noFill/>
            <a:ln>
              <a:noFill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algn="ctr"/>
              <a:r>
                <a:rPr lang="es-ES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12%</a:t>
              </a:r>
            </a:p>
          </p:txBody>
        </p:sp>
        <p:sp>
          <p:nvSpPr>
            <p:cNvPr id="18" name="Rectangle 12">
              <a:extLst>
                <a:ext uri="{FF2B5EF4-FFF2-40B4-BE49-F238E27FC236}">
                  <a16:creationId xmlns:a16="http://schemas.microsoft.com/office/drawing/2014/main" id="{A5E2CA05-7279-4469-AA60-08FD9AFDFB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7851" y="2878359"/>
              <a:ext cx="1276449" cy="369332"/>
            </a:xfrm>
            <a:prstGeom prst="rect">
              <a:avLst/>
            </a:prstGeom>
            <a:noFill/>
            <a:ln>
              <a:noFill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algn="ctr"/>
              <a:r>
                <a:rPr lang="es-ES" b="1" dirty="0">
                  <a:latin typeface="Trebuchet MS" pitchFamily="34" charset="0"/>
                </a:rPr>
                <a:t>Febrero</a:t>
              </a:r>
            </a:p>
          </p:txBody>
        </p:sp>
      </p:grpSp>
      <p:sp>
        <p:nvSpPr>
          <p:cNvPr id="25" name="Rectangle 12">
            <a:extLst>
              <a:ext uri="{FF2B5EF4-FFF2-40B4-BE49-F238E27FC236}">
                <a16:creationId xmlns:a16="http://schemas.microsoft.com/office/drawing/2014/main" id="{1E1F025A-2B60-4EE1-82A3-031EC806FA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8376" y="1350149"/>
            <a:ext cx="1079294" cy="369332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s-ES" b="1" dirty="0">
                <a:latin typeface="Trebuchet MS" pitchFamily="34" charset="0"/>
              </a:rPr>
              <a:t>Junio</a:t>
            </a: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4A25D714-8A86-4253-8955-18C430990B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109" y="3272873"/>
            <a:ext cx="454695" cy="422866"/>
          </a:xfrm>
          <a:prstGeom prst="rect">
            <a:avLst/>
          </a:prstGeom>
        </p:spPr>
      </p:pic>
      <p:grpSp>
        <p:nvGrpSpPr>
          <p:cNvPr id="8" name="Grupo 7">
            <a:extLst>
              <a:ext uri="{FF2B5EF4-FFF2-40B4-BE49-F238E27FC236}">
                <a16:creationId xmlns:a16="http://schemas.microsoft.com/office/drawing/2014/main" id="{57DAC1D8-ACEC-4980-B677-FD16FBA95C24}"/>
              </a:ext>
            </a:extLst>
          </p:cNvPr>
          <p:cNvGrpSpPr/>
          <p:nvPr/>
        </p:nvGrpSpPr>
        <p:grpSpPr>
          <a:xfrm>
            <a:off x="3334300" y="2441466"/>
            <a:ext cx="1214555" cy="645536"/>
            <a:chOff x="3334300" y="2441466"/>
            <a:chExt cx="1214555" cy="645536"/>
          </a:xfrm>
        </p:grpSpPr>
        <p:sp>
          <p:nvSpPr>
            <p:cNvPr id="7" name="Rectangle 12">
              <a:extLst>
                <a:ext uri="{FF2B5EF4-FFF2-40B4-BE49-F238E27FC236}">
                  <a16:creationId xmlns:a16="http://schemas.microsoft.com/office/drawing/2014/main" id="{F5956FEF-6006-45F2-AC30-4FB18E15F5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4300" y="2686892"/>
              <a:ext cx="1214555" cy="400110"/>
            </a:xfrm>
            <a:prstGeom prst="rect">
              <a:avLst/>
            </a:prstGeom>
            <a:noFill/>
            <a:ln>
              <a:noFill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algn="ctr"/>
              <a:r>
                <a:rPr lang="es-ES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24.89%</a:t>
              </a:r>
            </a:p>
          </p:txBody>
        </p:sp>
        <p:sp>
          <p:nvSpPr>
            <p:cNvPr id="12" name="Rectangle 12">
              <a:extLst>
                <a:ext uri="{FF2B5EF4-FFF2-40B4-BE49-F238E27FC236}">
                  <a16:creationId xmlns:a16="http://schemas.microsoft.com/office/drawing/2014/main" id="{4253E049-7D01-4CE5-AC0A-8077865902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8126" y="2441466"/>
              <a:ext cx="838380" cy="369332"/>
            </a:xfrm>
            <a:prstGeom prst="rect">
              <a:avLst/>
            </a:prstGeom>
            <a:noFill/>
            <a:ln>
              <a:noFill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algn="ctr"/>
              <a:r>
                <a:rPr lang="es-ES" b="1" dirty="0">
                  <a:latin typeface="Trebuchet MS" pitchFamily="34" charset="0"/>
                </a:rPr>
                <a:t>Abril</a:t>
              </a:r>
              <a:endParaRPr lang="es-ES" sz="3200" b="1" dirty="0">
                <a:latin typeface="Trebuchet MS" pitchFamily="34" charset="0"/>
              </a:endParaRPr>
            </a:p>
          </p:txBody>
        </p:sp>
      </p:grpSp>
      <p:sp>
        <p:nvSpPr>
          <p:cNvPr id="20" name="Rectangle 12">
            <a:extLst>
              <a:ext uri="{FF2B5EF4-FFF2-40B4-BE49-F238E27FC236}">
                <a16:creationId xmlns:a16="http://schemas.microsoft.com/office/drawing/2014/main" id="{305FA4C3-F83A-4E62-B3FF-F7A5F46CEA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8219" y="2224792"/>
            <a:ext cx="1600025" cy="40011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s-E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32.52%</a:t>
            </a:r>
          </a:p>
        </p:txBody>
      </p:sp>
      <p:sp>
        <p:nvSpPr>
          <p:cNvPr id="22" name="Rectangle 12">
            <a:extLst>
              <a:ext uri="{FF2B5EF4-FFF2-40B4-BE49-F238E27FC236}">
                <a16:creationId xmlns:a16="http://schemas.microsoft.com/office/drawing/2014/main" id="{6E3C700E-473D-4FFB-9BC9-92D0999FCF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4347" y="1977643"/>
            <a:ext cx="838380" cy="369332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s-ES" b="1" dirty="0">
                <a:latin typeface="Trebuchet MS" pitchFamily="34" charset="0"/>
              </a:rPr>
              <a:t>Mayo</a:t>
            </a:r>
            <a:endParaRPr lang="es-ES" sz="3200" b="1" dirty="0">
              <a:latin typeface="Trebuchet MS" pitchFamily="34" charset="0"/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1948B2BF-F5BD-416F-9FC4-8309FDCC85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515" y="3188264"/>
            <a:ext cx="454695" cy="422866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26998666-98AC-471C-A11E-20FB8C4A93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190" y="2976831"/>
            <a:ext cx="454695" cy="422866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A9EB989D-2E66-4504-B5B5-1B6D3663DD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306" y="2728365"/>
            <a:ext cx="454695" cy="422866"/>
          </a:xfrm>
          <a:prstGeom prst="rect">
            <a:avLst/>
          </a:prstGeom>
        </p:spPr>
      </p:pic>
      <p:sp>
        <p:nvSpPr>
          <p:cNvPr id="26" name="Rectangle 12">
            <a:extLst>
              <a:ext uri="{FF2B5EF4-FFF2-40B4-BE49-F238E27FC236}">
                <a16:creationId xmlns:a16="http://schemas.microsoft.com/office/drawing/2014/main" id="{80019116-82AE-4004-AE60-70ADD34D30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8119" y="1556792"/>
            <a:ext cx="1600025" cy="584775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40.98%</a:t>
            </a:r>
          </a:p>
        </p:txBody>
      </p:sp>
    </p:spTree>
    <p:extLst>
      <p:ext uri="{BB962C8B-B14F-4D97-AF65-F5344CB8AC3E}">
        <p14:creationId xmlns:p14="http://schemas.microsoft.com/office/powerpoint/2010/main" val="2097093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 rot="5400000">
            <a:off x="5681954" y="2990818"/>
            <a:ext cx="677108" cy="6246983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 algn="ctr" fontAlgn="t"/>
            <a:r>
              <a:rPr lang="es-CO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Avance por líneas estratégicas</a:t>
            </a:r>
            <a:endParaRPr lang="es-CO" sz="1200" b="1" dirty="0">
              <a:latin typeface="Trebuchet MS" panose="020B0603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634A09E-AC02-47C2-9A39-31ED9E3885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449" y="0"/>
            <a:ext cx="5722109" cy="5805264"/>
          </a:xfrm>
          <a:prstGeom prst="rect">
            <a:avLst/>
          </a:prstGeom>
        </p:spPr>
      </p:pic>
      <p:sp>
        <p:nvSpPr>
          <p:cNvPr id="10" name="Rectangle 12">
            <a:extLst>
              <a:ext uri="{FF2B5EF4-FFF2-40B4-BE49-F238E27FC236}">
                <a16:creationId xmlns:a16="http://schemas.microsoft.com/office/drawing/2014/main" id="{17BF7CA0-8A5F-4A71-B447-16C56F2114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9184" y="653736"/>
            <a:ext cx="1564098" cy="584775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s-E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37.77%</a:t>
            </a:r>
            <a:endParaRPr lang="es-E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1" name="Rectangle 12">
            <a:extLst>
              <a:ext uri="{FF2B5EF4-FFF2-40B4-BE49-F238E27FC236}">
                <a16:creationId xmlns:a16="http://schemas.microsoft.com/office/drawing/2014/main" id="{C5BDA47E-207C-4EBE-9F9C-ABFAA45100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1969" y="4502247"/>
            <a:ext cx="2433589" cy="584775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s-E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45.51%</a:t>
            </a:r>
            <a:endParaRPr lang="es-E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2" name="Rectangle 12">
            <a:extLst>
              <a:ext uri="{FF2B5EF4-FFF2-40B4-BE49-F238E27FC236}">
                <a16:creationId xmlns:a16="http://schemas.microsoft.com/office/drawing/2014/main" id="{B2738401-1504-44F7-954A-887A040AED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4319" y="4536016"/>
            <a:ext cx="2433589" cy="584775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s-E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39.68%</a:t>
            </a:r>
            <a:endParaRPr lang="es-E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1961802" y="424041"/>
            <a:ext cx="1564098" cy="584775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40.98%</a:t>
            </a:r>
            <a:endParaRPr lang="es-E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48DEC238-2600-426F-939F-F554D14B16E7}"/>
              </a:ext>
            </a:extLst>
          </p:cNvPr>
          <p:cNvSpPr/>
          <p:nvPr/>
        </p:nvSpPr>
        <p:spPr>
          <a:xfrm>
            <a:off x="2605442" y="1124713"/>
            <a:ext cx="782049" cy="782049"/>
          </a:xfrm>
          <a:prstGeom prst="ellipse">
            <a:avLst/>
          </a:prstGeom>
          <a:solidFill>
            <a:srgbClr val="00B8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CF1910A-A664-4DF9-8DA0-D35DC948E1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7844" y="334276"/>
            <a:ext cx="1881602" cy="1881602"/>
          </a:xfrm>
          <a:prstGeom prst="rect">
            <a:avLst/>
          </a:prstGeom>
        </p:spPr>
      </p:pic>
      <p:sp>
        <p:nvSpPr>
          <p:cNvPr id="14" name="Rectangle 12">
            <a:extLst>
              <a:ext uri="{FF2B5EF4-FFF2-40B4-BE49-F238E27FC236}">
                <a16:creationId xmlns:a16="http://schemas.microsoft.com/office/drawing/2014/main" id="{B0419CF1-709B-4FD6-933C-E999E00F0B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3449" y="839614"/>
            <a:ext cx="2433588" cy="1077218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s-ES" sz="3200" b="1" dirty="0">
                <a:solidFill>
                  <a:srgbClr val="ECAB02"/>
                </a:solidFill>
                <a:latin typeface="Trebuchet MS" pitchFamily="34" charset="0"/>
              </a:rPr>
              <a:t>Acumulado a </a:t>
            </a:r>
            <a:r>
              <a:rPr lang="es-ES" sz="3200" b="1" dirty="0">
                <a:latin typeface="Trebuchet MS" pitchFamily="34" charset="0"/>
              </a:rPr>
              <a:t>Junio</a:t>
            </a:r>
            <a:endParaRPr lang="es-ES" sz="4800" b="1" dirty="0">
              <a:latin typeface="Trebuchet MS" pitchFamily="34" charset="0"/>
            </a:endParaRPr>
          </a:p>
        </p:txBody>
      </p:sp>
      <p:pic>
        <p:nvPicPr>
          <p:cNvPr id="30" name="Imagen 29">
            <a:extLst>
              <a:ext uri="{FF2B5EF4-FFF2-40B4-BE49-F238E27FC236}">
                <a16:creationId xmlns:a16="http://schemas.microsoft.com/office/drawing/2014/main" id="{D809EAF1-64BB-48D7-B5E2-2E4A603BB4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229" y="1468206"/>
            <a:ext cx="2690548" cy="2690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551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826DAFD8-E450-4E8C-B72C-47B61A703E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349801">
            <a:off x="4431372" y="1996334"/>
            <a:ext cx="2749814" cy="3078384"/>
          </a:xfrm>
          <a:prstGeom prst="rect">
            <a:avLst/>
          </a:prstGeom>
        </p:spPr>
      </p:pic>
      <p:sp>
        <p:nvSpPr>
          <p:cNvPr id="2" name="Rectangle 12">
            <a:extLst>
              <a:ext uri="{FF2B5EF4-FFF2-40B4-BE49-F238E27FC236}">
                <a16:creationId xmlns:a16="http://schemas.microsoft.com/office/drawing/2014/main" id="{4F6496DA-037B-4AC5-B754-F1B73A3975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508" y="980728"/>
            <a:ext cx="8210984" cy="4524315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just" fontAlgn="t"/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Durante los meses de marzo, abril, mayo y junio hemos trabajado en casa a causa de la emergencia de salud pública COVID-2019.</a:t>
            </a:r>
          </a:p>
          <a:p>
            <a:pPr algn="just" fontAlgn="t"/>
            <a:endParaRPr lang="es-CO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pPr algn="just" fontAlgn="t"/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Con la actualización de % de avance del plan de acción al mes de junio se observa que sigue en ascenso.</a:t>
            </a:r>
          </a:p>
        </p:txBody>
      </p:sp>
    </p:spTree>
    <p:extLst>
      <p:ext uri="{BB962C8B-B14F-4D97-AF65-F5344CB8AC3E}">
        <p14:creationId xmlns:p14="http://schemas.microsoft.com/office/powerpoint/2010/main" val="3859420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upo 33">
            <a:extLst>
              <a:ext uri="{FF2B5EF4-FFF2-40B4-BE49-F238E27FC236}">
                <a16:creationId xmlns:a16="http://schemas.microsoft.com/office/drawing/2014/main" id="{B199A9A9-66CF-44F3-B041-EAEC6515DF33}"/>
              </a:ext>
            </a:extLst>
          </p:cNvPr>
          <p:cNvGrpSpPr/>
          <p:nvPr/>
        </p:nvGrpSpPr>
        <p:grpSpPr>
          <a:xfrm>
            <a:off x="3308075" y="116632"/>
            <a:ext cx="5470668" cy="5733256"/>
            <a:chOff x="1251960" y="144016"/>
            <a:chExt cx="5470668" cy="5733256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0D36F042-741B-4B6F-8354-622433A6EF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1960" y="144016"/>
              <a:ext cx="5470668" cy="5733256"/>
            </a:xfrm>
            <a:prstGeom prst="rect">
              <a:avLst/>
            </a:prstGeom>
          </p:spPr>
        </p:pic>
        <p:sp>
          <p:nvSpPr>
            <p:cNvPr id="31" name="Rectángulo: esquinas redondeadas 30">
              <a:extLst>
                <a:ext uri="{FF2B5EF4-FFF2-40B4-BE49-F238E27FC236}">
                  <a16:creationId xmlns:a16="http://schemas.microsoft.com/office/drawing/2014/main" id="{67878610-5CB2-41F9-9AEE-71C72BF1FD19}"/>
                </a:ext>
              </a:extLst>
            </p:cNvPr>
            <p:cNvSpPr/>
            <p:nvPr/>
          </p:nvSpPr>
          <p:spPr>
            <a:xfrm>
              <a:off x="2257755" y="3823133"/>
              <a:ext cx="2612310" cy="769441"/>
            </a:xfrm>
            <a:prstGeom prst="roundRect">
              <a:avLst/>
            </a:prstGeom>
            <a:solidFill>
              <a:srgbClr val="5377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Rectángulo: esquinas redondeadas 3">
              <a:extLst>
                <a:ext uri="{FF2B5EF4-FFF2-40B4-BE49-F238E27FC236}">
                  <a16:creationId xmlns:a16="http://schemas.microsoft.com/office/drawing/2014/main" id="{94778729-8047-4B78-B8B3-4027F774C888}"/>
                </a:ext>
              </a:extLst>
            </p:cNvPr>
            <p:cNvSpPr/>
            <p:nvPr/>
          </p:nvSpPr>
          <p:spPr>
            <a:xfrm>
              <a:off x="2224042" y="245752"/>
              <a:ext cx="2612310" cy="769441"/>
            </a:xfrm>
            <a:prstGeom prst="roundRect">
              <a:avLst/>
            </a:prstGeom>
            <a:solidFill>
              <a:srgbClr val="7F5F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EB7FBB6C-AAF0-4C73-B9A3-13F0AA9985C5}"/>
                </a:ext>
              </a:extLst>
            </p:cNvPr>
            <p:cNvSpPr/>
            <p:nvPr/>
          </p:nvSpPr>
          <p:spPr>
            <a:xfrm>
              <a:off x="5254953" y="328837"/>
              <a:ext cx="1008112" cy="645980"/>
            </a:xfrm>
            <a:prstGeom prst="rect">
              <a:avLst/>
            </a:prstGeom>
            <a:solidFill>
              <a:srgbClr val="ECE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12">
              <a:extLst>
                <a:ext uri="{FF2B5EF4-FFF2-40B4-BE49-F238E27FC236}">
                  <a16:creationId xmlns:a16="http://schemas.microsoft.com/office/drawing/2014/main" id="{73D0A87B-FDEC-455B-9A26-6C280B1D2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3403" y="334748"/>
              <a:ext cx="2433588" cy="584775"/>
            </a:xfrm>
            <a:prstGeom prst="rect">
              <a:avLst/>
            </a:prstGeom>
            <a:noFill/>
            <a:ln>
              <a:noFill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algn="ctr"/>
              <a:r>
                <a:rPr lang="es-ES" sz="3200" b="1" dirty="0">
                  <a:latin typeface="Trebuchet MS" pitchFamily="34" charset="0"/>
                </a:rPr>
                <a:t>Canceladas</a:t>
              </a:r>
              <a:endParaRPr lang="es-ES" sz="4800" b="1" dirty="0">
                <a:latin typeface="Trebuchet MS" pitchFamily="34" charset="0"/>
              </a:endParaRPr>
            </a:p>
          </p:txBody>
        </p:sp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ABB24061-39C5-4E1B-9DE7-8578ADD9BE35}"/>
                </a:ext>
              </a:extLst>
            </p:cNvPr>
            <p:cNvSpPr/>
            <p:nvPr/>
          </p:nvSpPr>
          <p:spPr>
            <a:xfrm>
              <a:off x="5254953" y="1487412"/>
              <a:ext cx="1008112" cy="645980"/>
            </a:xfrm>
            <a:prstGeom prst="rect">
              <a:avLst/>
            </a:prstGeom>
            <a:solidFill>
              <a:srgbClr val="ECE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006F8598-983B-4983-B432-130CBE9140E6}"/>
                </a:ext>
              </a:extLst>
            </p:cNvPr>
            <p:cNvSpPr/>
            <p:nvPr/>
          </p:nvSpPr>
          <p:spPr>
            <a:xfrm>
              <a:off x="5254953" y="2645987"/>
              <a:ext cx="1008112" cy="645980"/>
            </a:xfrm>
            <a:prstGeom prst="rect">
              <a:avLst/>
            </a:prstGeom>
            <a:solidFill>
              <a:srgbClr val="E6E7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F9FC3D38-A254-4F44-B42D-022E9EFCD420}"/>
                </a:ext>
              </a:extLst>
            </p:cNvPr>
            <p:cNvSpPr/>
            <p:nvPr/>
          </p:nvSpPr>
          <p:spPr>
            <a:xfrm>
              <a:off x="5254953" y="3938639"/>
              <a:ext cx="1008112" cy="645980"/>
            </a:xfrm>
            <a:prstGeom prst="rect">
              <a:avLst/>
            </a:prstGeom>
            <a:solidFill>
              <a:srgbClr val="E6E7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id="{29BBCB08-7FDD-4F39-A088-9B58F535292B}"/>
                </a:ext>
              </a:extLst>
            </p:cNvPr>
            <p:cNvSpPr/>
            <p:nvPr/>
          </p:nvSpPr>
          <p:spPr>
            <a:xfrm>
              <a:off x="5250191" y="5047598"/>
              <a:ext cx="1008112" cy="645980"/>
            </a:xfrm>
            <a:prstGeom prst="rect">
              <a:avLst/>
            </a:prstGeom>
            <a:solidFill>
              <a:srgbClr val="ECE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12">
              <a:extLst>
                <a:ext uri="{FF2B5EF4-FFF2-40B4-BE49-F238E27FC236}">
                  <a16:creationId xmlns:a16="http://schemas.microsoft.com/office/drawing/2014/main" id="{037F464A-8F03-4B42-8B8A-3DF3B28126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4732" y="5047598"/>
              <a:ext cx="1313428" cy="769441"/>
            </a:xfrm>
            <a:prstGeom prst="rect">
              <a:avLst/>
            </a:prstGeom>
            <a:noFill/>
            <a:ln>
              <a:noFill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algn="ctr"/>
              <a:r>
                <a:rPr lang="es-ES" sz="4400" b="1" dirty="0">
                  <a:latin typeface="Trebuchet MS" pitchFamily="34" charset="0"/>
                </a:rPr>
                <a:t>28</a:t>
              </a:r>
              <a:endParaRPr lang="es-ES" sz="6600" b="1" dirty="0">
                <a:latin typeface="Trebuchet MS" pitchFamily="34" charset="0"/>
              </a:endParaRPr>
            </a:p>
          </p:txBody>
        </p:sp>
        <p:sp>
          <p:nvSpPr>
            <p:cNvPr id="22" name="Rectangle 12">
              <a:extLst>
                <a:ext uri="{FF2B5EF4-FFF2-40B4-BE49-F238E27FC236}">
                  <a16:creationId xmlns:a16="http://schemas.microsoft.com/office/drawing/2014/main" id="{A7ABEF5E-6A4B-4EEB-ADEB-62B01B310C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780" y="3855452"/>
              <a:ext cx="1313428" cy="769441"/>
            </a:xfrm>
            <a:prstGeom prst="rect">
              <a:avLst/>
            </a:prstGeom>
            <a:solidFill>
              <a:srgbClr val="ECEFF6"/>
            </a:solidFill>
            <a:ln>
              <a:noFill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square" anchor="ctr">
              <a:spAutoFit/>
            </a:bodyPr>
            <a:lstStyle/>
            <a:p>
              <a:pPr algn="ctr"/>
              <a:r>
                <a:rPr lang="es-ES" sz="4400" b="1" dirty="0">
                  <a:latin typeface="Trebuchet MS" pitchFamily="34" charset="0"/>
                </a:rPr>
                <a:t>126</a:t>
              </a:r>
              <a:endParaRPr lang="es-ES" sz="6600" b="1" dirty="0">
                <a:latin typeface="Trebuchet MS" pitchFamily="34" charset="0"/>
              </a:endParaRPr>
            </a:p>
          </p:txBody>
        </p:sp>
        <p:sp>
          <p:nvSpPr>
            <p:cNvPr id="23" name="Rectangle 12">
              <a:extLst>
                <a:ext uri="{FF2B5EF4-FFF2-40B4-BE49-F238E27FC236}">
                  <a16:creationId xmlns:a16="http://schemas.microsoft.com/office/drawing/2014/main" id="{2CE422BC-DE6A-4B13-AAB6-70101A3C3D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780" y="2627803"/>
              <a:ext cx="1313428" cy="769441"/>
            </a:xfrm>
            <a:prstGeom prst="rect">
              <a:avLst/>
            </a:prstGeom>
            <a:solidFill>
              <a:srgbClr val="ECEFF6"/>
            </a:solidFill>
            <a:ln>
              <a:noFill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square" anchor="ctr">
              <a:spAutoFit/>
            </a:bodyPr>
            <a:lstStyle/>
            <a:p>
              <a:pPr algn="ctr"/>
              <a:r>
                <a:rPr lang="es-ES" sz="4400" b="1" dirty="0">
                  <a:latin typeface="Trebuchet MS" pitchFamily="34" charset="0"/>
                </a:rPr>
                <a:t>87</a:t>
              </a:r>
              <a:endParaRPr lang="es-ES" sz="6600" b="1" dirty="0">
                <a:latin typeface="Trebuchet MS" pitchFamily="34" charset="0"/>
              </a:endParaRPr>
            </a:p>
          </p:txBody>
        </p:sp>
        <p:sp>
          <p:nvSpPr>
            <p:cNvPr id="24" name="Rectangle 12">
              <a:extLst>
                <a:ext uri="{FF2B5EF4-FFF2-40B4-BE49-F238E27FC236}">
                  <a16:creationId xmlns:a16="http://schemas.microsoft.com/office/drawing/2014/main" id="{78F9118F-D522-4FAE-809D-0351DEDD42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6216" y="1456110"/>
              <a:ext cx="1313428" cy="769441"/>
            </a:xfrm>
            <a:prstGeom prst="rect">
              <a:avLst/>
            </a:prstGeom>
            <a:noFill/>
            <a:ln>
              <a:noFill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algn="ctr"/>
              <a:r>
                <a:rPr lang="es-ES" sz="4400" b="1" dirty="0">
                  <a:latin typeface="Trebuchet MS" pitchFamily="34" charset="0"/>
                </a:rPr>
                <a:t>13</a:t>
              </a:r>
              <a:endParaRPr lang="es-ES" sz="6600" b="1" dirty="0">
                <a:latin typeface="Trebuchet MS" pitchFamily="34" charset="0"/>
              </a:endParaRPr>
            </a:p>
          </p:txBody>
        </p:sp>
        <p:sp>
          <p:nvSpPr>
            <p:cNvPr id="25" name="Rectangle 12">
              <a:extLst>
                <a:ext uri="{FF2B5EF4-FFF2-40B4-BE49-F238E27FC236}">
                  <a16:creationId xmlns:a16="http://schemas.microsoft.com/office/drawing/2014/main" id="{DB06BCA2-3B7A-48AC-A660-F0E3824408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7533" y="314813"/>
              <a:ext cx="1313428" cy="769441"/>
            </a:xfrm>
            <a:prstGeom prst="rect">
              <a:avLst/>
            </a:prstGeom>
            <a:noFill/>
            <a:ln>
              <a:noFill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algn="ctr"/>
              <a:r>
                <a:rPr lang="es-ES" sz="4400" b="1" dirty="0">
                  <a:latin typeface="Trebuchet MS" pitchFamily="34" charset="0"/>
                </a:rPr>
                <a:t>5</a:t>
              </a:r>
              <a:endParaRPr lang="es-ES" sz="6600" b="1" dirty="0">
                <a:latin typeface="Trebuchet MS" pitchFamily="34" charset="0"/>
              </a:endParaRPr>
            </a:p>
          </p:txBody>
        </p:sp>
        <p:sp>
          <p:nvSpPr>
            <p:cNvPr id="26" name="Rectángulo: esquinas redondeadas 25">
              <a:extLst>
                <a:ext uri="{FF2B5EF4-FFF2-40B4-BE49-F238E27FC236}">
                  <a16:creationId xmlns:a16="http://schemas.microsoft.com/office/drawing/2014/main" id="{B9EA10F5-BB0B-4EDF-BFDB-0FCF842C909F}"/>
                </a:ext>
              </a:extLst>
            </p:cNvPr>
            <p:cNvSpPr/>
            <p:nvPr/>
          </p:nvSpPr>
          <p:spPr>
            <a:xfrm>
              <a:off x="2211651" y="1425681"/>
              <a:ext cx="2612310" cy="769441"/>
            </a:xfrm>
            <a:prstGeom prst="roundRect">
              <a:avLst/>
            </a:prstGeom>
            <a:solidFill>
              <a:srgbClr val="C233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ectangle 12">
              <a:extLst>
                <a:ext uri="{FF2B5EF4-FFF2-40B4-BE49-F238E27FC236}">
                  <a16:creationId xmlns:a16="http://schemas.microsoft.com/office/drawing/2014/main" id="{8700762A-5B31-4DF8-92FB-2919F59B05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4984" y="1492256"/>
              <a:ext cx="2433588" cy="584775"/>
            </a:xfrm>
            <a:prstGeom prst="rect">
              <a:avLst/>
            </a:prstGeom>
            <a:noFill/>
            <a:ln>
              <a:noFill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algn="ctr"/>
              <a:r>
                <a:rPr lang="es-ES" sz="3200" b="1" dirty="0">
                  <a:latin typeface="Trebuchet MS" pitchFamily="34" charset="0"/>
                </a:rPr>
                <a:t>Culminadas</a:t>
              </a:r>
              <a:endParaRPr lang="es-ES" sz="4800" b="1" dirty="0">
                <a:latin typeface="Trebuchet MS" pitchFamily="34" charset="0"/>
              </a:endParaRPr>
            </a:p>
          </p:txBody>
        </p:sp>
        <p:sp>
          <p:nvSpPr>
            <p:cNvPr id="28" name="Rectángulo: esquinas redondeadas 27">
              <a:extLst>
                <a:ext uri="{FF2B5EF4-FFF2-40B4-BE49-F238E27FC236}">
                  <a16:creationId xmlns:a16="http://schemas.microsoft.com/office/drawing/2014/main" id="{D45394C7-379C-4DC0-B623-894ADAE54017}"/>
                </a:ext>
              </a:extLst>
            </p:cNvPr>
            <p:cNvSpPr/>
            <p:nvPr/>
          </p:nvSpPr>
          <p:spPr>
            <a:xfrm>
              <a:off x="2257755" y="2659559"/>
              <a:ext cx="2612310" cy="769441"/>
            </a:xfrm>
            <a:prstGeom prst="roundRect">
              <a:avLst/>
            </a:prstGeom>
            <a:solidFill>
              <a:srgbClr val="DD8D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12">
              <a:extLst>
                <a:ext uri="{FF2B5EF4-FFF2-40B4-BE49-F238E27FC236}">
                  <a16:creationId xmlns:a16="http://schemas.microsoft.com/office/drawing/2014/main" id="{2F134CE6-5AB5-4724-974A-8D55396281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0373" y="2564904"/>
              <a:ext cx="2433588" cy="954107"/>
            </a:xfrm>
            <a:prstGeom prst="rect">
              <a:avLst/>
            </a:prstGeom>
            <a:noFill/>
            <a:ln>
              <a:noFill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algn="ctr"/>
              <a:r>
                <a:rPr lang="es-ES" sz="2800" b="1" dirty="0">
                  <a:latin typeface="Trebuchet MS" pitchFamily="34" charset="0"/>
                </a:rPr>
                <a:t>Ejecución &gt;=50%</a:t>
              </a:r>
              <a:endParaRPr lang="es-ES" sz="4400" b="1" dirty="0">
                <a:latin typeface="Trebuchet MS" pitchFamily="34" charset="0"/>
              </a:endParaRPr>
            </a:p>
          </p:txBody>
        </p:sp>
        <p:sp>
          <p:nvSpPr>
            <p:cNvPr id="30" name="Rectangle 12">
              <a:extLst>
                <a:ext uri="{FF2B5EF4-FFF2-40B4-BE49-F238E27FC236}">
                  <a16:creationId xmlns:a16="http://schemas.microsoft.com/office/drawing/2014/main" id="{F9D4913E-86D9-45EC-A692-FA2DAEF966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0746" y="3763118"/>
              <a:ext cx="2433588" cy="954107"/>
            </a:xfrm>
            <a:prstGeom prst="rect">
              <a:avLst/>
            </a:prstGeom>
            <a:noFill/>
            <a:ln>
              <a:noFill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algn="ctr"/>
              <a:r>
                <a:rPr lang="es-ES" sz="2800" b="1" dirty="0">
                  <a:latin typeface="Trebuchet MS" pitchFamily="34" charset="0"/>
                </a:rPr>
                <a:t>Ejecución &lt;50%</a:t>
              </a:r>
              <a:endParaRPr lang="es-ES" sz="4400" b="1" dirty="0">
                <a:latin typeface="Trebuchet MS" pitchFamily="34" charset="0"/>
              </a:endParaRPr>
            </a:p>
          </p:txBody>
        </p:sp>
        <p:sp>
          <p:nvSpPr>
            <p:cNvPr id="32" name="Rectángulo: esquinas redondeadas 31">
              <a:extLst>
                <a:ext uri="{FF2B5EF4-FFF2-40B4-BE49-F238E27FC236}">
                  <a16:creationId xmlns:a16="http://schemas.microsoft.com/office/drawing/2014/main" id="{0FB994D6-5BA4-401F-9452-DEB1E85AF1F4}"/>
                </a:ext>
              </a:extLst>
            </p:cNvPr>
            <p:cNvSpPr/>
            <p:nvPr/>
          </p:nvSpPr>
          <p:spPr>
            <a:xfrm>
              <a:off x="2301012" y="4986707"/>
              <a:ext cx="2612310" cy="769441"/>
            </a:xfrm>
            <a:prstGeom prst="roundRect">
              <a:avLst/>
            </a:prstGeom>
            <a:solidFill>
              <a:srgbClr val="138C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12">
              <a:extLst>
                <a:ext uri="{FF2B5EF4-FFF2-40B4-BE49-F238E27FC236}">
                  <a16:creationId xmlns:a16="http://schemas.microsoft.com/office/drawing/2014/main" id="{8CF12241-0746-4AF2-B450-8686EDB4A7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3957" y="5084648"/>
              <a:ext cx="2433588" cy="584775"/>
            </a:xfrm>
            <a:prstGeom prst="rect">
              <a:avLst/>
            </a:prstGeom>
            <a:noFill/>
            <a:ln>
              <a:noFill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algn="ctr"/>
              <a:r>
                <a:rPr lang="es-ES" sz="3200" b="1" dirty="0">
                  <a:latin typeface="Trebuchet MS" pitchFamily="34" charset="0"/>
                </a:rPr>
                <a:t>Sin iniciar</a:t>
              </a:r>
              <a:endParaRPr lang="es-ES" sz="4800" b="1" dirty="0">
                <a:latin typeface="Trebuchet MS" pitchFamily="34" charset="0"/>
              </a:endParaRPr>
            </a:p>
          </p:txBody>
        </p:sp>
      </p:grpSp>
      <p:sp>
        <p:nvSpPr>
          <p:cNvPr id="35" name="Rectangle 12">
            <a:extLst>
              <a:ext uri="{FF2B5EF4-FFF2-40B4-BE49-F238E27FC236}">
                <a16:creationId xmlns:a16="http://schemas.microsoft.com/office/drawing/2014/main" id="{1A263724-C718-4FF0-8BF2-5FC235D94027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-1583994" y="2409380"/>
            <a:ext cx="5303407" cy="1200329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fontAlgn="t"/>
            <a:r>
              <a:rPr lang="es-CO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Estado de ejecución</a:t>
            </a:r>
          </a:p>
          <a:p>
            <a:pPr algn="ctr" fontAlgn="t"/>
            <a:r>
              <a:rPr lang="es-CO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de las actividades</a:t>
            </a:r>
          </a:p>
        </p:txBody>
      </p:sp>
      <p:sp>
        <p:nvSpPr>
          <p:cNvPr id="36" name="Flecha: a la derecha 35">
            <a:extLst>
              <a:ext uri="{FF2B5EF4-FFF2-40B4-BE49-F238E27FC236}">
                <a16:creationId xmlns:a16="http://schemas.microsoft.com/office/drawing/2014/main" id="{C3C1C0D3-0342-4AF6-9A03-F1B4F0588023}"/>
              </a:ext>
            </a:extLst>
          </p:cNvPr>
          <p:cNvSpPr/>
          <p:nvPr/>
        </p:nvSpPr>
        <p:spPr>
          <a:xfrm>
            <a:off x="1777864" y="2564904"/>
            <a:ext cx="1223392" cy="792088"/>
          </a:xfrm>
          <a:prstGeom prst="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021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 rot="5400000">
            <a:off x="2379150" y="118308"/>
            <a:ext cx="6858000" cy="6648765"/>
          </a:xfrm>
          <a:prstGeom prst="rect">
            <a:avLst/>
          </a:prstGeom>
          <a:gradFill flip="none" rotWithShape="0">
            <a:gsLst>
              <a:gs pos="0">
                <a:schemeClr val="bg1"/>
              </a:gs>
              <a:gs pos="100000">
                <a:srgbClr val="B9C4C5"/>
              </a:gs>
            </a:gsLst>
            <a:path path="circle">
              <a:fillToRect l="100000" t="10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4" name="3 Rectángulo"/>
          <p:cNvSpPr/>
          <p:nvPr/>
        </p:nvSpPr>
        <p:spPr>
          <a:xfrm rot="5400000">
            <a:off x="-2087374" y="2070834"/>
            <a:ext cx="6858000" cy="2716331"/>
          </a:xfrm>
          <a:prstGeom prst="rect">
            <a:avLst/>
          </a:prstGeom>
          <a:solidFill>
            <a:srgbClr val="0025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5" name="4 Rectángulo"/>
          <p:cNvSpPr/>
          <p:nvPr/>
        </p:nvSpPr>
        <p:spPr>
          <a:xfrm rot="5400000">
            <a:off x="-679893" y="3379684"/>
            <a:ext cx="6885385" cy="12601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3368842" y="4247049"/>
            <a:ext cx="5303407" cy="1754326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fontAlgn="t"/>
            <a:r>
              <a:rPr lang="es-CO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Estado de ejecución del plan de acción </a:t>
            </a:r>
          </a:p>
          <a:p>
            <a:pPr algn="ctr" fontAlgn="t"/>
            <a:r>
              <a:rPr lang="es-CO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por dependencias</a:t>
            </a: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32656"/>
            <a:ext cx="1486387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61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575A0278-D41B-43E9-9821-C9B8A52AD0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5530465"/>
              </p:ext>
            </p:extLst>
          </p:nvPr>
        </p:nvGraphicFramePr>
        <p:xfrm>
          <a:off x="296652" y="188640"/>
          <a:ext cx="8550695" cy="5584916"/>
        </p:xfrm>
        <a:graphic>
          <a:graphicData uri="http://schemas.openxmlformats.org/drawingml/2006/table">
            <a:tbl>
              <a:tblPr/>
              <a:tblGrid>
                <a:gridCol w="602940">
                  <a:extLst>
                    <a:ext uri="{9D8B030D-6E8A-4147-A177-3AD203B41FA5}">
                      <a16:colId xmlns:a16="http://schemas.microsoft.com/office/drawing/2014/main" val="1040385639"/>
                    </a:ext>
                  </a:extLst>
                </a:gridCol>
                <a:gridCol w="4014942">
                  <a:extLst>
                    <a:ext uri="{9D8B030D-6E8A-4147-A177-3AD203B41FA5}">
                      <a16:colId xmlns:a16="http://schemas.microsoft.com/office/drawing/2014/main" val="2408991847"/>
                    </a:ext>
                  </a:extLst>
                </a:gridCol>
                <a:gridCol w="824903">
                  <a:extLst>
                    <a:ext uri="{9D8B030D-6E8A-4147-A177-3AD203B41FA5}">
                      <a16:colId xmlns:a16="http://schemas.microsoft.com/office/drawing/2014/main" val="2776395113"/>
                    </a:ext>
                  </a:extLst>
                </a:gridCol>
                <a:gridCol w="1553955">
                  <a:extLst>
                    <a:ext uri="{9D8B030D-6E8A-4147-A177-3AD203B41FA5}">
                      <a16:colId xmlns:a16="http://schemas.microsoft.com/office/drawing/2014/main" val="2127977577"/>
                    </a:ext>
                  </a:extLst>
                </a:gridCol>
                <a:gridCol w="1553955">
                  <a:extLst>
                    <a:ext uri="{9D8B030D-6E8A-4147-A177-3AD203B41FA5}">
                      <a16:colId xmlns:a16="http://schemas.microsoft.com/office/drawing/2014/main" val="2969840909"/>
                    </a:ext>
                  </a:extLst>
                </a:gridCol>
              </a:tblGrid>
              <a:tr h="5809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Item</a:t>
                      </a:r>
                    </a:p>
                  </a:txBody>
                  <a:tcPr marL="6820" marR="6820" marT="68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</a:rPr>
                        <a:t>Dependencias</a:t>
                      </a:r>
                    </a:p>
                  </a:txBody>
                  <a:tcPr marL="6820" marR="6820" marT="68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</a:rPr>
                        <a:t>% abril</a:t>
                      </a:r>
                    </a:p>
                  </a:txBody>
                  <a:tcPr marL="6820" marR="6820" marT="68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</a:rPr>
                        <a:t>% mayo</a:t>
                      </a:r>
                    </a:p>
                  </a:txBody>
                  <a:tcPr marL="6820" marR="6820" marT="68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</a:rPr>
                        <a:t>% </a:t>
                      </a:r>
                      <a:r>
                        <a:rPr lang="en-US" sz="20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</a:rPr>
                        <a:t>junio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820" marR="6820" marT="68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1631531"/>
                  </a:ext>
                </a:extLst>
              </a:tr>
              <a:tr h="3916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</a:p>
                  </a:txBody>
                  <a:tcPr marL="6820" marR="6820" marT="68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ASUNTOS INTERNACIONALES</a:t>
                      </a:r>
                    </a:p>
                  </a:txBody>
                  <a:tcPr marL="6820" marR="6820" marT="68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chemeClr val="tx2"/>
                          </a:solidFill>
                          <a:effectLst/>
                          <a:latin typeface="Trebuchet MS" panose="020B0603020202020204" pitchFamily="34" charset="0"/>
                        </a:rPr>
                        <a:t>10.00%</a:t>
                      </a:r>
                    </a:p>
                  </a:txBody>
                  <a:tcPr marL="6820" marR="6820" marT="68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20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30.00%</a:t>
                      </a:r>
                      <a:endParaRPr lang="en-US" sz="2000" b="0" i="0" u="none" strike="noStrike" kern="1200" dirty="0">
                        <a:solidFill>
                          <a:schemeClr val="tx2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6820" marR="6820" marT="68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52.50%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820" marR="6820" marT="68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7528049"/>
                  </a:ext>
                </a:extLst>
              </a:tr>
              <a:tr h="7518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</a:p>
                  </a:txBody>
                  <a:tcPr marL="6820" marR="6820" marT="68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COMUNICACIONES E IMAGEN INSTITUCIONAL</a:t>
                      </a:r>
                    </a:p>
                  </a:txBody>
                  <a:tcPr marL="6820" marR="6820" marT="68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chemeClr val="tx2"/>
                          </a:solidFill>
                          <a:effectLst/>
                          <a:latin typeface="Trebuchet MS" panose="020B0603020202020204" pitchFamily="34" charset="0"/>
                        </a:rPr>
                        <a:t>32.00%</a:t>
                      </a:r>
                    </a:p>
                  </a:txBody>
                  <a:tcPr marL="6820" marR="6820" marT="68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40.00%</a:t>
                      </a:r>
                    </a:p>
                  </a:txBody>
                  <a:tcPr marL="6820" marR="6820" marT="68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48%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820" marR="6820" marT="68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0992903"/>
                  </a:ext>
                </a:extLst>
              </a:tr>
              <a:tr h="3794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</a:t>
                      </a:r>
                    </a:p>
                  </a:txBody>
                  <a:tcPr marL="6820" marR="6820" marT="68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CONTROL INTERNO</a:t>
                      </a:r>
                    </a:p>
                  </a:txBody>
                  <a:tcPr marL="6820" marR="6820" marT="68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chemeClr val="tx2"/>
                          </a:solidFill>
                          <a:effectLst/>
                          <a:latin typeface="Trebuchet MS" panose="020B0603020202020204" pitchFamily="34" charset="0"/>
                        </a:rPr>
                        <a:t>40.53%</a:t>
                      </a:r>
                    </a:p>
                  </a:txBody>
                  <a:tcPr marL="6820" marR="6820" marT="68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47.73%</a:t>
                      </a:r>
                    </a:p>
                  </a:txBody>
                  <a:tcPr marL="6820" marR="6820" marT="68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51.84%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820" marR="6820" marT="68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054796"/>
                  </a:ext>
                </a:extLst>
              </a:tr>
              <a:tr h="4528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</a:t>
                      </a:r>
                    </a:p>
                  </a:txBody>
                  <a:tcPr marL="6820" marR="6820" marT="68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CONTROL INTERNO DISCIPLINARIO</a:t>
                      </a:r>
                    </a:p>
                  </a:txBody>
                  <a:tcPr marL="6820" marR="6820" marT="68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chemeClr val="tx2"/>
                          </a:solidFill>
                          <a:effectLst/>
                          <a:latin typeface="Trebuchet MS" panose="020B0603020202020204" pitchFamily="34" charset="0"/>
                        </a:rPr>
                        <a:t>25.72%</a:t>
                      </a:r>
                    </a:p>
                  </a:txBody>
                  <a:tcPr marL="6820" marR="6820" marT="68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Metas a cero</a:t>
                      </a:r>
                    </a:p>
                  </a:txBody>
                  <a:tcPr marL="6820" marR="6820" marT="68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Sin registro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820" marR="6820" marT="68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2799001"/>
                  </a:ext>
                </a:extLst>
              </a:tr>
              <a:tr h="4459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</a:t>
                      </a:r>
                    </a:p>
                  </a:txBody>
                  <a:tcPr marL="6820" marR="6820" marT="68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OFICINA JURIDICA</a:t>
                      </a:r>
                    </a:p>
                  </a:txBody>
                  <a:tcPr marL="6820" marR="6820" marT="68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chemeClr val="tx2"/>
                          </a:solidFill>
                          <a:effectLst/>
                          <a:latin typeface="Trebuchet MS" panose="020B0603020202020204" pitchFamily="34" charset="0"/>
                        </a:rPr>
                        <a:t>32.00%</a:t>
                      </a:r>
                    </a:p>
                  </a:txBody>
                  <a:tcPr marL="6820" marR="6820" marT="68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40.00%</a:t>
                      </a:r>
                    </a:p>
                  </a:txBody>
                  <a:tcPr marL="6820" marR="6820" marT="68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48%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820" marR="6820" marT="68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6001533"/>
                  </a:ext>
                </a:extLst>
              </a:tr>
              <a:tr h="37942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820" marR="6820" marT="68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OFICINA DE PLANEACION</a:t>
                      </a:r>
                    </a:p>
                  </a:txBody>
                  <a:tcPr marL="6820" marR="6820" marT="68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chemeClr val="tx2"/>
                          </a:solidFill>
                          <a:effectLst/>
                          <a:latin typeface="Trebuchet MS" panose="020B0603020202020204" pitchFamily="34" charset="0"/>
                        </a:rPr>
                        <a:t>30.36%</a:t>
                      </a:r>
                    </a:p>
                  </a:txBody>
                  <a:tcPr marL="6820" marR="6820" marT="68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38.74%</a:t>
                      </a:r>
                    </a:p>
                  </a:txBody>
                  <a:tcPr marL="6820" marR="6820" marT="68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52.63%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820" marR="6820" marT="68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2414851"/>
                  </a:ext>
                </a:extLst>
              </a:tr>
              <a:tr h="37942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7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820" marR="6820" marT="68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SECRETARIA GENERAL</a:t>
                      </a:r>
                    </a:p>
                  </a:txBody>
                  <a:tcPr marL="6820" marR="6820" marT="68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30.71%</a:t>
                      </a:r>
                    </a:p>
                  </a:txBody>
                  <a:tcPr marL="6820" marR="6820" marT="68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34.28%</a:t>
                      </a:r>
                    </a:p>
                  </a:txBody>
                  <a:tcPr marL="6820" marR="6820" marT="68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34.61%</a:t>
                      </a:r>
                      <a:endParaRPr lang="en-US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6820" marR="6820" marT="68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9045105"/>
                  </a:ext>
                </a:extLst>
              </a:tr>
              <a:tr h="37942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8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820" marR="6820" marT="68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SISTEMAS</a:t>
                      </a:r>
                    </a:p>
                  </a:txBody>
                  <a:tcPr marL="6820" marR="6820" marT="68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chemeClr val="tx2"/>
                          </a:solidFill>
                          <a:effectLst/>
                          <a:latin typeface="Trebuchet MS" panose="020B0603020202020204" pitchFamily="34" charset="0"/>
                        </a:rPr>
                        <a:t>18.02%</a:t>
                      </a:r>
                    </a:p>
                  </a:txBody>
                  <a:tcPr marL="6820" marR="6820" marT="68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31.33%</a:t>
                      </a:r>
                    </a:p>
                  </a:txBody>
                  <a:tcPr marL="6820" marR="6820" marT="68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37.61%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820" marR="6820" marT="68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8693370"/>
                  </a:ext>
                </a:extLst>
              </a:tr>
              <a:tr h="454886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9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820" marR="6820" marT="68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GESTIÓN DEL TALENTO HUMANO</a:t>
                      </a:r>
                    </a:p>
                  </a:txBody>
                  <a:tcPr marL="6820" marR="6820" marT="68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chemeClr val="tx2"/>
                          </a:solidFill>
                          <a:effectLst/>
                          <a:latin typeface="Trebuchet MS" panose="020B0603020202020204" pitchFamily="34" charset="0"/>
                        </a:rPr>
                        <a:t>54.89%</a:t>
                      </a:r>
                    </a:p>
                  </a:txBody>
                  <a:tcPr marL="6820" marR="6820" marT="68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60.61%</a:t>
                      </a:r>
                    </a:p>
                  </a:txBody>
                  <a:tcPr marL="6820" marR="6820" marT="68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68%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820" marR="6820" marT="68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9974439"/>
                  </a:ext>
                </a:extLst>
              </a:tr>
              <a:tr h="37564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0</a:t>
                      </a:r>
                    </a:p>
                  </a:txBody>
                  <a:tcPr marL="6820" marR="6820" marT="68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SUBDIRECCION ADMINISTRATIVA</a:t>
                      </a:r>
                    </a:p>
                  </a:txBody>
                  <a:tcPr marL="6820" marR="6820" marT="68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chemeClr val="tx2"/>
                          </a:solidFill>
                          <a:effectLst/>
                          <a:latin typeface="Trebuchet MS" panose="020B0603020202020204" pitchFamily="34" charset="0"/>
                        </a:rPr>
                        <a:t>55.25%</a:t>
                      </a:r>
                    </a:p>
                  </a:txBody>
                  <a:tcPr marL="6820" marR="6820" marT="68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R</a:t>
                      </a:r>
                      <a:r>
                        <a:rPr lang="en-US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egistro Incompleto</a:t>
                      </a:r>
                    </a:p>
                  </a:txBody>
                  <a:tcPr marL="6820" marR="6820" marT="68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R</a:t>
                      </a:r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egistro Incompleto</a:t>
                      </a:r>
                    </a:p>
                  </a:txBody>
                  <a:tcPr marL="6820" marR="6820" marT="68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2813618"/>
                  </a:ext>
                </a:extLst>
              </a:tr>
              <a:tr h="3794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11</a:t>
                      </a:r>
                    </a:p>
                  </a:txBody>
                  <a:tcPr marL="6820" marR="6820" marT="68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SUBDIRECCION FINANCIERA</a:t>
                      </a:r>
                    </a:p>
                  </a:txBody>
                  <a:tcPr marL="6820" marR="6820" marT="68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chemeClr val="tx2"/>
                          </a:solidFill>
                          <a:effectLst/>
                          <a:latin typeface="Trebuchet MS" panose="020B0603020202020204" pitchFamily="34" charset="0"/>
                        </a:rPr>
                        <a:t>32.33%</a:t>
                      </a:r>
                    </a:p>
                  </a:txBody>
                  <a:tcPr marL="6820" marR="6820" marT="68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41.42%</a:t>
                      </a:r>
                    </a:p>
                  </a:txBody>
                  <a:tcPr marL="6820" marR="6820" marT="68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R</a:t>
                      </a:r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egistro Incompleto</a:t>
                      </a:r>
                    </a:p>
                  </a:txBody>
                  <a:tcPr marL="6820" marR="6820" marT="68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6558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2156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575A0278-D41B-43E9-9821-C9B8A52AD0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897775"/>
              </p:ext>
            </p:extLst>
          </p:nvPr>
        </p:nvGraphicFramePr>
        <p:xfrm>
          <a:off x="323528" y="1268760"/>
          <a:ext cx="8204150" cy="3836528"/>
        </p:xfrm>
        <a:graphic>
          <a:graphicData uri="http://schemas.openxmlformats.org/drawingml/2006/table">
            <a:tbl>
              <a:tblPr/>
              <a:tblGrid>
                <a:gridCol w="597168">
                  <a:extLst>
                    <a:ext uri="{9D8B030D-6E8A-4147-A177-3AD203B41FA5}">
                      <a16:colId xmlns:a16="http://schemas.microsoft.com/office/drawing/2014/main" val="1040385639"/>
                    </a:ext>
                  </a:extLst>
                </a:gridCol>
                <a:gridCol w="4630890">
                  <a:extLst>
                    <a:ext uri="{9D8B030D-6E8A-4147-A177-3AD203B41FA5}">
                      <a16:colId xmlns:a16="http://schemas.microsoft.com/office/drawing/2014/main" val="2408991847"/>
                    </a:ext>
                  </a:extLst>
                </a:gridCol>
                <a:gridCol w="1095910">
                  <a:extLst>
                    <a:ext uri="{9D8B030D-6E8A-4147-A177-3AD203B41FA5}">
                      <a16:colId xmlns:a16="http://schemas.microsoft.com/office/drawing/2014/main" val="2776395113"/>
                    </a:ext>
                  </a:extLst>
                </a:gridCol>
                <a:gridCol w="940091">
                  <a:extLst>
                    <a:ext uri="{9D8B030D-6E8A-4147-A177-3AD203B41FA5}">
                      <a16:colId xmlns:a16="http://schemas.microsoft.com/office/drawing/2014/main" val="559718109"/>
                    </a:ext>
                  </a:extLst>
                </a:gridCol>
                <a:gridCol w="940091">
                  <a:extLst>
                    <a:ext uri="{9D8B030D-6E8A-4147-A177-3AD203B41FA5}">
                      <a16:colId xmlns:a16="http://schemas.microsoft.com/office/drawing/2014/main" val="1324403596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</a:rPr>
                        <a:t>Item</a:t>
                      </a:r>
                    </a:p>
                  </a:txBody>
                  <a:tcPr marL="6820" marR="6820" marT="68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</a:rPr>
                        <a:t>Dependencias</a:t>
                      </a:r>
                    </a:p>
                  </a:txBody>
                  <a:tcPr marL="6820" marR="6820" marT="68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</a:rPr>
                        <a:t>% Abril</a:t>
                      </a:r>
                    </a:p>
                  </a:txBody>
                  <a:tcPr marL="6820" marR="6820" marT="68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</a:rPr>
                        <a:t>% mayo</a:t>
                      </a:r>
                    </a:p>
                  </a:txBody>
                  <a:tcPr marL="6820" marR="6820" marT="68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</a:rPr>
                        <a:t>% </a:t>
                      </a:r>
                      <a:r>
                        <a:rPr lang="en-US" sz="20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</a:rPr>
                        <a:t>junio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820" marR="6820" marT="68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1631531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12</a:t>
                      </a:r>
                    </a:p>
                  </a:txBody>
                  <a:tcPr marL="6820" marR="6820" marT="68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DESPACHO DEL VICEDEFENSOR DEL PUEBLO</a:t>
                      </a:r>
                    </a:p>
                  </a:txBody>
                  <a:tcPr marL="6820" marR="6820" marT="68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chemeClr val="tx2"/>
                          </a:solidFill>
                          <a:effectLst/>
                          <a:latin typeface="Trebuchet MS" panose="020B0603020202020204" pitchFamily="34" charset="0"/>
                        </a:rPr>
                        <a:t>59.97%</a:t>
                      </a:r>
                    </a:p>
                  </a:txBody>
                  <a:tcPr marL="6820" marR="6820" marT="68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66.35%</a:t>
                      </a:r>
                    </a:p>
                  </a:txBody>
                  <a:tcPr marL="6820" marR="6820" marT="68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81.07%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820" marR="6820" marT="68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7174131"/>
                  </a:ext>
                </a:extLst>
              </a:tr>
              <a:tr h="661011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</a:t>
                      </a:r>
                    </a:p>
                  </a:txBody>
                  <a:tcPr marL="6820" marR="6820" marT="68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PROMOCION Y DIVULGACION DE LOS DERECHOS HUMANOS</a:t>
                      </a:r>
                    </a:p>
                  </a:txBody>
                  <a:tcPr marL="6820" marR="6820" marT="68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chemeClr val="tx2"/>
                          </a:solidFill>
                          <a:effectLst/>
                          <a:latin typeface="Trebuchet MS" panose="020B0603020202020204" pitchFamily="34" charset="0"/>
                        </a:rPr>
                        <a:t>27.43%</a:t>
                      </a:r>
                    </a:p>
                  </a:txBody>
                  <a:tcPr marL="6820" marR="6820" marT="68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32.05%</a:t>
                      </a:r>
                    </a:p>
                  </a:txBody>
                  <a:tcPr marL="6820" marR="6820" marT="68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41.50%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820" marR="6820" marT="68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3044536"/>
                  </a:ext>
                </a:extLst>
              </a:tr>
              <a:tr h="661011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</a:t>
                      </a:r>
                    </a:p>
                  </a:txBody>
                  <a:tcPr marL="6820" marR="6820" marT="68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ATENCIÓN Y TRÁMITE DE QUEJAS</a:t>
                      </a:r>
                    </a:p>
                  </a:txBody>
                  <a:tcPr marL="6820" marR="6820" marT="68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chemeClr val="tx2"/>
                          </a:solidFill>
                          <a:effectLst/>
                          <a:latin typeface="Trebuchet MS" panose="020B0603020202020204" pitchFamily="34" charset="0"/>
                        </a:rPr>
                        <a:t>43.25%</a:t>
                      </a:r>
                    </a:p>
                  </a:txBody>
                  <a:tcPr marL="6820" marR="6820" marT="68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45.92%</a:t>
                      </a:r>
                    </a:p>
                  </a:txBody>
                  <a:tcPr marL="6820" marR="6820" marT="68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54.83%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820" marR="6820" marT="68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450454"/>
                  </a:ext>
                </a:extLst>
              </a:tr>
              <a:tr h="6610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15</a:t>
                      </a:r>
                    </a:p>
                  </a:txBody>
                  <a:tcPr marL="6820" marR="6820" marT="68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RECURSOS Y ACCIONES JUDICIALES</a:t>
                      </a:r>
                    </a:p>
                  </a:txBody>
                  <a:tcPr marL="6820" marR="6820" marT="68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chemeClr val="tx2"/>
                          </a:solidFill>
                          <a:effectLst/>
                          <a:latin typeface="Trebuchet MS" panose="020B0603020202020204" pitchFamily="34" charset="0"/>
                        </a:rPr>
                        <a:t>49.00%</a:t>
                      </a:r>
                    </a:p>
                  </a:txBody>
                  <a:tcPr marL="6820" marR="6820" marT="68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55.00%</a:t>
                      </a:r>
                    </a:p>
                  </a:txBody>
                  <a:tcPr marL="6820" marR="6820" marT="68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61%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820" marR="6820" marT="68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4197754"/>
                  </a:ext>
                </a:extLst>
              </a:tr>
              <a:tr h="6610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16</a:t>
                      </a:r>
                    </a:p>
                  </a:txBody>
                  <a:tcPr marL="6820" marR="6820" marT="68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DEFENSORIA PÚBLICA</a:t>
                      </a:r>
                    </a:p>
                  </a:txBody>
                  <a:tcPr marL="6820" marR="6820" marT="68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chemeClr val="tx2"/>
                          </a:solidFill>
                          <a:effectLst/>
                          <a:latin typeface="Trebuchet MS" panose="020B0603020202020204" pitchFamily="34" charset="0"/>
                        </a:rPr>
                        <a:t>34.00%</a:t>
                      </a:r>
                    </a:p>
                  </a:txBody>
                  <a:tcPr marL="6820" marR="6820" marT="68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40.50%</a:t>
                      </a:r>
                    </a:p>
                  </a:txBody>
                  <a:tcPr marL="6820" marR="6820" marT="68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49.50%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820" marR="6820" marT="68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23827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937001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p:Policy xmlns:p="office.server.policy" id="" local="true">
  <p:Name>Document</p:Name>
  <p:Description/>
  <p:Statement/>
  <p:PolicyItems>
    <p:PolicyItem featureId="Microsoft.Office.RecordsManagement.PolicyFeatures.Expiration" staticId="0x010100F84382066620D9468DD4A08DB5914D85" UniqueId="a9ef37cf-16a0-4a3e-abbf-b90072d0b8fc">
      <p:Name>Retention</p:Name>
      <p:Description>Automatic scheduling of content for processing, and performing a retention action on content that has reached its due date.</p:Description>
      <p:CustomData/>
    </p:PolicyItem>
  </p:PolicyItems>
</p:Policy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84382066620D9468DD4A08DB5914D85" ma:contentTypeVersion="10" ma:contentTypeDescription="Create a new document." ma:contentTypeScope="" ma:versionID="b8dbe88c14b873d9b3f5bed06a892e29">
  <xsd:schema xmlns:xsd="http://www.w3.org/2001/XMLSchema" xmlns:xs="http://www.w3.org/2001/XMLSchema" xmlns:p="http://schemas.microsoft.com/office/2006/metadata/properties" xmlns:ns1="http://schemas.microsoft.com/sharepoint/v3" xmlns:ns2="a167331c-937b-46fe-a0d2-e718c142b915" xmlns:ns3="d0c44bf4-9f42-4aab-bea8-3874168f77d4" targetNamespace="http://schemas.microsoft.com/office/2006/metadata/properties" ma:root="true" ma:fieldsID="212756004878122c59f4d058e06809fe" ns1:_="" ns2:_="" ns3:_="">
    <xsd:import namespace="http://schemas.microsoft.com/sharepoint/v3"/>
    <xsd:import namespace="a167331c-937b-46fe-a0d2-e718c142b915"/>
    <xsd:import namespace="d0c44bf4-9f42-4aab-bea8-3874168f77d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1:_dlc_Exempt" minOccurs="0"/>
                <xsd:element ref="ns1:_dlc_ExpireDateSaved" minOccurs="0"/>
                <xsd:element ref="ns1:_dlc_ExpireDate" minOccurs="0"/>
                <xsd:element ref="ns3:SharedWithUsers" minOccurs="0"/>
                <xsd:element ref="ns3:SharedWithDetails" minOccurs="0"/>
                <xsd:element ref="ns2:Seguimiento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dlc_Exempt" ma:index="10" nillable="true" ma:displayName="Exempt from Policy" ma:description="" ma:hidden="true" ma:internalName="_dlc_Exempt" ma:readOnly="true">
      <xsd:simpleType>
        <xsd:restriction base="dms:Unknown"/>
      </xsd:simpleType>
    </xsd:element>
    <xsd:element name="_dlc_ExpireDateSaved" ma:index="11" nillable="true" ma:displayName="Original Expiration Date" ma:description="" ma:hidden="true" ma:internalName="_dlc_ExpireDateSaved" ma:readOnly="true">
      <xsd:simpleType>
        <xsd:restriction base="dms:DateTime"/>
      </xsd:simpleType>
    </xsd:element>
    <xsd:element name="_dlc_ExpireDate" ma:index="12" nillable="true" ma:displayName="Expiration Date" ma:description="" ma:hidden="true" ma:internalName="_dlc_ExpireDat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67331c-937b-46fe-a0d2-e718c142b9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Seguimiento" ma:index="15" nillable="true" ma:displayName="Seguimiento" ma:internalName="Seguimiento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c44bf4-9f42-4aab-bea8-3874168f77d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eguimiento xmlns="a167331c-937b-46fe-a0d2-e718c142b915" xsi:nil="true"/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B12562B-0553-46FF-B801-8F702406A0C7}">
  <ds:schemaRefs>
    <ds:schemaRef ds:uri="office.server.policy"/>
  </ds:schemaRefs>
</ds:datastoreItem>
</file>

<file path=customXml/itemProps2.xml><?xml version="1.0" encoding="utf-8"?>
<ds:datastoreItem xmlns:ds="http://schemas.openxmlformats.org/officeDocument/2006/customXml" ds:itemID="{0543AE94-05AB-4F0E-9985-5000C1DE78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167331c-937b-46fe-a0d2-e718c142b915"/>
    <ds:schemaRef ds:uri="d0c44bf4-9f42-4aab-bea8-3874168f77d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8197949-D97F-4C93-8B84-4C7F1ADE54D1}">
  <ds:schemaRefs>
    <ds:schemaRef ds:uri="http://schemas.openxmlformats.org/package/2006/metadata/core-properties"/>
    <ds:schemaRef ds:uri="a167331c-937b-46fe-a0d2-e718c142b915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d0c44bf4-9f42-4aab-bea8-3874168f77d4"/>
    <ds:schemaRef ds:uri="http://schemas.microsoft.com/office/2006/metadata/properties"/>
    <ds:schemaRef ds:uri="http://schemas.microsoft.com/sharepoint/v3"/>
    <ds:schemaRef ds:uri="http://www.w3.org/XML/1998/namespace"/>
    <ds:schemaRef ds:uri="http://purl.org/dc/terms/"/>
  </ds:schemaRefs>
</ds:datastoreItem>
</file>

<file path=customXml/itemProps4.xml><?xml version="1.0" encoding="utf-8"?>
<ds:datastoreItem xmlns:ds="http://schemas.openxmlformats.org/officeDocument/2006/customXml" ds:itemID="{EA3DC19B-B006-440A-8E23-C90AC911998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7907</TotalTime>
  <Words>509</Words>
  <Application>Microsoft Office PowerPoint</Application>
  <PresentationFormat>Presentación en pantalla (4:3)</PresentationFormat>
  <Paragraphs>197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Arial</vt:lpstr>
      <vt:lpstr>Calibri</vt:lpstr>
      <vt:lpstr>Trebuchet MS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Defensoria</dc:creator>
  <cp:lastModifiedBy>Liliana Perez</cp:lastModifiedBy>
  <cp:revision>303</cp:revision>
  <dcterms:created xsi:type="dcterms:W3CDTF">2017-11-20T21:12:31Z</dcterms:created>
  <dcterms:modified xsi:type="dcterms:W3CDTF">2020-07-31T16:07:48Z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0x010100F84382066620D9468DD4A08DB5914D85</vt:lpwstr>
  </property>
  <property fmtid="{D5CDD505-2E9C-101B-9397-08002B2CF9AE}" pid="3" name="_dlc_policyId">
    <vt:lpwstr>0x010100F84382066620D9468DD4A08DB5914D85</vt:lpwstr>
  </property>
  <property fmtid="{D5CDD505-2E9C-101B-9397-08002B2CF9AE}" pid="4" name="ItemRetentionFormula">
    <vt:lpwstr/>
  </property>
</Properties>
</file>