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7"/>
  </p:notesMasterIdLst>
  <p:sldIdLst>
    <p:sldId id="336" r:id="rId6"/>
    <p:sldId id="267" r:id="rId7"/>
    <p:sldId id="328" r:id="rId8"/>
    <p:sldId id="329" r:id="rId9"/>
    <p:sldId id="371" r:id="rId10"/>
    <p:sldId id="376" r:id="rId11"/>
    <p:sldId id="363" r:id="rId12"/>
    <p:sldId id="372" r:id="rId13"/>
    <p:sldId id="373" r:id="rId14"/>
    <p:sldId id="374" r:id="rId15"/>
    <p:sldId id="335" r:id="rId16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lissa Torrado" initials="MT" lastIdx="2" clrIdx="0">
    <p:extLst>
      <p:ext uri="{19B8F6BF-5375-455C-9EA6-DF929625EA0E}">
        <p15:presenceInfo xmlns:p15="http://schemas.microsoft.com/office/powerpoint/2012/main" userId="S-1-5-21-1413734037-4171869932-2362094686-749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AB02"/>
    <a:srgbClr val="3D595E"/>
    <a:srgbClr val="796950"/>
    <a:srgbClr val="623B11"/>
    <a:srgbClr val="FB4F2D"/>
    <a:srgbClr val="FC3E18"/>
    <a:srgbClr val="D74235"/>
    <a:srgbClr val="FACE6B"/>
    <a:srgbClr val="9B8577"/>
    <a:srgbClr val="C08D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39" autoAdjust="0"/>
    <p:restoredTop sz="94660"/>
  </p:normalViewPr>
  <p:slideViewPr>
    <p:cSldViewPr>
      <p:cViewPr varScale="1">
        <p:scale>
          <a:sx n="68" d="100"/>
          <a:sy n="68" d="100"/>
        </p:scale>
        <p:origin x="145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A7E084-E7DD-4C6E-82B5-AC7387883398}" type="datetimeFigureOut">
              <a:rPr lang="es-CO" smtClean="0"/>
              <a:t>24/06/2020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867D04-D9DA-4C8F-9F2D-2651FEE47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29721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2512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24/06/2020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49105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24/06/2020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11157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24/06/2020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48752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24/06/2020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2815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24/06/2020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93278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24/06/2020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88968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24/06/2020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9080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24/06/2020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3993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24/06/2020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72302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24/06/2020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14674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rgbClr val="B9C4C5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0300"/>
            <a:ext cx="9144000" cy="927700"/>
          </a:xfrm>
          <a:prstGeom prst="rect">
            <a:avLst/>
          </a:prstGeom>
        </p:spPr>
      </p:pic>
      <p:sp>
        <p:nvSpPr>
          <p:cNvPr id="3" name="2 Rectángulo"/>
          <p:cNvSpPr/>
          <p:nvPr userDrawn="1"/>
        </p:nvSpPr>
        <p:spPr>
          <a:xfrm>
            <a:off x="0" y="5918578"/>
            <a:ext cx="6228184" cy="45719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3 Rectángulo"/>
          <p:cNvSpPr/>
          <p:nvPr userDrawn="1"/>
        </p:nvSpPr>
        <p:spPr>
          <a:xfrm>
            <a:off x="0" y="5930300"/>
            <a:ext cx="9144000" cy="90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24097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" y="2852936"/>
            <a:ext cx="9144000" cy="4005064"/>
          </a:xfrm>
          <a:prstGeom prst="rect">
            <a:avLst/>
          </a:prstGeom>
          <a:solidFill>
            <a:srgbClr val="002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0" y="2726922"/>
            <a:ext cx="9144000" cy="1260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1331640" y="5320655"/>
            <a:ext cx="6372225" cy="5238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s-ES" sz="2800" dirty="0">
                <a:solidFill>
                  <a:schemeClr val="bg1"/>
                </a:solidFill>
                <a:latin typeface="Trebuchet MS" panose="020B0603020202020204" pitchFamily="34" charset="0"/>
              </a:rPr>
              <a:t>Oficina de Planeación</a:t>
            </a: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1565796" y="3512210"/>
            <a:ext cx="5903913" cy="156966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s-ES" sz="3200" dirty="0">
                <a:solidFill>
                  <a:schemeClr val="bg1"/>
                </a:solidFill>
                <a:latin typeface="Trebuchet MS" pitchFamily="34" charset="0"/>
              </a:rPr>
              <a:t>Seguimiento</a:t>
            </a:r>
          </a:p>
          <a:p>
            <a:pPr algn="ctr"/>
            <a:r>
              <a:rPr lang="es-ES" sz="3200" dirty="0">
                <a:solidFill>
                  <a:schemeClr val="bg1"/>
                </a:solidFill>
                <a:latin typeface="Trebuchet MS" pitchFamily="34" charset="0"/>
              </a:rPr>
              <a:t>Plan de Acción 2020</a:t>
            </a:r>
          </a:p>
          <a:p>
            <a:pPr algn="ctr"/>
            <a:r>
              <a:rPr lang="es-ES" sz="3200" dirty="0">
                <a:solidFill>
                  <a:schemeClr val="bg1"/>
                </a:solidFill>
                <a:latin typeface="Trebuchet MS" pitchFamily="34" charset="0"/>
              </a:rPr>
              <a:t>Corte al mes de mayo</a:t>
            </a:r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88640"/>
            <a:ext cx="2520280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40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575A0278-D41B-43E9-9821-C9B8A52AD0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018529"/>
              </p:ext>
            </p:extLst>
          </p:nvPr>
        </p:nvGraphicFramePr>
        <p:xfrm>
          <a:off x="107504" y="188640"/>
          <a:ext cx="8928992" cy="5767496"/>
        </p:xfrm>
        <a:graphic>
          <a:graphicData uri="http://schemas.openxmlformats.org/drawingml/2006/table">
            <a:tbl>
              <a:tblPr/>
              <a:tblGrid>
                <a:gridCol w="735542">
                  <a:extLst>
                    <a:ext uri="{9D8B030D-6E8A-4147-A177-3AD203B41FA5}">
                      <a16:colId xmlns:a16="http://schemas.microsoft.com/office/drawing/2014/main" val="1040385639"/>
                    </a:ext>
                  </a:extLst>
                </a:gridCol>
                <a:gridCol w="5745178">
                  <a:extLst>
                    <a:ext uri="{9D8B030D-6E8A-4147-A177-3AD203B41FA5}">
                      <a16:colId xmlns:a16="http://schemas.microsoft.com/office/drawing/2014/main" val="2408991847"/>
                    </a:ext>
                  </a:extLst>
                </a:gridCol>
                <a:gridCol w="951566">
                  <a:extLst>
                    <a:ext uri="{9D8B030D-6E8A-4147-A177-3AD203B41FA5}">
                      <a16:colId xmlns:a16="http://schemas.microsoft.com/office/drawing/2014/main" val="2776395113"/>
                    </a:ext>
                  </a:extLst>
                </a:gridCol>
                <a:gridCol w="1496706">
                  <a:extLst>
                    <a:ext uri="{9D8B030D-6E8A-4147-A177-3AD203B41FA5}">
                      <a16:colId xmlns:a16="http://schemas.microsoft.com/office/drawing/2014/main" val="1802679028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Item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Dependencias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% Abril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% mayo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631531"/>
                  </a:ext>
                </a:extLst>
              </a:tr>
              <a:tr h="1996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17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INFANCIA, LA JUVENTUD Y EL ADULTO MAYOR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20.03%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27.90%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9694856"/>
                  </a:ext>
                </a:extLst>
              </a:tr>
              <a:tr h="1996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18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ORIENTACION Y ASESORIA DE VICTIMAS DEL CONFLICTO ARMADO INTERNO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49.67%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50.15%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1217168"/>
                  </a:ext>
                </a:extLst>
              </a:tr>
              <a:tr h="1996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19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POLITICA CRIMINAL Y PENITENCIARIA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10.25%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12.88%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5793214"/>
                  </a:ext>
                </a:extLst>
              </a:tr>
              <a:tr h="19962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0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PREVENCION DE RIESGOS Y VIOLACIONES DE LOS DDHH Y DIH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23.88%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27.31%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2076235"/>
                  </a:ext>
                </a:extLst>
              </a:tr>
              <a:tr h="19962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SALUD, LA SEGURIDAD SOCIAL Y LA DISCAPACIDAD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48.61%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52.00%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5821259"/>
                  </a:ext>
                </a:extLst>
              </a:tr>
              <a:tr h="19962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ASUNTOS AGRARIOS Y TIERRAS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15.49%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24.56%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634031"/>
                  </a:ext>
                </a:extLst>
              </a:tr>
              <a:tr h="19962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ASUNTOS CONSTITUCIONALES Y LEGALES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28.12%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32.58%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7886893"/>
                  </a:ext>
                </a:extLst>
              </a:tr>
              <a:tr h="19962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4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DERECHOS COLECTIVOS Y DEL AMBIENTE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18.77%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24.05%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8970434"/>
                  </a:ext>
                </a:extLst>
              </a:tr>
              <a:tr h="1996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25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DERECHOS DE LA POBLACIÓN EN MOVILIDAD 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35.83%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50.00%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4948160"/>
                  </a:ext>
                </a:extLst>
              </a:tr>
              <a:tr h="1996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26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DERECHOS DE LAS MUJERES Y ASUNTOS DE GENERO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31.78%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35.22%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6801374"/>
                  </a:ext>
                </a:extLst>
              </a:tr>
              <a:tr h="1996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27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DERECHOS ECONOMICOS SOCIALES Y CULTURALES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6.56%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10.19%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8838185"/>
                  </a:ext>
                </a:extLst>
              </a:tr>
              <a:tr h="1996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28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INDIGENAS Y LAS MINORIAS ETNICAS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5.02%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16.94%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27654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48853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564904"/>
            <a:ext cx="5394514" cy="202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505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 rot="5400000">
            <a:off x="2379150" y="118308"/>
            <a:ext cx="6858000" cy="6648765"/>
          </a:xfrm>
          <a:prstGeom prst="rect">
            <a:avLst/>
          </a:prstGeom>
          <a:gradFill flip="none" rotWithShape="0">
            <a:gsLst>
              <a:gs pos="0">
                <a:schemeClr val="bg1"/>
              </a:gs>
              <a:gs pos="100000">
                <a:srgbClr val="B9C4C5"/>
              </a:gs>
            </a:gsLst>
            <a:path path="circle">
              <a:fillToRect l="100000" t="10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3 Rectángulo"/>
          <p:cNvSpPr/>
          <p:nvPr/>
        </p:nvSpPr>
        <p:spPr>
          <a:xfrm rot="5400000">
            <a:off x="-2087374" y="2070834"/>
            <a:ext cx="6858000" cy="2716331"/>
          </a:xfrm>
          <a:prstGeom prst="rect">
            <a:avLst/>
          </a:prstGeom>
          <a:solidFill>
            <a:srgbClr val="002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 rot="5400000">
            <a:off x="-679893" y="3379684"/>
            <a:ext cx="6885385" cy="12601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3484691" y="3573016"/>
            <a:ext cx="4988959" cy="2862322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3600" dirty="0">
                <a:solidFill>
                  <a:srgbClr val="002060"/>
                </a:solidFill>
                <a:latin typeface="Trebuchet MS" pitchFamily="34" charset="0"/>
              </a:rPr>
              <a:t>Resolución 1361/2018</a:t>
            </a:r>
          </a:p>
          <a:p>
            <a:pPr algn="ctr"/>
            <a:r>
              <a:rPr lang="es-ES" sz="3600" dirty="0">
                <a:solidFill>
                  <a:srgbClr val="002060"/>
                </a:solidFill>
                <a:latin typeface="Trebuchet MS" pitchFamily="34" charset="0"/>
              </a:rPr>
              <a:t>Plan Integrado de Acción Estratégica y Gestión Operativa</a:t>
            </a:r>
          </a:p>
          <a:p>
            <a:pPr algn="ctr"/>
            <a:r>
              <a:rPr lang="es-ES" sz="3600" dirty="0">
                <a:solidFill>
                  <a:srgbClr val="002060"/>
                </a:solidFill>
                <a:latin typeface="Trebuchet MS" pitchFamily="34" charset="0"/>
              </a:rPr>
              <a:t>“Plan de Acción”</a:t>
            </a: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1486387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082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12"/>
          <p:cNvSpPr>
            <a:spLocks noChangeArrowheads="1"/>
          </p:cNvSpPr>
          <p:nvPr/>
        </p:nvSpPr>
        <p:spPr bwMode="auto">
          <a:xfrm>
            <a:off x="260596" y="113241"/>
            <a:ext cx="8622808" cy="5847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es-ES" sz="3200" b="1" dirty="0">
                <a:latin typeface="Trebuchet MS" pitchFamily="34" charset="0"/>
              </a:rPr>
              <a:t>Avance en la ejecución del Plan de Acción</a:t>
            </a:r>
          </a:p>
        </p:txBody>
      </p:sp>
      <p:sp>
        <p:nvSpPr>
          <p:cNvPr id="27" name="Rectangle 12">
            <a:extLst>
              <a:ext uri="{FF2B5EF4-FFF2-40B4-BE49-F238E27FC236}">
                <a16:creationId xmlns:a16="http://schemas.microsoft.com/office/drawing/2014/main" id="{4DFDBDF1-4FA1-4D2A-87F5-27C912F7B6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07680" y="800705"/>
            <a:ext cx="4748424" cy="646331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Meta 100%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F257FA08-E0DD-443B-8DA7-F5A42D7589D5}"/>
              </a:ext>
            </a:extLst>
          </p:cNvPr>
          <p:cNvGrpSpPr/>
          <p:nvPr/>
        </p:nvGrpSpPr>
        <p:grpSpPr>
          <a:xfrm>
            <a:off x="1439988" y="2101784"/>
            <a:ext cx="6228356" cy="3722827"/>
            <a:chOff x="1172738" y="2101784"/>
            <a:chExt cx="6228356" cy="3722827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24E9D446-5D9F-4E19-B4C8-DAE7FF9CF0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2738" y="2324852"/>
              <a:ext cx="5919542" cy="3499166"/>
            </a:xfrm>
            <a:prstGeom prst="rect">
              <a:avLst/>
            </a:prstGeom>
          </p:spPr>
        </p:pic>
        <p:sp>
          <p:nvSpPr>
            <p:cNvPr id="10" name="Rectangle 12"/>
            <p:cNvSpPr>
              <a:spLocks noChangeArrowheads="1"/>
            </p:cNvSpPr>
            <p:nvPr/>
          </p:nvSpPr>
          <p:spPr bwMode="auto">
            <a:xfrm>
              <a:off x="2850657" y="4155878"/>
              <a:ext cx="1158123" cy="461665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2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12%</a:t>
              </a:r>
            </a:p>
          </p:txBody>
        </p:sp>
        <p:sp>
          <p:nvSpPr>
            <p:cNvPr id="7" name="Rectangle 12">
              <a:extLst>
                <a:ext uri="{FF2B5EF4-FFF2-40B4-BE49-F238E27FC236}">
                  <a16:creationId xmlns:a16="http://schemas.microsoft.com/office/drawing/2014/main" id="{F5956FEF-6006-45F2-AC30-4FB18E15F5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1063" y="2836105"/>
              <a:ext cx="1600025" cy="461665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2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24.89%</a:t>
              </a:r>
            </a:p>
          </p:txBody>
        </p:sp>
        <p:sp>
          <p:nvSpPr>
            <p:cNvPr id="17" name="AutoShape 2" descr="Logo Defensoría">
              <a:extLst>
                <a:ext uri="{FF2B5EF4-FFF2-40B4-BE49-F238E27FC236}">
                  <a16:creationId xmlns:a16="http://schemas.microsoft.com/office/drawing/2014/main" id="{393AA43C-B24D-4F06-823C-A95FBDB48CF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5059213" y="3276600"/>
              <a:ext cx="304800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Rectangle 12">
              <a:extLst>
                <a:ext uri="{FF2B5EF4-FFF2-40B4-BE49-F238E27FC236}">
                  <a16:creationId xmlns:a16="http://schemas.microsoft.com/office/drawing/2014/main" id="{A5E2CA05-7279-4469-AA60-08FD9AFDFB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1495" y="5455279"/>
              <a:ext cx="1276449" cy="369332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b="1" dirty="0">
                  <a:solidFill>
                    <a:schemeClr val="bg1"/>
                  </a:solidFill>
                  <a:latin typeface="Trebuchet MS" pitchFamily="34" charset="0"/>
                </a:rPr>
                <a:t>Febrero</a:t>
              </a:r>
            </a:p>
          </p:txBody>
        </p:sp>
        <p:sp>
          <p:nvSpPr>
            <p:cNvPr id="25" name="Rectangle 12">
              <a:extLst>
                <a:ext uri="{FF2B5EF4-FFF2-40B4-BE49-F238E27FC236}">
                  <a16:creationId xmlns:a16="http://schemas.microsoft.com/office/drawing/2014/main" id="{1E1F025A-2B60-4EE1-82A3-031EC806FA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6762" y="5454686"/>
              <a:ext cx="1079294" cy="369332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b="1" dirty="0">
                  <a:solidFill>
                    <a:schemeClr val="bg1"/>
                  </a:solidFill>
                  <a:latin typeface="Trebuchet MS" pitchFamily="34" charset="0"/>
                </a:rPr>
                <a:t>Marzo</a:t>
              </a:r>
            </a:p>
          </p:txBody>
        </p:sp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4A25D714-8A86-4253-8955-18C430990B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95704" y="3466903"/>
              <a:ext cx="454695" cy="422866"/>
            </a:xfrm>
            <a:prstGeom prst="rect">
              <a:avLst/>
            </a:prstGeom>
          </p:spPr>
        </p:pic>
        <p:sp>
          <p:nvSpPr>
            <p:cNvPr id="12" name="Rectangle 12">
              <a:extLst>
                <a:ext uri="{FF2B5EF4-FFF2-40B4-BE49-F238E27FC236}">
                  <a16:creationId xmlns:a16="http://schemas.microsoft.com/office/drawing/2014/main" id="{4253E049-7D01-4CE5-AC0A-8077865902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73780" y="5454686"/>
              <a:ext cx="838380" cy="369332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b="1" dirty="0">
                  <a:solidFill>
                    <a:schemeClr val="bg1"/>
                  </a:solidFill>
                  <a:latin typeface="Trebuchet MS" pitchFamily="34" charset="0"/>
                </a:rPr>
                <a:t>Abril</a:t>
              </a:r>
              <a:endParaRPr lang="es-ES" sz="3200" b="1" dirty="0">
                <a:solidFill>
                  <a:schemeClr val="bg1"/>
                </a:solidFill>
                <a:latin typeface="Trebuchet MS" pitchFamily="34" charset="0"/>
              </a:endParaRPr>
            </a:p>
          </p:txBody>
        </p:sp>
        <p:sp>
          <p:nvSpPr>
            <p:cNvPr id="20" name="Rectangle 12">
              <a:extLst>
                <a:ext uri="{FF2B5EF4-FFF2-40B4-BE49-F238E27FC236}">
                  <a16:creationId xmlns:a16="http://schemas.microsoft.com/office/drawing/2014/main" id="{305FA4C3-F83A-4E62-B3FF-F7A5F46CEA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1069" y="2101784"/>
              <a:ext cx="1600025" cy="52322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32.52%</a:t>
              </a:r>
            </a:p>
          </p:txBody>
        </p:sp>
        <p:sp>
          <p:nvSpPr>
            <p:cNvPr id="22" name="Rectangle 12">
              <a:extLst>
                <a:ext uri="{FF2B5EF4-FFF2-40B4-BE49-F238E27FC236}">
                  <a16:creationId xmlns:a16="http://schemas.microsoft.com/office/drawing/2014/main" id="{6E3C700E-473D-4FFB-9BC9-92D0999FCF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81892" y="5450361"/>
              <a:ext cx="838380" cy="369332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b="1" dirty="0">
                  <a:solidFill>
                    <a:schemeClr val="bg1"/>
                  </a:solidFill>
                  <a:latin typeface="Trebuchet MS" pitchFamily="34" charset="0"/>
                </a:rPr>
                <a:t>Mayo</a:t>
              </a:r>
              <a:endParaRPr lang="es-ES" sz="3200" b="1" dirty="0">
                <a:solidFill>
                  <a:schemeClr val="bg1"/>
                </a:solidFill>
                <a:latin typeface="Trebuchet MS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7093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0FA8E7A2-EC5A-4B9E-B863-655A61616014}"/>
              </a:ext>
            </a:extLst>
          </p:cNvPr>
          <p:cNvGrpSpPr/>
          <p:nvPr/>
        </p:nvGrpSpPr>
        <p:grpSpPr>
          <a:xfrm>
            <a:off x="0" y="49504"/>
            <a:ext cx="9144000" cy="6758992"/>
            <a:chOff x="0" y="49504"/>
            <a:chExt cx="9144000" cy="6758992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D12373D3-E070-410E-8EAE-9330567BC1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9504"/>
              <a:ext cx="9144000" cy="6758992"/>
            </a:xfrm>
            <a:prstGeom prst="rect">
              <a:avLst/>
            </a:prstGeom>
          </p:spPr>
        </p:pic>
        <p:sp>
          <p:nvSpPr>
            <p:cNvPr id="6" name="Rectángulo 5"/>
            <p:cNvSpPr/>
            <p:nvPr/>
          </p:nvSpPr>
          <p:spPr>
            <a:xfrm>
              <a:off x="80789" y="278361"/>
              <a:ext cx="1538883" cy="6246983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pPr algn="ctr" fontAlgn="t"/>
              <a:r>
                <a:rPr lang="es-CO" sz="4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Avance por línea estratégica</a:t>
              </a:r>
              <a:endParaRPr lang="es-CO" b="1" dirty="0">
                <a:solidFill>
                  <a:schemeClr val="bg1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7" name="Rectangle 12"/>
            <p:cNvSpPr>
              <a:spLocks noChangeArrowheads="1"/>
            </p:cNvSpPr>
            <p:nvPr/>
          </p:nvSpPr>
          <p:spPr bwMode="auto">
            <a:xfrm>
              <a:off x="3131840" y="1996073"/>
              <a:ext cx="1564098" cy="584775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16.95%</a:t>
              </a:r>
              <a:endParaRPr lang="es-E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6" name="Rectangle 12">
              <a:extLst>
                <a:ext uri="{FF2B5EF4-FFF2-40B4-BE49-F238E27FC236}">
                  <a16:creationId xmlns:a16="http://schemas.microsoft.com/office/drawing/2014/main" id="{6C276E9E-C238-4B74-A9B3-E0C29043B6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0988" y="3115489"/>
              <a:ext cx="2433589" cy="584775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27.62%</a:t>
              </a:r>
              <a:endParaRPr lang="es-E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7" name="Rectangle 12">
              <a:extLst>
                <a:ext uri="{FF2B5EF4-FFF2-40B4-BE49-F238E27FC236}">
                  <a16:creationId xmlns:a16="http://schemas.microsoft.com/office/drawing/2014/main" id="{2266BFD6-7E23-4C32-BB31-CB426D5243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0575" y="4330915"/>
              <a:ext cx="2433589" cy="584775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30.09%</a:t>
              </a:r>
              <a:endParaRPr lang="es-E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0" name="Rectangle 12">
              <a:extLst>
                <a:ext uri="{FF2B5EF4-FFF2-40B4-BE49-F238E27FC236}">
                  <a16:creationId xmlns:a16="http://schemas.microsoft.com/office/drawing/2014/main" id="{17BF7CA0-8A5F-4A71-B447-16C56F2114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30103" y="1628800"/>
              <a:ext cx="1564098" cy="584775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29.26%</a:t>
              </a:r>
              <a:endParaRPr lang="es-E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1" name="Rectangle 12">
              <a:extLst>
                <a:ext uri="{FF2B5EF4-FFF2-40B4-BE49-F238E27FC236}">
                  <a16:creationId xmlns:a16="http://schemas.microsoft.com/office/drawing/2014/main" id="{C5BDA47E-207C-4EBE-9F9C-ABFAA45100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2281" y="2852936"/>
              <a:ext cx="2433589" cy="584775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34.31%</a:t>
              </a:r>
              <a:endParaRPr lang="es-E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2" name="Rectangle 12">
              <a:extLst>
                <a:ext uri="{FF2B5EF4-FFF2-40B4-BE49-F238E27FC236}">
                  <a16:creationId xmlns:a16="http://schemas.microsoft.com/office/drawing/2014/main" id="{B2738401-1504-44F7-954A-887A040AED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1535" y="4068361"/>
              <a:ext cx="2433589" cy="584775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34.01%</a:t>
              </a:r>
              <a:endParaRPr lang="es-E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7D004D1-43C6-467B-8F8B-0A81DBFF0C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7095" y="849009"/>
              <a:ext cx="2433588" cy="584775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3200" b="1" dirty="0">
                  <a:solidFill>
                    <a:srgbClr val="ECAB02"/>
                  </a:solidFill>
                  <a:latin typeface="Trebuchet MS" pitchFamily="34" charset="0"/>
                </a:rPr>
                <a:t>de</a:t>
              </a:r>
              <a:r>
                <a:rPr lang="es-ES" sz="3200" b="1" dirty="0">
                  <a:latin typeface="Trebuchet MS" pitchFamily="34" charset="0"/>
                </a:rPr>
                <a:t> Abril</a:t>
              </a:r>
              <a:endParaRPr lang="es-ES" sz="4800" b="1" dirty="0">
                <a:latin typeface="Trebuchet MS" pitchFamily="34" charset="0"/>
              </a:endParaRPr>
            </a:p>
          </p:txBody>
        </p:sp>
        <p:sp>
          <p:nvSpPr>
            <p:cNvPr id="14" name="Rectangle 12">
              <a:extLst>
                <a:ext uri="{FF2B5EF4-FFF2-40B4-BE49-F238E27FC236}">
                  <a16:creationId xmlns:a16="http://schemas.microsoft.com/office/drawing/2014/main" id="{B0419CF1-709B-4FD6-933C-E999E00F0B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0495" y="822819"/>
              <a:ext cx="2433588" cy="584775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3200" b="1" dirty="0">
                  <a:solidFill>
                    <a:srgbClr val="ECAB02"/>
                  </a:solidFill>
                  <a:latin typeface="Trebuchet MS" pitchFamily="34" charset="0"/>
                </a:rPr>
                <a:t>a</a:t>
              </a:r>
              <a:r>
                <a:rPr lang="es-ES" sz="3200" b="1" dirty="0">
                  <a:latin typeface="Trebuchet MS" pitchFamily="34" charset="0"/>
                </a:rPr>
                <a:t> Mayo</a:t>
              </a:r>
              <a:endParaRPr lang="es-ES" sz="4800" b="1" dirty="0">
                <a:latin typeface="Trebuchet MS" pitchFamily="34" charset="0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FCF1910A-A664-4DF9-8DA0-D35DC948E1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2350" y="3682501"/>
              <a:ext cx="1881602" cy="1881602"/>
            </a:xfrm>
            <a:prstGeom prst="rect">
              <a:avLst/>
            </a:prstGeom>
          </p:spPr>
        </p:pic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9456EBAF-5E3E-4363-9555-F9CE777F21FE}"/>
                </a:ext>
              </a:extLst>
            </p:cNvPr>
            <p:cNvSpPr/>
            <p:nvPr/>
          </p:nvSpPr>
          <p:spPr>
            <a:xfrm>
              <a:off x="2073643" y="1746736"/>
              <a:ext cx="858848" cy="813584"/>
            </a:xfrm>
            <a:prstGeom prst="ellips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57150">
                  <a:solidFill>
                    <a:schemeClr val="tx1"/>
                  </a:solidFill>
                </a:ln>
                <a:noFill/>
              </a:endParaRPr>
            </a:p>
          </p:txBody>
        </p:sp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6A70E5CB-E0E4-404C-8605-89A964A462EA}"/>
                </a:ext>
              </a:extLst>
            </p:cNvPr>
            <p:cNvSpPr/>
            <p:nvPr/>
          </p:nvSpPr>
          <p:spPr>
            <a:xfrm>
              <a:off x="2098812" y="1761053"/>
              <a:ext cx="815067" cy="784949"/>
            </a:xfrm>
            <a:prstGeom prst="ellipse">
              <a:avLst/>
            </a:prstGeom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4000" dirty="0">
                  <a:ln w="57150">
                    <a:solidFill>
                      <a:schemeClr val="bg1"/>
                    </a:solidFill>
                  </a:ln>
                  <a:noFill/>
                  <a:latin typeface="Trebuchet MS" panose="020B0603020202020204" pitchFamily="34" charset="0"/>
                </a:rPr>
                <a:t>1</a:t>
              </a:r>
              <a:endParaRPr lang="en-US" sz="4000" dirty="0">
                <a:ln w="57150">
                  <a:solidFill>
                    <a:schemeClr val="bg1"/>
                  </a:solidFill>
                </a:ln>
                <a:noFill/>
                <a:latin typeface="Trebuchet MS" panose="020B0603020202020204" pitchFamily="34" charset="0"/>
              </a:endParaRPr>
            </a:p>
          </p:txBody>
        </p:sp>
        <p:sp>
          <p:nvSpPr>
            <p:cNvPr id="15" name="Flecha: a la derecha 14">
              <a:extLst>
                <a:ext uri="{FF2B5EF4-FFF2-40B4-BE49-F238E27FC236}">
                  <a16:creationId xmlns:a16="http://schemas.microsoft.com/office/drawing/2014/main" id="{4CB66445-C24A-4A81-9105-581C62DF8DFB}"/>
                </a:ext>
              </a:extLst>
            </p:cNvPr>
            <p:cNvSpPr/>
            <p:nvPr/>
          </p:nvSpPr>
          <p:spPr>
            <a:xfrm rot="20442445">
              <a:off x="4724131" y="2067341"/>
              <a:ext cx="332253" cy="227134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lecha: a la derecha 21">
              <a:extLst>
                <a:ext uri="{FF2B5EF4-FFF2-40B4-BE49-F238E27FC236}">
                  <a16:creationId xmlns:a16="http://schemas.microsoft.com/office/drawing/2014/main" id="{F3C1B6AF-D28A-4C24-B399-14A36B72FE0C}"/>
                </a:ext>
              </a:extLst>
            </p:cNvPr>
            <p:cNvSpPr/>
            <p:nvPr/>
          </p:nvSpPr>
          <p:spPr>
            <a:xfrm rot="20442445">
              <a:off x="4762310" y="3162068"/>
              <a:ext cx="332253" cy="227134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lecha: a la derecha 22">
              <a:extLst>
                <a:ext uri="{FF2B5EF4-FFF2-40B4-BE49-F238E27FC236}">
                  <a16:creationId xmlns:a16="http://schemas.microsoft.com/office/drawing/2014/main" id="{B3494348-5076-49BB-B449-A20F1DCCCE8E}"/>
                </a:ext>
              </a:extLst>
            </p:cNvPr>
            <p:cNvSpPr/>
            <p:nvPr/>
          </p:nvSpPr>
          <p:spPr>
            <a:xfrm rot="20442445">
              <a:off x="4724130" y="4372920"/>
              <a:ext cx="332253" cy="227134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E0AA8622-4F09-4517-A9DF-C7FBE6988E37}"/>
                </a:ext>
              </a:extLst>
            </p:cNvPr>
            <p:cNvSpPr/>
            <p:nvPr/>
          </p:nvSpPr>
          <p:spPr>
            <a:xfrm>
              <a:off x="2096330" y="2900998"/>
              <a:ext cx="858848" cy="813584"/>
            </a:xfrm>
            <a:prstGeom prst="ellips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57150">
                  <a:solidFill>
                    <a:schemeClr val="tx1"/>
                  </a:solidFill>
                </a:ln>
                <a:noFill/>
              </a:endParaRPr>
            </a:p>
          </p:txBody>
        </p:sp>
        <p:sp>
          <p:nvSpPr>
            <p:cNvPr id="25" name="Elipse 24">
              <a:extLst>
                <a:ext uri="{FF2B5EF4-FFF2-40B4-BE49-F238E27FC236}">
                  <a16:creationId xmlns:a16="http://schemas.microsoft.com/office/drawing/2014/main" id="{31785462-375C-4E76-A7B3-CEE4F7992836}"/>
                </a:ext>
              </a:extLst>
            </p:cNvPr>
            <p:cNvSpPr/>
            <p:nvPr/>
          </p:nvSpPr>
          <p:spPr>
            <a:xfrm>
              <a:off x="2121499" y="2915315"/>
              <a:ext cx="815067" cy="784949"/>
            </a:xfrm>
            <a:prstGeom prst="ellipse">
              <a:avLst/>
            </a:prstGeom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4000" dirty="0">
                  <a:ln w="57150">
                    <a:solidFill>
                      <a:schemeClr val="bg1"/>
                    </a:solidFill>
                  </a:ln>
                  <a:noFill/>
                  <a:latin typeface="Trebuchet MS" panose="020B0603020202020204" pitchFamily="34" charset="0"/>
                </a:rPr>
                <a:t>2</a:t>
              </a:r>
              <a:endParaRPr lang="en-US" sz="4000" dirty="0">
                <a:ln w="57150">
                  <a:solidFill>
                    <a:schemeClr val="bg1"/>
                  </a:solidFill>
                </a:ln>
                <a:noFill/>
                <a:latin typeface="Trebuchet MS" panose="020B0603020202020204" pitchFamily="34" charset="0"/>
              </a:endParaRPr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9723DA22-3834-4CDB-992D-B3A7D7BB9F95}"/>
                </a:ext>
              </a:extLst>
            </p:cNvPr>
            <p:cNvSpPr/>
            <p:nvPr/>
          </p:nvSpPr>
          <p:spPr>
            <a:xfrm>
              <a:off x="2092255" y="4139032"/>
              <a:ext cx="858848" cy="813584"/>
            </a:xfrm>
            <a:prstGeom prst="ellips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57150">
                  <a:solidFill>
                    <a:schemeClr val="tx1"/>
                  </a:solidFill>
                </a:ln>
                <a:noFill/>
              </a:endParaRPr>
            </a:p>
          </p:txBody>
        </p: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59045BB9-F187-42C2-89C4-59497D5F629A}"/>
                </a:ext>
              </a:extLst>
            </p:cNvPr>
            <p:cNvSpPr/>
            <p:nvPr/>
          </p:nvSpPr>
          <p:spPr>
            <a:xfrm>
              <a:off x="2117424" y="4153349"/>
              <a:ext cx="815067" cy="784949"/>
            </a:xfrm>
            <a:prstGeom prst="ellipse">
              <a:avLst/>
            </a:prstGeom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4000" dirty="0">
                  <a:ln w="57150">
                    <a:solidFill>
                      <a:schemeClr val="bg1"/>
                    </a:solidFill>
                  </a:ln>
                  <a:noFill/>
                  <a:latin typeface="Trebuchet MS" panose="020B0603020202020204" pitchFamily="34" charset="0"/>
                </a:rPr>
                <a:t>3</a:t>
              </a:r>
              <a:endParaRPr lang="en-US" sz="4000" dirty="0">
                <a:ln w="57150">
                  <a:solidFill>
                    <a:schemeClr val="bg1"/>
                  </a:solidFill>
                </a:ln>
                <a:noFill/>
                <a:latin typeface="Trebuchet MS" panose="020B0603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9551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26DAFD8-E450-4E8C-B72C-47B61A703E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349801">
            <a:off x="5097316" y="186917"/>
            <a:ext cx="2749814" cy="3078384"/>
          </a:xfrm>
          <a:prstGeom prst="rect">
            <a:avLst/>
          </a:prstGeom>
        </p:spPr>
      </p:pic>
      <p:sp>
        <p:nvSpPr>
          <p:cNvPr id="2" name="Rectangle 12">
            <a:extLst>
              <a:ext uri="{FF2B5EF4-FFF2-40B4-BE49-F238E27FC236}">
                <a16:creationId xmlns:a16="http://schemas.microsoft.com/office/drawing/2014/main" id="{4F6496DA-037B-4AC5-B754-F1B73A3975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508" y="188640"/>
            <a:ext cx="8210984" cy="5632311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just" fontAlgn="t"/>
            <a:r>
              <a:rPr lang="es-CO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Continuamos con trabajo en casa a causa de la emergencia de salud pública COVID-2019.</a:t>
            </a:r>
          </a:p>
          <a:p>
            <a:pPr algn="just" fontAlgn="t"/>
            <a:endParaRPr lang="es-CO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  <a:p>
            <a:pPr algn="just" fontAlgn="t"/>
            <a:r>
              <a:rPr lang="es-CO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Sin embargo el % de avance de actividades viene en ascenso a pesar que varias dependencias han visto la necesidad de reprogramar actividades como acción correctiva a la ejecución</a:t>
            </a:r>
            <a:r>
              <a:rPr lang="es-MX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 del Plan de Acción</a:t>
            </a:r>
            <a:r>
              <a:rPr lang="es-CO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59420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o 15">
            <a:extLst>
              <a:ext uri="{FF2B5EF4-FFF2-40B4-BE49-F238E27FC236}">
                <a16:creationId xmlns:a16="http://schemas.microsoft.com/office/drawing/2014/main" id="{405CEF9C-B87D-4EC5-978E-FF459A26D512}"/>
              </a:ext>
            </a:extLst>
          </p:cNvPr>
          <p:cNvGrpSpPr/>
          <p:nvPr/>
        </p:nvGrpSpPr>
        <p:grpSpPr>
          <a:xfrm>
            <a:off x="251520" y="116632"/>
            <a:ext cx="8928992" cy="5760640"/>
            <a:chOff x="251520" y="116632"/>
            <a:chExt cx="8928992" cy="5760640"/>
          </a:xfrm>
        </p:grpSpPr>
        <p:sp>
          <p:nvSpPr>
            <p:cNvPr id="6" name="Diagrama de flujo: retraso 5">
              <a:extLst>
                <a:ext uri="{FF2B5EF4-FFF2-40B4-BE49-F238E27FC236}">
                  <a16:creationId xmlns:a16="http://schemas.microsoft.com/office/drawing/2014/main" id="{3E868549-8C34-4B2A-B27E-F52D08746BE7}"/>
                </a:ext>
              </a:extLst>
            </p:cNvPr>
            <p:cNvSpPr/>
            <p:nvPr/>
          </p:nvSpPr>
          <p:spPr>
            <a:xfrm>
              <a:off x="251520" y="116632"/>
              <a:ext cx="2160240" cy="5688632"/>
            </a:xfrm>
            <a:prstGeom prst="flowChartDelay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s-MX" sz="4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Estado de las actividades</a:t>
              </a:r>
              <a:endPara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endParaRPr>
            </a:p>
          </p:txBody>
        </p:sp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E0BA2738-543C-4EC9-94FA-9C612A6CEE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400" b="8651"/>
            <a:stretch/>
          </p:blipFill>
          <p:spPr>
            <a:xfrm>
              <a:off x="1674440" y="188640"/>
              <a:ext cx="5705872" cy="5688632"/>
            </a:xfrm>
            <a:prstGeom prst="rect">
              <a:avLst/>
            </a:prstGeom>
          </p:spPr>
        </p:pic>
        <p:sp>
          <p:nvSpPr>
            <p:cNvPr id="7" name="Rectangle 12">
              <a:extLst>
                <a:ext uri="{FF2B5EF4-FFF2-40B4-BE49-F238E27FC236}">
                  <a16:creationId xmlns:a16="http://schemas.microsoft.com/office/drawing/2014/main" id="{73D0A87B-FDEC-455B-9A26-6C280B1D29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69644" y="520279"/>
              <a:ext cx="2433588" cy="584775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3200" b="1" dirty="0">
                  <a:latin typeface="Trebuchet MS" pitchFamily="34" charset="0"/>
                </a:rPr>
                <a:t>Canceladas</a:t>
              </a:r>
              <a:endParaRPr lang="es-ES" sz="4800" b="1" dirty="0">
                <a:latin typeface="Trebuchet MS" pitchFamily="34" charset="0"/>
              </a:endParaRPr>
            </a:p>
          </p:txBody>
        </p:sp>
        <p:sp>
          <p:nvSpPr>
            <p:cNvPr id="8" name="Rectangle 12">
              <a:extLst>
                <a:ext uri="{FF2B5EF4-FFF2-40B4-BE49-F238E27FC236}">
                  <a16:creationId xmlns:a16="http://schemas.microsoft.com/office/drawing/2014/main" id="{1E1A3509-7F59-49FB-A127-27DF97438F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69644" y="1844824"/>
              <a:ext cx="2433588" cy="584775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3200" b="1" dirty="0">
                  <a:latin typeface="Trebuchet MS" pitchFamily="34" charset="0"/>
                </a:rPr>
                <a:t>Sin iniciar</a:t>
              </a:r>
              <a:endParaRPr lang="es-ES" sz="4800" b="1" dirty="0">
                <a:latin typeface="Trebuchet MS" pitchFamily="34" charset="0"/>
              </a:endParaRPr>
            </a:p>
          </p:txBody>
        </p:sp>
        <p:sp>
          <p:nvSpPr>
            <p:cNvPr id="9" name="Rectangle 12">
              <a:extLst>
                <a:ext uri="{FF2B5EF4-FFF2-40B4-BE49-F238E27FC236}">
                  <a16:creationId xmlns:a16="http://schemas.microsoft.com/office/drawing/2014/main" id="{7C6705A6-1319-4D3A-90E7-15633A5C67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69644" y="3235914"/>
              <a:ext cx="2433588" cy="584775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3200" b="1" dirty="0">
                  <a:latin typeface="Trebuchet MS" pitchFamily="34" charset="0"/>
                </a:rPr>
                <a:t>Culminadas</a:t>
              </a:r>
              <a:endParaRPr lang="es-ES" sz="4800" b="1" dirty="0">
                <a:latin typeface="Trebuchet MS" pitchFamily="34" charset="0"/>
              </a:endParaRPr>
            </a:p>
          </p:txBody>
        </p:sp>
        <p:sp>
          <p:nvSpPr>
            <p:cNvPr id="10" name="Rectangle 12">
              <a:extLst>
                <a:ext uri="{FF2B5EF4-FFF2-40B4-BE49-F238E27FC236}">
                  <a16:creationId xmlns:a16="http://schemas.microsoft.com/office/drawing/2014/main" id="{BE1D70EC-63B3-4771-AEE7-56BAD3B220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20272" y="4149080"/>
              <a:ext cx="2160240" cy="1077218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3200" b="1" dirty="0">
                  <a:latin typeface="Trebuchet MS" pitchFamily="34" charset="0"/>
                </a:rPr>
                <a:t>En </a:t>
              </a:r>
            </a:p>
            <a:p>
              <a:pPr algn="ctr"/>
              <a:r>
                <a:rPr lang="es-ES" sz="3200" b="1" dirty="0">
                  <a:latin typeface="Trebuchet MS" pitchFamily="34" charset="0"/>
                </a:rPr>
                <a:t>ejecución</a:t>
              </a:r>
              <a:endParaRPr lang="es-ES" sz="4800" b="1" dirty="0">
                <a:latin typeface="Trebuchet MS" pitchFamily="34" charset="0"/>
              </a:endParaRPr>
            </a:p>
          </p:txBody>
        </p:sp>
        <p:sp>
          <p:nvSpPr>
            <p:cNvPr id="11" name="Rectangle 12">
              <a:extLst>
                <a:ext uri="{FF2B5EF4-FFF2-40B4-BE49-F238E27FC236}">
                  <a16:creationId xmlns:a16="http://schemas.microsoft.com/office/drawing/2014/main" id="{5B2F75B4-5088-4922-A0CE-7931179FE6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8632" y="339623"/>
              <a:ext cx="697324" cy="769441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4400" b="1" dirty="0">
                  <a:solidFill>
                    <a:schemeClr val="bg1"/>
                  </a:solidFill>
                  <a:latin typeface="Trebuchet MS" pitchFamily="34" charset="0"/>
                </a:rPr>
                <a:t>5</a:t>
              </a:r>
              <a:endParaRPr lang="es-ES" sz="6600" b="1" dirty="0">
                <a:solidFill>
                  <a:schemeClr val="bg1"/>
                </a:solidFill>
                <a:latin typeface="Trebuchet MS" pitchFamily="34" charset="0"/>
              </a:endParaRPr>
            </a:p>
          </p:txBody>
        </p:sp>
        <p:sp>
          <p:nvSpPr>
            <p:cNvPr id="12" name="Rectangle 12">
              <a:extLst>
                <a:ext uri="{FF2B5EF4-FFF2-40B4-BE49-F238E27FC236}">
                  <a16:creationId xmlns:a16="http://schemas.microsoft.com/office/drawing/2014/main" id="{68377D9E-112A-4757-81C8-EBEAC8C7CF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580" y="1853528"/>
              <a:ext cx="1313428" cy="769441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4400" b="1" dirty="0">
                  <a:solidFill>
                    <a:schemeClr val="bg1"/>
                  </a:solidFill>
                  <a:latin typeface="Trebuchet MS" pitchFamily="34" charset="0"/>
                </a:rPr>
                <a:t>33</a:t>
              </a:r>
              <a:endParaRPr lang="es-ES" sz="6600" b="1" dirty="0">
                <a:solidFill>
                  <a:schemeClr val="bg1"/>
                </a:solidFill>
                <a:latin typeface="Trebuchet MS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7BD6DBC-5426-4B6C-94F3-CBB6A61F3C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580" y="3219900"/>
              <a:ext cx="1313428" cy="769441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4400" b="1" dirty="0">
                  <a:solidFill>
                    <a:schemeClr val="bg1"/>
                  </a:solidFill>
                  <a:latin typeface="Trebuchet MS" pitchFamily="34" charset="0"/>
                </a:rPr>
                <a:t>8</a:t>
              </a:r>
              <a:endParaRPr lang="es-ES" sz="6600" b="1" dirty="0">
                <a:solidFill>
                  <a:schemeClr val="bg1"/>
                </a:solidFill>
                <a:latin typeface="Trebuchet MS" pitchFamily="34" charset="0"/>
              </a:endParaRPr>
            </a:p>
          </p:txBody>
        </p:sp>
        <p:sp>
          <p:nvSpPr>
            <p:cNvPr id="14" name="Rectangle 12">
              <a:extLst>
                <a:ext uri="{FF2B5EF4-FFF2-40B4-BE49-F238E27FC236}">
                  <a16:creationId xmlns:a16="http://schemas.microsoft.com/office/drawing/2014/main" id="{8D4DA2F4-C082-4525-867B-D3D83CD45C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580" y="4553307"/>
              <a:ext cx="1313428" cy="769441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4400" b="1" dirty="0">
                  <a:solidFill>
                    <a:schemeClr val="bg1"/>
                  </a:solidFill>
                  <a:latin typeface="Trebuchet MS" pitchFamily="34" charset="0"/>
                </a:rPr>
                <a:t>215</a:t>
              </a:r>
              <a:endParaRPr lang="es-ES" sz="6600" b="1" dirty="0">
                <a:solidFill>
                  <a:schemeClr val="bg1"/>
                </a:solidFill>
                <a:latin typeface="Trebuchet MS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7021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 rot="5400000">
            <a:off x="2379150" y="118308"/>
            <a:ext cx="6858000" cy="6648765"/>
          </a:xfrm>
          <a:prstGeom prst="rect">
            <a:avLst/>
          </a:prstGeom>
          <a:gradFill flip="none" rotWithShape="0">
            <a:gsLst>
              <a:gs pos="0">
                <a:schemeClr val="bg1"/>
              </a:gs>
              <a:gs pos="100000">
                <a:srgbClr val="B9C4C5"/>
              </a:gs>
            </a:gsLst>
            <a:path path="circle">
              <a:fillToRect l="100000" t="10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3 Rectángulo"/>
          <p:cNvSpPr/>
          <p:nvPr/>
        </p:nvSpPr>
        <p:spPr>
          <a:xfrm rot="5400000">
            <a:off x="-2087374" y="2070834"/>
            <a:ext cx="6858000" cy="2716331"/>
          </a:xfrm>
          <a:prstGeom prst="rect">
            <a:avLst/>
          </a:prstGeom>
          <a:solidFill>
            <a:srgbClr val="002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 rot="5400000">
            <a:off x="-679893" y="3379684"/>
            <a:ext cx="6885385" cy="12601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3368842" y="4247049"/>
            <a:ext cx="5303407" cy="1754326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 fontAlgn="t"/>
            <a:r>
              <a:rPr lang="es-CO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Estado de ejecución del plan de acción </a:t>
            </a:r>
          </a:p>
          <a:p>
            <a:pPr algn="ctr" fontAlgn="t"/>
            <a:r>
              <a:rPr lang="es-CO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por dependencias</a:t>
            </a: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1486387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1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575A0278-D41B-43E9-9821-C9B8A52AD0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178588"/>
              </p:ext>
            </p:extLst>
          </p:nvPr>
        </p:nvGraphicFramePr>
        <p:xfrm>
          <a:off x="296652" y="188640"/>
          <a:ext cx="8550696" cy="5964392"/>
        </p:xfrm>
        <a:graphic>
          <a:graphicData uri="http://schemas.openxmlformats.org/drawingml/2006/table">
            <a:tbl>
              <a:tblPr/>
              <a:tblGrid>
                <a:gridCol w="630788">
                  <a:extLst>
                    <a:ext uri="{9D8B030D-6E8A-4147-A177-3AD203B41FA5}">
                      <a16:colId xmlns:a16="http://schemas.microsoft.com/office/drawing/2014/main" val="1040385639"/>
                    </a:ext>
                  </a:extLst>
                </a:gridCol>
                <a:gridCol w="5012712">
                  <a:extLst>
                    <a:ext uri="{9D8B030D-6E8A-4147-A177-3AD203B41FA5}">
                      <a16:colId xmlns:a16="http://schemas.microsoft.com/office/drawing/2014/main" val="2408991847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776395113"/>
                    </a:ext>
                  </a:extLst>
                </a:gridCol>
                <a:gridCol w="1899084">
                  <a:extLst>
                    <a:ext uri="{9D8B030D-6E8A-4147-A177-3AD203B41FA5}">
                      <a16:colId xmlns:a16="http://schemas.microsoft.com/office/drawing/2014/main" val="2127977577"/>
                    </a:ext>
                  </a:extLst>
                </a:gridCol>
              </a:tblGrid>
              <a:tr h="58099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Item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Dependencias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% abril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% mayo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631531"/>
                  </a:ext>
                </a:extLst>
              </a:tr>
              <a:tr h="58099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ASUNTOS INTERNACIONALES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10.00%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30.00%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7528049"/>
                  </a:ext>
                </a:extLst>
              </a:tr>
              <a:tr h="75189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COMUNICACIONES E IMAGEN INSTITUCIONAL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32.00%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40.00%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0992903"/>
                  </a:ext>
                </a:extLst>
              </a:tr>
              <a:tr h="3794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CONTROL INTERNO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40.53%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47.73%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054796"/>
                  </a:ext>
                </a:extLst>
              </a:tr>
              <a:tr h="6361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4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CONTROL INTERNO DISCIPLINARIO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25.72%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Metas a cero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2799001"/>
                  </a:ext>
                </a:extLst>
              </a:tr>
              <a:tr h="44590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5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OFICINA JURIDICA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32.00%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40.00%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6001533"/>
                  </a:ext>
                </a:extLst>
              </a:tr>
              <a:tr h="37942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6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OFICINA DE PLANEACION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30.36%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38.74%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2414851"/>
                  </a:ext>
                </a:extLst>
              </a:tr>
              <a:tr h="37942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7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SECRETARIA GENERAL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kern="1200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30.71%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34.28%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9045105"/>
                  </a:ext>
                </a:extLst>
              </a:tr>
              <a:tr h="37942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8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SISTEMAS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18.02%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31.33%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8693370"/>
                  </a:ext>
                </a:extLst>
              </a:tr>
              <a:tr h="45488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9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GESTIÓN DEL TALENTO HUMANO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54.89%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60.61%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9974439"/>
                  </a:ext>
                </a:extLst>
              </a:tr>
              <a:tr h="37942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0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SUBDIRECCION ADMINISTRATIVA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55.25%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R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egistro Incompleto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2813618"/>
                  </a:ext>
                </a:extLst>
              </a:tr>
              <a:tr h="3794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11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SUBDIRECCION FINANCIERA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32.33%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41.42%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6558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2156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575A0278-D41B-43E9-9821-C9B8A52AD0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0937745"/>
              </p:ext>
            </p:extLst>
          </p:nvPr>
        </p:nvGraphicFramePr>
        <p:xfrm>
          <a:off x="323528" y="1268760"/>
          <a:ext cx="8204149" cy="3724164"/>
        </p:xfrm>
        <a:graphic>
          <a:graphicData uri="http://schemas.openxmlformats.org/drawingml/2006/table">
            <a:tbl>
              <a:tblPr/>
              <a:tblGrid>
                <a:gridCol w="674452">
                  <a:extLst>
                    <a:ext uri="{9D8B030D-6E8A-4147-A177-3AD203B41FA5}">
                      <a16:colId xmlns:a16="http://schemas.microsoft.com/office/drawing/2014/main" val="1040385639"/>
                    </a:ext>
                  </a:extLst>
                </a:gridCol>
                <a:gridCol w="5230204">
                  <a:extLst>
                    <a:ext uri="{9D8B030D-6E8A-4147-A177-3AD203B41FA5}">
                      <a16:colId xmlns:a16="http://schemas.microsoft.com/office/drawing/2014/main" val="2408991847"/>
                    </a:ext>
                  </a:extLst>
                </a:gridCol>
                <a:gridCol w="1237739">
                  <a:extLst>
                    <a:ext uri="{9D8B030D-6E8A-4147-A177-3AD203B41FA5}">
                      <a16:colId xmlns:a16="http://schemas.microsoft.com/office/drawing/2014/main" val="2776395113"/>
                    </a:ext>
                  </a:extLst>
                </a:gridCol>
                <a:gridCol w="1061754">
                  <a:extLst>
                    <a:ext uri="{9D8B030D-6E8A-4147-A177-3AD203B41FA5}">
                      <a16:colId xmlns:a16="http://schemas.microsoft.com/office/drawing/2014/main" val="559718109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Item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Dependencias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% Abril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% mayo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631531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12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DESPACHO DEL VICEDEFENSOR DEL PUEBLO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59.97%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66.35%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7174131"/>
                  </a:ext>
                </a:extLst>
              </a:tr>
              <a:tr h="66101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PROMOCION Y DIVULGACION DE LOS DERECHOS HUMANOS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27.43%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32.05%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3044536"/>
                  </a:ext>
                </a:extLst>
              </a:tr>
              <a:tr h="66101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4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ATENCIÓN Y TRÁMITE DE QUEJAS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43.25%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45.92%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450454"/>
                  </a:ext>
                </a:extLst>
              </a:tr>
              <a:tr h="6610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15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RECURSOS Y ACCIONES JUDICIALES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49.00%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55.00%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4197754"/>
                  </a:ext>
                </a:extLst>
              </a:tr>
              <a:tr h="6610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16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DEFENSORIA PÚBLICA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rebuchet MS" panose="020B0603020202020204" pitchFamily="34" charset="0"/>
                        </a:rPr>
                        <a:t>34.00%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40.50%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23827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937001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p:Policy xmlns:p="office.server.policy" id="" local="true">
  <p:Name>Document</p:Name>
  <p:Description/>
  <p:Statement/>
  <p:PolicyItems>
    <p:PolicyItem featureId="Microsoft.Office.RecordsManagement.PolicyFeatures.Expiration" staticId="0x010100F84382066620D9468DD4A08DB5914D85" UniqueId="a9ef37cf-16a0-4a3e-abbf-b90072d0b8fc">
      <p:Name>Retention</p:Name>
      <p:Description>Automatic scheduling of content for processing, and performing a retention action on content that has reached its due date.</p:Description>
      <p:CustomData/>
    </p:PolicyItem>
  </p:PolicyItems>
</p:Policy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eguimiento xmlns="a167331c-937b-46fe-a0d2-e718c142b915" xsi:nil="true"/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84382066620D9468DD4A08DB5914D85" ma:contentTypeVersion="10" ma:contentTypeDescription="Create a new document." ma:contentTypeScope="" ma:versionID="b8dbe88c14b873d9b3f5bed06a892e29">
  <xsd:schema xmlns:xsd="http://www.w3.org/2001/XMLSchema" xmlns:xs="http://www.w3.org/2001/XMLSchema" xmlns:p="http://schemas.microsoft.com/office/2006/metadata/properties" xmlns:ns1="http://schemas.microsoft.com/sharepoint/v3" xmlns:ns2="a167331c-937b-46fe-a0d2-e718c142b915" xmlns:ns3="d0c44bf4-9f42-4aab-bea8-3874168f77d4" targetNamespace="http://schemas.microsoft.com/office/2006/metadata/properties" ma:root="true" ma:fieldsID="212756004878122c59f4d058e06809fe" ns1:_="" ns2:_="" ns3:_="">
    <xsd:import namespace="http://schemas.microsoft.com/sharepoint/v3"/>
    <xsd:import namespace="a167331c-937b-46fe-a0d2-e718c142b915"/>
    <xsd:import namespace="d0c44bf4-9f42-4aab-bea8-3874168f77d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1:_dlc_Exempt" minOccurs="0"/>
                <xsd:element ref="ns1:_dlc_ExpireDateSaved" minOccurs="0"/>
                <xsd:element ref="ns1:_dlc_ExpireDate" minOccurs="0"/>
                <xsd:element ref="ns3:SharedWithUsers" minOccurs="0"/>
                <xsd:element ref="ns3:SharedWithDetails" minOccurs="0"/>
                <xsd:element ref="ns2:Seguimiento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dlc_Exempt" ma:index="10" nillable="true" ma:displayName="Exempt from Policy" ma:description="" ma:hidden="true" ma:internalName="_dlc_Exempt" ma:readOnly="true">
      <xsd:simpleType>
        <xsd:restriction base="dms:Unknown"/>
      </xsd:simpleType>
    </xsd:element>
    <xsd:element name="_dlc_ExpireDateSaved" ma:index="11" nillable="true" ma:displayName="Original Expiration Date" ma:description="" ma:hidden="true" ma:internalName="_dlc_ExpireDateSaved" ma:readOnly="true">
      <xsd:simpleType>
        <xsd:restriction base="dms:DateTime"/>
      </xsd:simpleType>
    </xsd:element>
    <xsd:element name="_dlc_ExpireDate" ma:index="12" nillable="true" ma:displayName="Expiration Date" ma:description="" ma:hidden="true" ma:internalName="_dlc_ExpireDat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67331c-937b-46fe-a0d2-e718c142b9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Seguimiento" ma:index="15" nillable="true" ma:displayName="Seguimiento" ma:internalName="Seguimiento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c44bf4-9f42-4aab-bea8-3874168f77d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B12562B-0553-46FF-B801-8F702406A0C7}">
  <ds:schemaRefs>
    <ds:schemaRef ds:uri="office.server.policy"/>
  </ds:schemaRefs>
</ds:datastoreItem>
</file>

<file path=customXml/itemProps2.xml><?xml version="1.0" encoding="utf-8"?>
<ds:datastoreItem xmlns:ds="http://schemas.openxmlformats.org/officeDocument/2006/customXml" ds:itemID="{EA3DC19B-B006-440A-8E23-C90AC911998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8197949-D97F-4C93-8B84-4C7F1ADE54D1}">
  <ds:schemaRefs>
    <ds:schemaRef ds:uri="http://schemas.openxmlformats.org/package/2006/metadata/core-properties"/>
    <ds:schemaRef ds:uri="a167331c-937b-46fe-a0d2-e718c142b915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d0c44bf4-9f42-4aab-bea8-3874168f77d4"/>
    <ds:schemaRef ds:uri="http://schemas.microsoft.com/office/2006/metadata/properties"/>
    <ds:schemaRef ds:uri="http://schemas.microsoft.com/sharepoint/v3"/>
    <ds:schemaRef ds:uri="http://www.w3.org/XML/1998/namespace"/>
    <ds:schemaRef ds:uri="http://purl.org/dc/terms/"/>
  </ds:schemaRefs>
</ds:datastoreItem>
</file>

<file path=customXml/itemProps4.xml><?xml version="1.0" encoding="utf-8"?>
<ds:datastoreItem xmlns:ds="http://schemas.openxmlformats.org/officeDocument/2006/customXml" ds:itemID="{0543AE94-05AB-4F0E-9985-5000C1DE78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167331c-937b-46fe-a0d2-e718c142b915"/>
    <ds:schemaRef ds:uri="d0c44bf4-9f42-4aab-bea8-3874168f77d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6362</TotalTime>
  <Words>438</Words>
  <Application>Microsoft Office PowerPoint</Application>
  <PresentationFormat>Presentación en pantalla (4:3)</PresentationFormat>
  <Paragraphs>167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5" baseType="lpstr">
      <vt:lpstr>Arial</vt:lpstr>
      <vt:lpstr>Calibri</vt:lpstr>
      <vt:lpstr>Trebuchet MS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Defensoria</dc:creator>
  <cp:lastModifiedBy>Liliana Perez</cp:lastModifiedBy>
  <cp:revision>283</cp:revision>
  <dcterms:created xsi:type="dcterms:W3CDTF">2017-11-20T21:12:31Z</dcterms:created>
  <dcterms:modified xsi:type="dcterms:W3CDTF">2020-06-24T20:37:39Z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0x010100F84382066620D9468DD4A08DB5914D85</vt:lpwstr>
  </property>
  <property fmtid="{D5CDD505-2E9C-101B-9397-08002B2CF9AE}" pid="3" name="_dlc_policyId">
    <vt:lpwstr>0x010100F84382066620D9468DD4A08DB5914D85</vt:lpwstr>
  </property>
  <property fmtid="{D5CDD505-2E9C-101B-9397-08002B2CF9AE}" pid="4" name="ItemRetentionFormula">
    <vt:lpwstr/>
  </property>
</Properties>
</file>