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336" r:id="rId6"/>
    <p:sldId id="267" r:id="rId7"/>
    <p:sldId id="328" r:id="rId8"/>
    <p:sldId id="329" r:id="rId9"/>
    <p:sldId id="371" r:id="rId10"/>
    <p:sldId id="376" r:id="rId11"/>
    <p:sldId id="363" r:id="rId12"/>
    <p:sldId id="372" r:id="rId13"/>
    <p:sldId id="373" r:id="rId14"/>
    <p:sldId id="374" r:id="rId15"/>
    <p:sldId id="335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AB02"/>
    <a:srgbClr val="3D595E"/>
    <a:srgbClr val="796950"/>
    <a:srgbClr val="623B11"/>
    <a:srgbClr val="FB4F2D"/>
    <a:srgbClr val="FC3E18"/>
    <a:srgbClr val="D74235"/>
    <a:srgbClr val="FACE6B"/>
    <a:srgbClr val="9B8577"/>
    <a:srgbClr val="C08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 varScale="1">
        <p:scale>
          <a:sx n="68" d="100"/>
          <a:sy n="68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24/06/2020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24/06/2020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" y="2852936"/>
            <a:ext cx="9144000" cy="4005064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0" y="2726922"/>
            <a:ext cx="9144000" cy="12601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331640" y="5320655"/>
            <a:ext cx="6372225" cy="5238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Trebuchet MS" panose="020B0603020202020204" pitchFamily="34" charset="0"/>
              </a:rPr>
              <a:t>Oficina de Planeación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565796" y="3512210"/>
            <a:ext cx="5903913" cy="156966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Seguimiento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Plan de Acción 2020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Trebuchet MS" pitchFamily="34" charset="0"/>
              </a:rPr>
              <a:t>Corte al mes de mayo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88640"/>
            <a:ext cx="252028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40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18529"/>
              </p:ext>
            </p:extLst>
          </p:nvPr>
        </p:nvGraphicFramePr>
        <p:xfrm>
          <a:off x="107504" y="188640"/>
          <a:ext cx="8928992" cy="5767496"/>
        </p:xfrm>
        <a:graphic>
          <a:graphicData uri="http://schemas.openxmlformats.org/drawingml/2006/table">
            <a:tbl>
              <a:tblPr/>
              <a:tblGrid>
                <a:gridCol w="735542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5745178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951566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  <a:gridCol w="1496706">
                  <a:extLst>
                    <a:ext uri="{9D8B030D-6E8A-4147-A177-3AD203B41FA5}">
                      <a16:colId xmlns:a16="http://schemas.microsoft.com/office/drawing/2014/main" val="180267902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mayo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INFANCIA, LA JUVENTUD Y EL ADULTO MAYOR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20.03%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27.90%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694856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ORIENTACION Y ASESORIA DE VICTIMAS DEL CONFLICTO ARMADO INTERNO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49.67%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50.15%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217168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POLITICA CRIMINAL Y PENITENCIARIA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10.25%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12.88%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79321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PREVENCION DE RIESGOS Y VIOLACIONES DE LOS DDHH Y DIH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23.88%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27.31%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76235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SALUD, LA SEGURIDAD SOCIAL Y LA DISCAPACIDAD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48.61%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52.00%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5821259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ASUNTOS AGRARIOS Y TIERRAS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15.49%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24.56%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634031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ASUNTOS CONSTITUCIONALES Y LEGALES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28.12%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32.58%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886893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DERECHOS COLECTIVOS Y DEL AMBIENTE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18.77%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24.05%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97043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DERECHOS DE LA POBLACIÓN EN MOVILIDAD 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35.83%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50.00%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948160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DERECHOS DE LAS MUJERES Y ASUNTOS DE GENERO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31.78%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35.22%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801374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DERECHOS ECONOMICOS SOCIALES Y CULTURALES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6.56%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10.19%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838185"/>
                  </a:ext>
                </a:extLst>
              </a:tr>
              <a:tr h="1996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INDIGENAS Y LAS MINORIAS ETNICAS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5.02%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16.94%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765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885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564904"/>
            <a:ext cx="5394514" cy="202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0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484691" y="3573016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260596" y="113241"/>
            <a:ext cx="8622808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3200" b="1" dirty="0">
                <a:latin typeface="Trebuchet MS" pitchFamily="34" charset="0"/>
              </a:rPr>
              <a:t>Avance en la ejecución del Plan de Acción</a:t>
            </a: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4DFDBDF1-4FA1-4D2A-87F5-27C912F7B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7680" y="800705"/>
            <a:ext cx="4748424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Meta 100%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F257FA08-E0DD-443B-8DA7-F5A42D7589D5}"/>
              </a:ext>
            </a:extLst>
          </p:cNvPr>
          <p:cNvGrpSpPr/>
          <p:nvPr/>
        </p:nvGrpSpPr>
        <p:grpSpPr>
          <a:xfrm>
            <a:off x="1439988" y="2101784"/>
            <a:ext cx="6228356" cy="3722827"/>
            <a:chOff x="1172738" y="2101784"/>
            <a:chExt cx="6228356" cy="3722827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24E9D446-5D9F-4E19-B4C8-DAE7FF9CF0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2738" y="2324852"/>
              <a:ext cx="5919542" cy="3499166"/>
            </a:xfrm>
            <a:prstGeom prst="rect">
              <a:avLst/>
            </a:prstGeom>
          </p:spPr>
        </p:pic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2850657" y="4155878"/>
              <a:ext cx="1158123" cy="46166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12%</a:t>
              </a:r>
            </a:p>
          </p:txBody>
        </p:sp>
        <p:sp>
          <p:nvSpPr>
            <p:cNvPr id="7" name="Rectangle 12">
              <a:extLst>
                <a:ext uri="{FF2B5EF4-FFF2-40B4-BE49-F238E27FC236}">
                  <a16:creationId xmlns:a16="http://schemas.microsoft.com/office/drawing/2014/main" id="{F5956FEF-6006-45F2-AC30-4FB18E15F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1063" y="2836105"/>
              <a:ext cx="1600025" cy="46166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24.89%</a:t>
              </a:r>
            </a:p>
          </p:txBody>
        </p:sp>
        <p:sp>
          <p:nvSpPr>
            <p:cNvPr id="17" name="AutoShape 2" descr="Logo Defensoría">
              <a:extLst>
                <a:ext uri="{FF2B5EF4-FFF2-40B4-BE49-F238E27FC236}">
                  <a16:creationId xmlns:a16="http://schemas.microsoft.com/office/drawing/2014/main" id="{393AA43C-B24D-4F06-823C-A95FBDB48CF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59213" y="3276600"/>
              <a:ext cx="304800" cy="30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5E2CA05-7279-4469-AA60-08FD9AFDF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1495" y="5455279"/>
              <a:ext cx="1276449" cy="369332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b="1" dirty="0">
                  <a:solidFill>
                    <a:schemeClr val="bg1"/>
                  </a:solidFill>
                  <a:latin typeface="Trebuchet MS" pitchFamily="34" charset="0"/>
                </a:rPr>
                <a:t>Febrero</a:t>
              </a:r>
            </a:p>
          </p:txBody>
        </p:sp>
        <p:sp>
          <p:nvSpPr>
            <p:cNvPr id="25" name="Rectangle 12">
              <a:extLst>
                <a:ext uri="{FF2B5EF4-FFF2-40B4-BE49-F238E27FC236}">
                  <a16:creationId xmlns:a16="http://schemas.microsoft.com/office/drawing/2014/main" id="{1E1F025A-2B60-4EE1-82A3-031EC806F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6762" y="5454686"/>
              <a:ext cx="1079294" cy="369332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b="1" dirty="0">
                  <a:solidFill>
                    <a:schemeClr val="bg1"/>
                  </a:solidFill>
                  <a:latin typeface="Trebuchet MS" pitchFamily="34" charset="0"/>
                </a:rPr>
                <a:t>Marzo</a:t>
              </a:r>
            </a:p>
          </p:txBody>
        </p:sp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4A25D714-8A86-4253-8955-18C430990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704" y="3466903"/>
              <a:ext cx="454695" cy="422866"/>
            </a:xfrm>
            <a:prstGeom prst="rect">
              <a:avLst/>
            </a:prstGeom>
          </p:spPr>
        </p:pic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4253E049-7D01-4CE5-AC0A-807786590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3780" y="5454686"/>
              <a:ext cx="838380" cy="369332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b="1" dirty="0">
                  <a:solidFill>
                    <a:schemeClr val="bg1"/>
                  </a:solidFill>
                  <a:latin typeface="Trebuchet MS" pitchFamily="34" charset="0"/>
                </a:rPr>
                <a:t>Abril</a:t>
              </a:r>
              <a:endParaRPr lang="es-ES" sz="32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305FA4C3-F83A-4E62-B3FF-F7A5F46CE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1069" y="2101784"/>
              <a:ext cx="1600025" cy="523220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32.52%</a:t>
              </a: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6E3C700E-473D-4FFB-9BC9-92D0999FC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1892" y="5450361"/>
              <a:ext cx="838380" cy="369332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b="1" dirty="0">
                  <a:solidFill>
                    <a:schemeClr val="bg1"/>
                  </a:solidFill>
                  <a:latin typeface="Trebuchet MS" pitchFamily="34" charset="0"/>
                </a:rPr>
                <a:t>Mayo</a:t>
              </a:r>
              <a:endParaRPr lang="es-ES" sz="32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709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0FA8E7A2-EC5A-4B9E-B863-655A61616014}"/>
              </a:ext>
            </a:extLst>
          </p:cNvPr>
          <p:cNvGrpSpPr/>
          <p:nvPr/>
        </p:nvGrpSpPr>
        <p:grpSpPr>
          <a:xfrm>
            <a:off x="0" y="49504"/>
            <a:ext cx="9144000" cy="6758992"/>
            <a:chOff x="0" y="49504"/>
            <a:chExt cx="9144000" cy="6758992"/>
          </a:xfrm>
        </p:grpSpPr>
        <p:pic>
          <p:nvPicPr>
            <p:cNvPr id="3" name="Imagen 2">
              <a:extLst>
                <a:ext uri="{FF2B5EF4-FFF2-40B4-BE49-F238E27FC236}">
                  <a16:creationId xmlns:a16="http://schemas.microsoft.com/office/drawing/2014/main" id="{D12373D3-E070-410E-8EAE-9330567BC1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9504"/>
              <a:ext cx="9144000" cy="6758992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80789" y="278361"/>
              <a:ext cx="1538883" cy="6246983"/>
            </a:xfrm>
            <a:prstGeom prst="rect">
              <a:avLst/>
            </a:prstGeom>
          </p:spPr>
          <p:txBody>
            <a:bodyPr vert="vert270" wrap="square">
              <a:spAutoFit/>
            </a:bodyPr>
            <a:lstStyle/>
            <a:p>
              <a:pPr algn="ctr" fontAlgn="t"/>
              <a:r>
                <a:rPr lang="es-CO" sz="4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Avance por línea estratégica</a:t>
              </a:r>
              <a:endParaRPr lang="es-CO" b="1" dirty="0">
                <a:solidFill>
                  <a:schemeClr val="bg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3131840" y="1996073"/>
              <a:ext cx="156409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16.95%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6C276E9E-C238-4B74-A9B3-E0C29043B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0988" y="3115489"/>
              <a:ext cx="2433589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27.62%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266BFD6-7E23-4C32-BB31-CB426D524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0575" y="4330915"/>
              <a:ext cx="2433589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30.09%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17BF7CA0-8A5F-4A71-B447-16C56F211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0103" y="1628800"/>
              <a:ext cx="156409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29.26%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C5BDA47E-207C-4EBE-9F9C-ABFAA4510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2281" y="2852936"/>
              <a:ext cx="2433589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34.31%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B2738401-1504-44F7-954A-887A040AE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535" y="4068361"/>
              <a:ext cx="2433589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itchFamily="34" charset="0"/>
                </a:rPr>
                <a:t>34.01%</a:t>
              </a:r>
              <a:endParaRPr lang="es-E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7D004D1-43C6-467B-8F8B-0A81DBFF0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7095" y="849009"/>
              <a:ext cx="243358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rgbClr val="ECAB02"/>
                  </a:solidFill>
                  <a:latin typeface="Trebuchet MS" pitchFamily="34" charset="0"/>
                </a:rPr>
                <a:t>de</a:t>
              </a:r>
              <a:r>
                <a:rPr lang="es-ES" sz="3200" b="1" dirty="0">
                  <a:latin typeface="Trebuchet MS" pitchFamily="34" charset="0"/>
                </a:rPr>
                <a:t> Abril</a:t>
              </a:r>
              <a:endParaRPr lang="es-ES" sz="4800" b="1" dirty="0">
                <a:latin typeface="Trebuchet MS" pitchFamily="34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B0419CF1-709B-4FD6-933C-E999E00F0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0495" y="822819"/>
              <a:ext cx="243358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solidFill>
                    <a:srgbClr val="ECAB02"/>
                  </a:solidFill>
                  <a:latin typeface="Trebuchet MS" pitchFamily="34" charset="0"/>
                </a:rPr>
                <a:t>a</a:t>
              </a:r>
              <a:r>
                <a:rPr lang="es-ES" sz="3200" b="1" dirty="0">
                  <a:latin typeface="Trebuchet MS" pitchFamily="34" charset="0"/>
                </a:rPr>
                <a:t> Mayo</a:t>
              </a:r>
              <a:endParaRPr lang="es-ES" sz="4800" b="1" dirty="0">
                <a:latin typeface="Trebuchet MS" pitchFamily="34" charset="0"/>
              </a:endParaRPr>
            </a:p>
          </p:txBody>
        </p:sp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FCF1910A-A664-4DF9-8DA0-D35DC948E1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2350" y="3682501"/>
              <a:ext cx="1881602" cy="1881602"/>
            </a:xfrm>
            <a:prstGeom prst="rect">
              <a:avLst/>
            </a:prstGeom>
          </p:spPr>
        </p:pic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9456EBAF-5E3E-4363-9555-F9CE777F21FE}"/>
                </a:ext>
              </a:extLst>
            </p:cNvPr>
            <p:cNvSpPr/>
            <p:nvPr/>
          </p:nvSpPr>
          <p:spPr>
            <a:xfrm>
              <a:off x="2073643" y="1746736"/>
              <a:ext cx="858848" cy="813584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57150"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6A70E5CB-E0E4-404C-8605-89A964A462EA}"/>
                </a:ext>
              </a:extLst>
            </p:cNvPr>
            <p:cNvSpPr/>
            <p:nvPr/>
          </p:nvSpPr>
          <p:spPr>
            <a:xfrm>
              <a:off x="2098812" y="1761053"/>
              <a:ext cx="815067" cy="784949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4000" dirty="0">
                  <a:ln w="57150">
                    <a:solidFill>
                      <a:schemeClr val="bg1"/>
                    </a:solidFill>
                  </a:ln>
                  <a:noFill/>
                  <a:latin typeface="Trebuchet MS" panose="020B0603020202020204" pitchFamily="34" charset="0"/>
                </a:rPr>
                <a:t>1</a:t>
              </a:r>
              <a:endParaRPr lang="en-US" sz="4000" dirty="0">
                <a:ln w="57150">
                  <a:solidFill>
                    <a:schemeClr val="bg1"/>
                  </a:solidFill>
                </a:ln>
                <a:noFill/>
                <a:latin typeface="Trebuchet MS" panose="020B0603020202020204" pitchFamily="34" charset="0"/>
              </a:endParaRPr>
            </a:p>
          </p:txBody>
        </p:sp>
        <p:sp>
          <p:nvSpPr>
            <p:cNvPr id="15" name="Flecha: a la derecha 14">
              <a:extLst>
                <a:ext uri="{FF2B5EF4-FFF2-40B4-BE49-F238E27FC236}">
                  <a16:creationId xmlns:a16="http://schemas.microsoft.com/office/drawing/2014/main" id="{4CB66445-C24A-4A81-9105-581C62DF8DFB}"/>
                </a:ext>
              </a:extLst>
            </p:cNvPr>
            <p:cNvSpPr/>
            <p:nvPr/>
          </p:nvSpPr>
          <p:spPr>
            <a:xfrm rot="20442445">
              <a:off x="4724131" y="2067341"/>
              <a:ext cx="332253" cy="227134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echa: a la derecha 21">
              <a:extLst>
                <a:ext uri="{FF2B5EF4-FFF2-40B4-BE49-F238E27FC236}">
                  <a16:creationId xmlns:a16="http://schemas.microsoft.com/office/drawing/2014/main" id="{F3C1B6AF-D28A-4C24-B399-14A36B72FE0C}"/>
                </a:ext>
              </a:extLst>
            </p:cNvPr>
            <p:cNvSpPr/>
            <p:nvPr/>
          </p:nvSpPr>
          <p:spPr>
            <a:xfrm rot="20442445">
              <a:off x="4762310" y="3162068"/>
              <a:ext cx="332253" cy="227134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echa: a la derecha 22">
              <a:extLst>
                <a:ext uri="{FF2B5EF4-FFF2-40B4-BE49-F238E27FC236}">
                  <a16:creationId xmlns:a16="http://schemas.microsoft.com/office/drawing/2014/main" id="{B3494348-5076-49BB-B449-A20F1DCCCE8E}"/>
                </a:ext>
              </a:extLst>
            </p:cNvPr>
            <p:cNvSpPr/>
            <p:nvPr/>
          </p:nvSpPr>
          <p:spPr>
            <a:xfrm rot="20442445">
              <a:off x="4724130" y="4372920"/>
              <a:ext cx="332253" cy="227134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E0AA8622-4F09-4517-A9DF-C7FBE6988E37}"/>
                </a:ext>
              </a:extLst>
            </p:cNvPr>
            <p:cNvSpPr/>
            <p:nvPr/>
          </p:nvSpPr>
          <p:spPr>
            <a:xfrm>
              <a:off x="2096330" y="2900998"/>
              <a:ext cx="858848" cy="813584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57150"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31785462-375C-4E76-A7B3-CEE4F7992836}"/>
                </a:ext>
              </a:extLst>
            </p:cNvPr>
            <p:cNvSpPr/>
            <p:nvPr/>
          </p:nvSpPr>
          <p:spPr>
            <a:xfrm>
              <a:off x="2121499" y="2915315"/>
              <a:ext cx="815067" cy="784949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4000" dirty="0">
                  <a:ln w="57150">
                    <a:solidFill>
                      <a:schemeClr val="bg1"/>
                    </a:solidFill>
                  </a:ln>
                  <a:noFill/>
                  <a:latin typeface="Trebuchet MS" panose="020B0603020202020204" pitchFamily="34" charset="0"/>
                </a:rPr>
                <a:t>2</a:t>
              </a:r>
              <a:endParaRPr lang="en-US" sz="4000" dirty="0">
                <a:ln w="57150">
                  <a:solidFill>
                    <a:schemeClr val="bg1"/>
                  </a:solidFill>
                </a:ln>
                <a:noFill/>
                <a:latin typeface="Trebuchet MS" panose="020B0603020202020204" pitchFamily="34" charset="0"/>
              </a:endParaRP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9723DA22-3834-4CDB-992D-B3A7D7BB9F95}"/>
                </a:ext>
              </a:extLst>
            </p:cNvPr>
            <p:cNvSpPr/>
            <p:nvPr/>
          </p:nvSpPr>
          <p:spPr>
            <a:xfrm>
              <a:off x="2092255" y="4139032"/>
              <a:ext cx="858848" cy="813584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57150"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59045BB9-F187-42C2-89C4-59497D5F629A}"/>
                </a:ext>
              </a:extLst>
            </p:cNvPr>
            <p:cNvSpPr/>
            <p:nvPr/>
          </p:nvSpPr>
          <p:spPr>
            <a:xfrm>
              <a:off x="2117424" y="4153349"/>
              <a:ext cx="815067" cy="784949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4000" dirty="0">
                  <a:ln w="57150">
                    <a:solidFill>
                      <a:schemeClr val="bg1"/>
                    </a:solidFill>
                  </a:ln>
                  <a:noFill/>
                  <a:latin typeface="Trebuchet MS" panose="020B0603020202020204" pitchFamily="34" charset="0"/>
                </a:rPr>
                <a:t>3</a:t>
              </a:r>
              <a:endParaRPr lang="en-US" sz="4000" dirty="0">
                <a:ln w="57150">
                  <a:solidFill>
                    <a:schemeClr val="bg1"/>
                  </a:solidFill>
                </a:ln>
                <a:noFill/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955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26DAFD8-E450-4E8C-B72C-47B61A703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49801">
            <a:off x="5097316" y="186917"/>
            <a:ext cx="2749814" cy="3078384"/>
          </a:xfrm>
          <a:prstGeom prst="rect">
            <a:avLst/>
          </a:prstGeom>
        </p:spPr>
      </p:pic>
      <p:sp>
        <p:nvSpPr>
          <p:cNvPr id="2" name="Rectangle 12">
            <a:extLst>
              <a:ext uri="{FF2B5EF4-FFF2-40B4-BE49-F238E27FC236}">
                <a16:creationId xmlns:a16="http://schemas.microsoft.com/office/drawing/2014/main" id="{4F6496DA-037B-4AC5-B754-F1B73A397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08" y="188640"/>
            <a:ext cx="8210984" cy="563231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fontAlgn="t"/>
            <a:r>
              <a:rPr lang="es-CO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Continuamos con trabajo en casa a causa de la emergencia de salud pública COVID-2019.</a:t>
            </a:r>
          </a:p>
          <a:p>
            <a:pPr algn="just" fontAlgn="t"/>
            <a:endParaRPr lang="es-C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  <a:p>
            <a:pPr algn="just" fontAlgn="t"/>
            <a:r>
              <a:rPr lang="es-CO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Sin embargo el % de avance de actividades viene en ascenso a pesar que varias dependencias han visto la necesidad de reprogramar actividades como acción correctiva a la ejecución</a:t>
            </a:r>
            <a:r>
              <a:rPr lang="es-MX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del Plan de Acción</a:t>
            </a:r>
            <a:r>
              <a:rPr lang="es-CO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9420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405CEF9C-B87D-4EC5-978E-FF459A26D512}"/>
              </a:ext>
            </a:extLst>
          </p:cNvPr>
          <p:cNvGrpSpPr/>
          <p:nvPr/>
        </p:nvGrpSpPr>
        <p:grpSpPr>
          <a:xfrm>
            <a:off x="251520" y="116632"/>
            <a:ext cx="8928992" cy="5760640"/>
            <a:chOff x="251520" y="116632"/>
            <a:chExt cx="8928992" cy="5760640"/>
          </a:xfrm>
        </p:grpSpPr>
        <p:sp>
          <p:nvSpPr>
            <p:cNvPr id="6" name="Diagrama de flujo: retraso 5">
              <a:extLst>
                <a:ext uri="{FF2B5EF4-FFF2-40B4-BE49-F238E27FC236}">
                  <a16:creationId xmlns:a16="http://schemas.microsoft.com/office/drawing/2014/main" id="{3E868549-8C34-4B2A-B27E-F52D08746BE7}"/>
                </a:ext>
              </a:extLst>
            </p:cNvPr>
            <p:cNvSpPr/>
            <p:nvPr/>
          </p:nvSpPr>
          <p:spPr>
            <a:xfrm>
              <a:off x="251520" y="116632"/>
              <a:ext cx="2160240" cy="5688632"/>
            </a:xfrm>
            <a:prstGeom prst="flowChartDelay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s-MX" sz="4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Estado de las actividades</a:t>
              </a:r>
              <a:endPara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E0BA2738-543C-4EC9-94FA-9C612A6CEE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400" b="8651"/>
            <a:stretch/>
          </p:blipFill>
          <p:spPr>
            <a:xfrm>
              <a:off x="1674440" y="188640"/>
              <a:ext cx="5705872" cy="5688632"/>
            </a:xfrm>
            <a:prstGeom prst="rect">
              <a:avLst/>
            </a:prstGeom>
          </p:spPr>
        </p:pic>
        <p:sp>
          <p:nvSpPr>
            <p:cNvPr id="7" name="Rectangle 12">
              <a:extLst>
                <a:ext uri="{FF2B5EF4-FFF2-40B4-BE49-F238E27FC236}">
                  <a16:creationId xmlns:a16="http://schemas.microsoft.com/office/drawing/2014/main" id="{73D0A87B-FDEC-455B-9A26-6C280B1D2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644" y="520279"/>
              <a:ext cx="243358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latin typeface="Trebuchet MS" pitchFamily="34" charset="0"/>
                </a:rPr>
                <a:t>Canceladas</a:t>
              </a:r>
              <a:endParaRPr lang="es-ES" sz="4800" b="1" dirty="0">
                <a:latin typeface="Trebuchet MS" pitchFamily="34" charset="0"/>
              </a:endParaRPr>
            </a:p>
          </p:txBody>
        </p:sp>
        <p:sp>
          <p:nvSpPr>
            <p:cNvPr id="8" name="Rectangle 12">
              <a:extLst>
                <a:ext uri="{FF2B5EF4-FFF2-40B4-BE49-F238E27FC236}">
                  <a16:creationId xmlns:a16="http://schemas.microsoft.com/office/drawing/2014/main" id="{1E1A3509-7F59-49FB-A127-27DF97438F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644" y="1844824"/>
              <a:ext cx="243358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latin typeface="Trebuchet MS" pitchFamily="34" charset="0"/>
                </a:rPr>
                <a:t>Sin iniciar</a:t>
              </a:r>
              <a:endParaRPr lang="es-ES" sz="4800" b="1" dirty="0">
                <a:latin typeface="Trebuchet MS" pitchFamily="34" charset="0"/>
              </a:endParaRPr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7C6705A6-1319-4D3A-90E7-15633A5C6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644" y="3235914"/>
              <a:ext cx="2433588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latin typeface="Trebuchet MS" pitchFamily="34" charset="0"/>
                </a:rPr>
                <a:t>Culminadas</a:t>
              </a:r>
              <a:endParaRPr lang="es-ES" sz="4800" b="1" dirty="0">
                <a:latin typeface="Trebuchet MS" pitchFamily="34" charset="0"/>
              </a:endParaRPr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BE1D70EC-63B3-4771-AEE7-56BAD3B22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0272" y="4149080"/>
              <a:ext cx="2160240" cy="1077218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3200" b="1" dirty="0">
                  <a:latin typeface="Trebuchet MS" pitchFamily="34" charset="0"/>
                </a:rPr>
                <a:t>En </a:t>
              </a:r>
            </a:p>
            <a:p>
              <a:pPr algn="ctr"/>
              <a:r>
                <a:rPr lang="es-ES" sz="3200" b="1" dirty="0">
                  <a:latin typeface="Trebuchet MS" pitchFamily="34" charset="0"/>
                </a:rPr>
                <a:t>ejecución</a:t>
              </a:r>
              <a:endParaRPr lang="es-ES" sz="4800" b="1" dirty="0">
                <a:latin typeface="Trebuchet MS" pitchFamily="34" charset="0"/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5B2F75B4-5088-4922-A0CE-7931179FE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8632" y="339623"/>
              <a:ext cx="697324" cy="769441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4400" b="1" dirty="0">
                  <a:solidFill>
                    <a:schemeClr val="bg1"/>
                  </a:solidFill>
                  <a:latin typeface="Trebuchet MS" pitchFamily="34" charset="0"/>
                </a:rPr>
                <a:t>5</a:t>
              </a:r>
              <a:endParaRPr lang="es-ES" sz="66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68377D9E-112A-4757-81C8-EBEAC8C7C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580" y="1853528"/>
              <a:ext cx="1313428" cy="769441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4400" b="1" dirty="0">
                  <a:solidFill>
                    <a:schemeClr val="bg1"/>
                  </a:solidFill>
                  <a:latin typeface="Trebuchet MS" pitchFamily="34" charset="0"/>
                </a:rPr>
                <a:t>33</a:t>
              </a:r>
              <a:endParaRPr lang="es-ES" sz="66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7BD6DBC-5426-4B6C-94F3-CBB6A61F3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580" y="3219900"/>
              <a:ext cx="1313428" cy="769441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4400" b="1" dirty="0">
                  <a:solidFill>
                    <a:schemeClr val="bg1"/>
                  </a:solidFill>
                  <a:latin typeface="Trebuchet MS" pitchFamily="34" charset="0"/>
                </a:rPr>
                <a:t>8</a:t>
              </a:r>
              <a:endParaRPr lang="es-ES" sz="66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8D4DA2F4-C082-4525-867B-D3D83CD45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580" y="4553307"/>
              <a:ext cx="1313428" cy="769441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4400" b="1" dirty="0">
                  <a:solidFill>
                    <a:schemeClr val="bg1"/>
                  </a:solidFill>
                  <a:latin typeface="Trebuchet MS" pitchFamily="34" charset="0"/>
                </a:rPr>
                <a:t>215</a:t>
              </a:r>
              <a:endParaRPr lang="es-ES" sz="6600" b="1" dirty="0">
                <a:solidFill>
                  <a:schemeClr val="bg1"/>
                </a:solidFill>
                <a:latin typeface="Trebuchet MS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7021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368842" y="4247049"/>
            <a:ext cx="5303407" cy="175432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 fontAlgn="t"/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Estado de ejecución del plan de acción </a:t>
            </a:r>
          </a:p>
          <a:p>
            <a:pPr algn="ctr" fontAlgn="t"/>
            <a:r>
              <a:rPr lang="es-CO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por dependencias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78588"/>
              </p:ext>
            </p:extLst>
          </p:nvPr>
        </p:nvGraphicFramePr>
        <p:xfrm>
          <a:off x="296652" y="188640"/>
          <a:ext cx="8550696" cy="5964392"/>
        </p:xfrm>
        <a:graphic>
          <a:graphicData uri="http://schemas.openxmlformats.org/drawingml/2006/table">
            <a:tbl>
              <a:tblPr/>
              <a:tblGrid>
                <a:gridCol w="630788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5012712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  <a:gridCol w="1899084">
                  <a:extLst>
                    <a:ext uri="{9D8B030D-6E8A-4147-A177-3AD203B41FA5}">
                      <a16:colId xmlns:a16="http://schemas.microsoft.com/office/drawing/2014/main" val="2127977577"/>
                    </a:ext>
                  </a:extLst>
                </a:gridCol>
              </a:tblGrid>
              <a:tr h="5809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Item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mayo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5809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ASUNTOS INTERNACIONALES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10.00%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30.00%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28049"/>
                  </a:ext>
                </a:extLst>
              </a:tr>
              <a:tr h="7518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COMUNICACIONES E IMAGEN INSTITUCIONAL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32.00%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40.00%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992903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CONTROL INTERNO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40.53%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47.73%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54796"/>
                  </a:ext>
                </a:extLst>
              </a:tr>
              <a:tr h="6361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CONTROL INTERNO DISCIPLINARIO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25.72%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Metas a cero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799001"/>
                  </a:ext>
                </a:extLst>
              </a:tr>
              <a:tr h="4459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JURIDICA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32.00%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40.00%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001533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PLANEACION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30.36%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38.74%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414851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SECRETARIA GENERAL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kern="12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30.71%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34.28%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9045105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SISTEMAS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18.02%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31.33%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693370"/>
                  </a:ext>
                </a:extLst>
              </a:tr>
              <a:tr h="45488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GESTIÓN DEL TALENTO HUMANO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54.89%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60.61%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974439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0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ADMINISTRATIVA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55.25%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R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egistro Incompleto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813618"/>
                  </a:ext>
                </a:extLst>
              </a:tr>
              <a:tr h="3794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FINANCIERA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32.33%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41.42%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55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15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5A0278-D41B-43E9-9821-C9B8A52AD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937745"/>
              </p:ext>
            </p:extLst>
          </p:nvPr>
        </p:nvGraphicFramePr>
        <p:xfrm>
          <a:off x="323528" y="1268760"/>
          <a:ext cx="8204149" cy="3724164"/>
        </p:xfrm>
        <a:graphic>
          <a:graphicData uri="http://schemas.openxmlformats.org/drawingml/2006/table">
            <a:tbl>
              <a:tblPr/>
              <a:tblGrid>
                <a:gridCol w="674452">
                  <a:extLst>
                    <a:ext uri="{9D8B030D-6E8A-4147-A177-3AD203B41FA5}">
                      <a16:colId xmlns:a16="http://schemas.microsoft.com/office/drawing/2014/main" val="1040385639"/>
                    </a:ext>
                  </a:extLst>
                </a:gridCol>
                <a:gridCol w="5230204">
                  <a:extLst>
                    <a:ext uri="{9D8B030D-6E8A-4147-A177-3AD203B41FA5}">
                      <a16:colId xmlns:a16="http://schemas.microsoft.com/office/drawing/2014/main" val="2408991847"/>
                    </a:ext>
                  </a:extLst>
                </a:gridCol>
                <a:gridCol w="1237739">
                  <a:extLst>
                    <a:ext uri="{9D8B030D-6E8A-4147-A177-3AD203B41FA5}">
                      <a16:colId xmlns:a16="http://schemas.microsoft.com/office/drawing/2014/main" val="2776395113"/>
                    </a:ext>
                  </a:extLst>
                </a:gridCol>
                <a:gridCol w="1061754">
                  <a:extLst>
                    <a:ext uri="{9D8B030D-6E8A-4147-A177-3AD203B41FA5}">
                      <a16:colId xmlns:a16="http://schemas.microsoft.com/office/drawing/2014/main" val="559718109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Item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Abril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% mayo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3153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DESPACHO DEL VICEDEFENSOR DEL PUEBLO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59.97%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66.35%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174131"/>
                  </a:ext>
                </a:extLst>
              </a:tr>
              <a:tr h="6610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PROMOCION Y DIVULGACION DE LOS DERECHOS HUMANOS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27.43%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32.05%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44536"/>
                  </a:ext>
                </a:extLst>
              </a:tr>
              <a:tr h="6610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ATENCIÓN Y TRÁMITE DE QUEJAS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43.25%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45.92%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50454"/>
                  </a:ext>
                </a:extLst>
              </a:tr>
              <a:tr h="6610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RECURSOS Y ACCIONES JUDICIALES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49.00%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55.00%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197754"/>
                  </a:ext>
                </a:extLst>
              </a:tr>
              <a:tr h="6610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PÚBLICA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34.00%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40.50%</a:t>
                      </a:r>
                    </a:p>
                  </a:txBody>
                  <a:tcPr marL="6820" marR="6820" marT="6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38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3700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197949-D97F-4C93-8B84-4C7F1ADE54D1}">
  <ds:schemaRefs>
    <ds:schemaRef ds:uri="http://schemas.openxmlformats.org/package/2006/metadata/core-properties"/>
    <ds:schemaRef ds:uri="a167331c-937b-46fe-a0d2-e718c142b915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d0c44bf4-9f42-4aab-bea8-3874168f77d4"/>
    <ds:schemaRef ds:uri="http://schemas.microsoft.com/office/2006/metadata/properties"/>
    <ds:schemaRef ds:uri="http://schemas.microsoft.com/sharepoint/v3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6362</TotalTime>
  <Words>438</Words>
  <Application>Microsoft Office PowerPoint</Application>
  <PresentationFormat>Presentación en pantalla (4:3)</PresentationFormat>
  <Paragraphs>167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283</cp:revision>
  <dcterms:created xsi:type="dcterms:W3CDTF">2017-11-20T21:12:31Z</dcterms:created>
  <dcterms:modified xsi:type="dcterms:W3CDTF">2020-06-24T20:37:39Z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