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6"/>
  </p:notesMasterIdLst>
  <p:sldIdLst>
    <p:sldId id="267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lissa Torrado" initials="MT" lastIdx="2" clrIdx="0">
    <p:extLst>
      <p:ext uri="{19B8F6BF-5375-455C-9EA6-DF929625EA0E}">
        <p15:presenceInfo xmlns:p15="http://schemas.microsoft.com/office/powerpoint/2012/main" userId="S-1-5-21-1413734037-4171869932-2362094686-74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4F2D"/>
    <a:srgbClr val="FC3E18"/>
    <a:srgbClr val="D74235"/>
    <a:srgbClr val="FACE6B"/>
    <a:srgbClr val="9B8577"/>
    <a:srgbClr val="C08D3C"/>
    <a:srgbClr val="D4B9AB"/>
    <a:srgbClr val="CC0000"/>
    <a:srgbClr val="74260E"/>
    <a:srgbClr val="B9C4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39" autoAdjust="0"/>
    <p:restoredTop sz="94660"/>
  </p:normalViewPr>
  <p:slideViewPr>
    <p:cSldViewPr>
      <p:cViewPr varScale="1">
        <p:scale>
          <a:sx n="110" d="100"/>
          <a:sy n="110" d="100"/>
        </p:scale>
        <p:origin x="166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7E084-E7DD-4C6E-82B5-AC7387883398}" type="datetimeFigureOut">
              <a:rPr lang="es-CO" smtClean="0"/>
              <a:t>17/02/2020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67D04-D9DA-4C8F-9F2D-2651FEE47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29721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251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17/02/2020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9105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17/02/2020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115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17/02/2020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8752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17/02/2020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815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17/02/2020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3278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17/02/2020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8968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17/02/2020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080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17/02/2020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99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17/02/2020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230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17/02/2020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4674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rgbClr val="B9C4C5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0300"/>
            <a:ext cx="9144000" cy="927700"/>
          </a:xfrm>
          <a:prstGeom prst="rect">
            <a:avLst/>
          </a:prstGeom>
        </p:spPr>
      </p:pic>
      <p:sp>
        <p:nvSpPr>
          <p:cNvPr id="3" name="2 Rectángulo"/>
          <p:cNvSpPr/>
          <p:nvPr userDrawn="1"/>
        </p:nvSpPr>
        <p:spPr>
          <a:xfrm>
            <a:off x="0" y="5918578"/>
            <a:ext cx="6228184" cy="45719"/>
          </a:xfrm>
          <a:prstGeom prst="rect">
            <a:avLst/>
          </a:prstGeom>
          <a:gradFill>
            <a:gsLst>
              <a:gs pos="0">
                <a:schemeClr val="tx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Rectángulo"/>
          <p:cNvSpPr/>
          <p:nvPr userDrawn="1"/>
        </p:nvSpPr>
        <p:spPr>
          <a:xfrm>
            <a:off x="0" y="5930300"/>
            <a:ext cx="9144000" cy="90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409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 rot="5400000">
            <a:off x="2379150" y="118308"/>
            <a:ext cx="6858000" cy="6648765"/>
          </a:xfrm>
          <a:prstGeom prst="rect">
            <a:avLst/>
          </a:prstGeom>
          <a:gradFill flip="none" rotWithShape="0">
            <a:gsLst>
              <a:gs pos="0">
                <a:schemeClr val="bg1"/>
              </a:gs>
              <a:gs pos="100000">
                <a:srgbClr val="B9C4C5"/>
              </a:gs>
            </a:gsLst>
            <a:path path="circle">
              <a:fillToRect l="100000" t="10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 rot="5400000">
            <a:off x="-2087374" y="2070834"/>
            <a:ext cx="6858000" cy="2716331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 rot="5400000">
            <a:off x="-679893" y="3379684"/>
            <a:ext cx="6885385" cy="1260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635896" y="476672"/>
            <a:ext cx="4988959" cy="2862322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Resolución 1361/2018</a:t>
            </a:r>
          </a:p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Plan Integrado de Acción Estratégica y Gestión Operativa</a:t>
            </a:r>
          </a:p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“Plan de Acción”</a:t>
            </a:r>
            <a:endParaRPr lang="es-ES" sz="3600" dirty="0">
              <a:solidFill>
                <a:srgbClr val="002060"/>
              </a:solidFill>
              <a:latin typeface="Trebuchet MS" pitchFamily="34" charset="0"/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1486387" cy="1728192"/>
          </a:xfrm>
          <a:prstGeom prst="rect">
            <a:avLst/>
          </a:prstGeom>
        </p:spPr>
      </p:pic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3635896" y="4315235"/>
            <a:ext cx="4988959" cy="175432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Seguimiento</a:t>
            </a:r>
          </a:p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Plan de Acción 2020</a:t>
            </a:r>
          </a:p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Enero</a:t>
            </a:r>
            <a:endParaRPr lang="es-ES" sz="3600" dirty="0">
              <a:solidFill>
                <a:srgbClr val="002060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08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564904"/>
            <a:ext cx="5394514" cy="202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50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0" y="116632"/>
            <a:ext cx="9144000" cy="46166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2400" b="1" dirty="0" smtClean="0">
                <a:latin typeface="Trebuchet MS" pitchFamily="34" charset="0"/>
              </a:rPr>
              <a:t>Actividades por dependencia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581828"/>
            <a:ext cx="8617364" cy="6087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40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12"/>
          <p:cNvSpPr>
            <a:spLocks noChangeArrowheads="1"/>
          </p:cNvSpPr>
          <p:nvPr/>
        </p:nvSpPr>
        <p:spPr bwMode="auto">
          <a:xfrm>
            <a:off x="251520" y="332075"/>
            <a:ext cx="8640960" cy="52322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2800" b="1" dirty="0" smtClean="0">
                <a:latin typeface="Trebuchet MS" pitchFamily="34" charset="0"/>
              </a:rPr>
              <a:t>Actividades por Líneas Estratégicas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690" y="980728"/>
            <a:ext cx="8436620" cy="4902864"/>
          </a:xfrm>
          <a:prstGeom prst="rect">
            <a:avLst/>
          </a:prstGeom>
        </p:spPr>
      </p:pic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4626719" y="1628800"/>
            <a:ext cx="1224136" cy="738664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2800" b="1" dirty="0" smtClean="0">
                <a:latin typeface="Trebuchet MS" pitchFamily="34" charset="0"/>
              </a:rPr>
              <a:t>40</a:t>
            </a:r>
          </a:p>
          <a:p>
            <a:pPr algn="ctr"/>
            <a:r>
              <a:rPr lang="es-ES" sz="1400" b="1" dirty="0" smtClean="0">
                <a:latin typeface="Trebuchet MS" pitchFamily="34" charset="0"/>
              </a:rPr>
              <a:t>Actividades</a:t>
            </a:r>
            <a:endParaRPr lang="es-ES" sz="1400" b="1" dirty="0" smtClean="0">
              <a:latin typeface="Trebuchet MS" pitchFamily="34" charset="0"/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4572000" y="3284984"/>
            <a:ext cx="1224136" cy="738664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2800" b="1" dirty="0" smtClean="0">
                <a:latin typeface="Trebuchet MS" pitchFamily="34" charset="0"/>
              </a:rPr>
              <a:t>134</a:t>
            </a:r>
          </a:p>
          <a:p>
            <a:pPr algn="ctr"/>
            <a:r>
              <a:rPr lang="es-ES" sz="1400" b="1" dirty="0" smtClean="0">
                <a:latin typeface="Trebuchet MS" pitchFamily="34" charset="0"/>
              </a:rPr>
              <a:t>Actividades</a:t>
            </a:r>
            <a:endParaRPr lang="es-ES" sz="1400" b="1" dirty="0" smtClean="0">
              <a:latin typeface="Trebuchet MS" pitchFamily="34" charset="0"/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2771800" y="2135933"/>
            <a:ext cx="1224136" cy="738664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2800" b="1" dirty="0" smtClean="0">
                <a:latin typeface="Trebuchet MS" pitchFamily="34" charset="0"/>
              </a:rPr>
              <a:t>87</a:t>
            </a:r>
          </a:p>
          <a:p>
            <a:pPr algn="ctr"/>
            <a:r>
              <a:rPr lang="es-ES" sz="1400" b="1" dirty="0" smtClean="0">
                <a:latin typeface="Trebuchet MS" pitchFamily="34" charset="0"/>
              </a:rPr>
              <a:t>Actividades</a:t>
            </a:r>
            <a:endParaRPr lang="es-ES" sz="1400" b="1" dirty="0" smtClean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09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31484"/>
              </p:ext>
            </p:extLst>
          </p:nvPr>
        </p:nvGraphicFramePr>
        <p:xfrm>
          <a:off x="323528" y="1556792"/>
          <a:ext cx="8496944" cy="4247050"/>
        </p:xfrm>
        <a:graphic>
          <a:graphicData uri="http://schemas.openxmlformats.org/drawingml/2006/table">
            <a:tbl>
              <a:tblPr/>
              <a:tblGrid>
                <a:gridCol w="5865788"/>
                <a:gridCol w="881075"/>
                <a:gridCol w="1750081"/>
              </a:tblGrid>
              <a:tr h="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Objetivo Estratégico  </a:t>
                      </a:r>
                      <a:endParaRPr lang="es-CO" sz="1600" b="1" i="0" u="none" strike="noStrike" kern="1200" dirty="0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Actividades</a:t>
                      </a: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DEPENDENCIAS</a:t>
                      </a: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</a:tr>
              <a:tr h="577788">
                <a:tc vMerge="1">
                  <a:txBody>
                    <a:bodyPr/>
                    <a:lstStyle/>
                    <a:p>
                      <a:pPr algn="l" fontAlgn="t"/>
                      <a:endParaRPr lang="es-CO" sz="1400" b="1" i="0" u="none" strike="noStrike" dirty="0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8402" marR="8402" marT="84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32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40</a:t>
                      </a: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1273322"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No</a:t>
                      </a:r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. 1.1: Fortalecer la actuación defensorial para que en la implementación de los acuerdos de paz se garantice el cumplimiento de estándares internacionales de Derechos Humanos y la observancia del Derecho Internacional </a:t>
                      </a:r>
                      <a:r>
                        <a:rPr lang="es-CO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Humanitario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DN Pública</a:t>
                      </a:r>
                      <a:b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Salud</a:t>
                      </a:r>
                      <a:b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Movilidad Humana</a:t>
                      </a: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7179"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No</a:t>
                      </a:r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. 1.2: Consolidar acciones institucionales para la promoción y divulgación de los Derechos Humanos y sus mecanismos de </a:t>
                      </a:r>
                      <a:r>
                        <a:rPr lang="es-CO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exigibilidad </a:t>
                      </a:r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como fundamento para la paz.</a:t>
                      </a: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36</a:t>
                      </a: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Vicedefensoría</a:t>
                      </a:r>
                      <a:br>
                        <a:rPr lang="es-CO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</a:br>
                      <a:r>
                        <a:rPr lang="es-CO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Agrarios, Mujer</a:t>
                      </a:r>
                      <a:r>
                        <a:rPr lang="es-CO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s-CO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</a:br>
                      <a:r>
                        <a:rPr lang="es-CO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Movilidad Humana</a:t>
                      </a:r>
                      <a:br>
                        <a:rPr lang="es-CO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</a:br>
                      <a:r>
                        <a:rPr lang="es-CO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Infancia, Indígenas</a:t>
                      </a:r>
                      <a:r>
                        <a:rPr lang="es-CO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s-CO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</a:br>
                      <a:r>
                        <a:rPr lang="es-CO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Víctimas, Salud</a:t>
                      </a:r>
                      <a:r>
                        <a:rPr lang="es-CO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s-CO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</a:br>
                      <a:r>
                        <a:rPr lang="es-CO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DN Promoción</a:t>
                      </a: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7479"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No</a:t>
                      </a:r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. 1.3: Impulsar la construcción de escenarios para la reconciliación, la convivencia y la finalización de todo conflicto armado.</a:t>
                      </a: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Desc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ángulo 5"/>
          <p:cNvSpPr/>
          <p:nvPr/>
        </p:nvSpPr>
        <p:spPr>
          <a:xfrm>
            <a:off x="683568" y="247581"/>
            <a:ext cx="8136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s-CO" b="1" dirty="0" smtClean="0">
                <a:latin typeface="Trebuchet MS" panose="020B0603020202020204" pitchFamily="34" charset="0"/>
              </a:rPr>
              <a:t>Línea 1</a:t>
            </a:r>
            <a:r>
              <a:rPr lang="es-CO" b="1" dirty="0">
                <a:latin typeface="Trebuchet MS" panose="020B0603020202020204" pitchFamily="34" charset="0"/>
              </a:rPr>
              <a:t>: Promover que la acción estatal dirigida a la construcción de paz y la superación de las causas del conflicto armado se desarrolle en el marco del respeto de los derechos humanos y Derecho Internacional Humanitario.</a:t>
            </a:r>
            <a:endParaRPr lang="es-CO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551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31369"/>
              </p:ext>
            </p:extLst>
          </p:nvPr>
        </p:nvGraphicFramePr>
        <p:xfrm>
          <a:off x="107504" y="692696"/>
          <a:ext cx="8856984" cy="5211452"/>
        </p:xfrm>
        <a:graphic>
          <a:graphicData uri="http://schemas.openxmlformats.org/drawingml/2006/table">
            <a:tbl>
              <a:tblPr/>
              <a:tblGrid>
                <a:gridCol w="6114338"/>
                <a:gridCol w="918410"/>
                <a:gridCol w="1824236"/>
              </a:tblGrid>
              <a:tr h="1065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Objetivo Estratégico</a:t>
                      </a:r>
                      <a:endParaRPr lang="es-CO" sz="1400" b="1" i="0" u="none" strike="noStrike" kern="1200" dirty="0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4440" marR="4440" marT="4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Actividades</a:t>
                      </a:r>
                    </a:p>
                  </a:txBody>
                  <a:tcPr marL="4440" marR="4440" marT="4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DEPENDENCIAS</a:t>
                      </a:r>
                    </a:p>
                  </a:txBody>
                  <a:tcPr marL="4440" marR="4440" marT="4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</a:tr>
              <a:tr h="195366">
                <a:tc vMerge="1">
                  <a:txBody>
                    <a:bodyPr/>
                    <a:lstStyle/>
                    <a:p>
                      <a:pPr algn="l" fontAlgn="t"/>
                      <a:endParaRPr lang="es-CO" sz="1400" b="1" i="0" u="none" strike="noStrike" dirty="0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440" marR="4440" marT="44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32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134</a:t>
                      </a:r>
                    </a:p>
                  </a:txBody>
                  <a:tcPr marL="4440" marR="4440" marT="4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852507"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No</a:t>
                      </a:r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. 2.1: Promover los derechos humanos como fundamento del desarrollo sostenible.</a:t>
                      </a:r>
                    </a:p>
                  </a:txBody>
                  <a:tcPr marL="4440" marR="4440" marT="4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4440" marR="4440" marT="4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Vicedefensoría</a:t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Agrarios, DESC, Colectivos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/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Movilidad Humana</a:t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Indígenas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/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Víctimas</a:t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Salud</a:t>
                      </a:r>
                    </a:p>
                  </a:txBody>
                  <a:tcPr marL="4440" marR="4440" marT="4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5944"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No</a:t>
                      </a:r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. 2.2: Prevenir la violación de derechos humanos en los escenarios de conflictividad social en el contexto del pos acuerdo.</a:t>
                      </a:r>
                    </a:p>
                  </a:txBody>
                  <a:tcPr marL="4440" marR="4440" marT="4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4440" marR="4440" marT="4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Vicedefensoría</a:t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Agrarios, DESC, Infancia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/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Indígenas, Prevención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/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DN Atención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440" marR="4440" marT="4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7228"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No</a:t>
                      </a:r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. 2.3: Impulsar la respuesta estatal oportuna para prevenir violaciones a los derechos humanos de las personas y grupos de especial protección.</a:t>
                      </a:r>
                    </a:p>
                  </a:txBody>
                  <a:tcPr marL="4440" marR="4440" marT="4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79</a:t>
                      </a:r>
                    </a:p>
                  </a:txBody>
                  <a:tcPr marL="4440" marR="4440" marT="4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Vicedefensoría,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OAI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/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Constitucionales, Mujer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/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DESC, Colectivos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/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Movilidad Humana</a:t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Infancia, Indígenas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/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Víctimas, Política 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Criminal</a:t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Prevención, Salud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/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DN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Atención, DN 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Promoción</a:t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DN RAJ</a:t>
                      </a:r>
                    </a:p>
                  </a:txBody>
                  <a:tcPr marL="4440" marR="4440" marT="4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817"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No</a:t>
                      </a:r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. 2.4: Potenciar el rol de la Defensoría del Pueblo como institución nacional de derechos humanos.</a:t>
                      </a:r>
                    </a:p>
                  </a:txBody>
                  <a:tcPr marL="4440" marR="4440" marT="4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4440" marR="4440" marT="4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Constitucionales</a:t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DESC</a:t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Movilidad Humana</a:t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Salud</a:t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DN Promoción</a:t>
                      </a:r>
                    </a:p>
                  </a:txBody>
                  <a:tcPr marL="4440" marR="4440" marT="4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127"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No</a:t>
                      </a:r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. 2.5: Impulsar el acceso a la justicia, desde la defensa pública, como mecanismo para garantizar los derechos humanos.</a:t>
                      </a:r>
                    </a:p>
                  </a:txBody>
                  <a:tcPr marL="4440" marR="4440" marT="4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4440" marR="4440" marT="4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Política Criminal</a:t>
                      </a:r>
                      <a:b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DN Pública</a:t>
                      </a:r>
                    </a:p>
                  </a:txBody>
                  <a:tcPr marL="4440" marR="4440" marT="4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ángulo 4"/>
          <p:cNvSpPr/>
          <p:nvPr/>
        </p:nvSpPr>
        <p:spPr>
          <a:xfrm>
            <a:off x="251520" y="46365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s-CO" b="1" dirty="0">
                <a:latin typeface="Trebuchet MS" panose="020B0603020202020204" pitchFamily="34" charset="0"/>
              </a:rPr>
              <a:t>Línea </a:t>
            </a:r>
            <a:r>
              <a:rPr lang="es-CO" b="1" dirty="0" smtClean="0">
                <a:latin typeface="Trebuchet MS" panose="020B0603020202020204" pitchFamily="34" charset="0"/>
              </a:rPr>
              <a:t>2</a:t>
            </a:r>
            <a:r>
              <a:rPr lang="es-CO" b="1" dirty="0">
                <a:latin typeface="Trebuchet MS" panose="020B0603020202020204" pitchFamily="34" charset="0"/>
              </a:rPr>
              <a:t>: Liderar la defensa y divulgación de los derechos humanos y la observancia del derecho internacional humanitario</a:t>
            </a:r>
            <a:endParaRPr lang="es-CO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634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216077"/>
              </p:ext>
            </p:extLst>
          </p:nvPr>
        </p:nvGraphicFramePr>
        <p:xfrm>
          <a:off x="323528" y="908720"/>
          <a:ext cx="8568952" cy="4968552"/>
        </p:xfrm>
        <a:graphic>
          <a:graphicData uri="http://schemas.openxmlformats.org/drawingml/2006/table">
            <a:tbl>
              <a:tblPr/>
              <a:tblGrid>
                <a:gridCol w="5915498"/>
                <a:gridCol w="1125848"/>
                <a:gridCol w="1527606"/>
              </a:tblGrid>
              <a:tr h="25309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Objetivo Estratégico</a:t>
                      </a:r>
                      <a:endParaRPr lang="es-CO" sz="1400" b="1" i="0" u="none" strike="noStrike" kern="1200" dirty="0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Actividades</a:t>
                      </a: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DEPENDENCIAS</a:t>
                      </a: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</a:tr>
              <a:tr h="740095">
                <a:tc vMerge="1">
                  <a:txBody>
                    <a:bodyPr/>
                    <a:lstStyle/>
                    <a:p>
                      <a:pPr algn="l" fontAlgn="t"/>
                      <a:endParaRPr lang="es-CO" sz="1400" b="1" i="0" u="none" strike="noStrike" dirty="0"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8402" marR="8402" marT="84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32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87</a:t>
                      </a: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983597"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No</a:t>
                      </a:r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. 3.1: Garantizar la prestación de los servicios en condiciones de dignidad y accesibilidad para funcionarios y usuarios de la entidad con énfasis en los territorios vulnerables.</a:t>
                      </a: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Planeación</a:t>
                      </a:r>
                      <a:b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Sistemas</a:t>
                      </a: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1769">
                <a:tc>
                  <a:txBody>
                    <a:bodyPr/>
                    <a:lstStyle/>
                    <a:p>
                      <a:pPr algn="l" fontAlgn="t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Objetivo Estratégico No. 3.1: Garantizar la prestación de los servicios en condiciones de dignidad y accesibilidad para funcionarios y usuarios de la entidad con énfasis en los territorios vulnerables.</a:t>
                      </a: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74</a:t>
                      </a: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OAI, Comunicaciones</a:t>
                      </a:r>
                      <a:b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OCI, OCID, Jurídica</a:t>
                      </a:r>
                      <a:b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Planeación</a:t>
                      </a:r>
                      <a:b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Secretaría General</a:t>
                      </a:r>
                      <a:b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Talento Humano, Administrativa, Financiera</a:t>
                      </a:r>
                      <a:b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Sistemas, Mujeres</a:t>
                      </a:r>
                      <a:b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Movilidad Humana</a:t>
                      </a:r>
                      <a:b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Política Criminal</a:t>
                      </a:r>
                      <a:b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Salud, DN Atención,</a:t>
                      </a:r>
                      <a:b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DN Pública, DN Promoción</a:t>
                      </a:r>
                    </a:p>
                  </a:txBody>
                  <a:tcPr marL="8402" marR="8402" marT="8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ángulo 4"/>
          <p:cNvSpPr/>
          <p:nvPr/>
        </p:nvSpPr>
        <p:spPr>
          <a:xfrm>
            <a:off x="313007" y="188640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s-CO" b="1" dirty="0">
                <a:latin typeface="Trebuchet MS" panose="020B0603020202020204" pitchFamily="34" charset="0"/>
              </a:rPr>
              <a:t>Línea </a:t>
            </a:r>
            <a:r>
              <a:rPr lang="es-CO" b="1" dirty="0" smtClean="0">
                <a:latin typeface="Trebuchet MS" panose="020B0603020202020204" pitchFamily="34" charset="0"/>
              </a:rPr>
              <a:t>3</a:t>
            </a:r>
            <a:r>
              <a:rPr lang="es-CO" b="1" dirty="0">
                <a:latin typeface="Trebuchet MS" panose="020B0603020202020204" pitchFamily="34" charset="0"/>
              </a:rPr>
              <a:t>: Aumentar la cobertura poblacional y optimizar la calidad de la prestación del servicio con enfoque basado en derechos humanos.</a:t>
            </a:r>
            <a:endParaRPr lang="es-CO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031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251520" y="116632"/>
            <a:ext cx="8640960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2800" b="1" dirty="0" smtClean="0">
                <a:latin typeface="Trebuchet MS" pitchFamily="34" charset="0"/>
              </a:rPr>
              <a:t>Actividades </a:t>
            </a: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es-ES" sz="2800" b="1" dirty="0" smtClean="0">
                <a:latin typeface="Trebuchet MS" pitchFamily="34" charset="0"/>
              </a:rPr>
              <a:t> ejecución </a:t>
            </a:r>
          </a:p>
          <a:p>
            <a:pPr algn="ctr"/>
            <a:r>
              <a:rPr lang="es-ES" sz="2800" b="1" dirty="0" smtClean="0">
                <a:latin typeface="Trebuchet MS" pitchFamily="34" charset="0"/>
              </a:rPr>
              <a:t>Del total de 261</a:t>
            </a:r>
            <a:r>
              <a:rPr lang="es-ES" sz="2800" b="1" dirty="0">
                <a:latin typeface="Trebuchet MS" pitchFamily="34" charset="0"/>
              </a:rPr>
              <a:t> Actividades </a:t>
            </a:r>
            <a:r>
              <a:rPr lang="es-ES" sz="2800" b="1" dirty="0" smtClean="0">
                <a:latin typeface="Trebuchet MS" pitchFamily="34" charset="0"/>
              </a:rPr>
              <a:t>iniciaron 84</a:t>
            </a:r>
            <a:endParaRPr lang="es-ES" sz="2800" b="1" dirty="0" smtClean="0">
              <a:latin typeface="Trebuchet MS" pitchFamily="34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054" y="1052736"/>
            <a:ext cx="8353892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22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51519" y="116632"/>
            <a:ext cx="8640960" cy="52322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2800" b="1" dirty="0" smtClean="0">
                <a:latin typeface="Trebuchet MS" pitchFamily="34" charset="0"/>
              </a:rPr>
              <a:t>Cumplimiento del registro en Strategos</a:t>
            </a:r>
            <a:endParaRPr lang="es-ES" sz="2800" b="1" dirty="0" smtClean="0">
              <a:latin typeface="Trebuchet MS" pitchFamily="34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666" y="645527"/>
            <a:ext cx="7704666" cy="621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99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1907704" y="548680"/>
            <a:ext cx="4988959" cy="646331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Recomendaciones</a:t>
            </a:r>
            <a:endParaRPr lang="es-ES" sz="3600" dirty="0">
              <a:solidFill>
                <a:srgbClr val="002060"/>
              </a:solidFill>
              <a:latin typeface="Trebuchet MS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23528" y="1630816"/>
            <a:ext cx="8352928" cy="37703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Clr>
                <a:srgbClr val="4472C4"/>
              </a:buClr>
              <a:buSzPct val="150000"/>
              <a:buBlip>
                <a:blip r:embed="rId2"/>
              </a:buBlip>
            </a:pPr>
            <a:r>
              <a:rPr lang="es-ES" dirty="0" smtClean="0">
                <a:uFill>
                  <a:solidFill>
                    <a:srgbClr val="FFFFFF"/>
                  </a:solidFill>
                </a:u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Cumplir </a:t>
            </a:r>
            <a:r>
              <a:rPr lang="es-ES" dirty="0">
                <a:uFill>
                  <a:solidFill>
                    <a:srgbClr val="FFFFFF"/>
                  </a:solidFill>
                </a:u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 la reunión de seguimiento mensual, levantar </a:t>
            </a:r>
            <a:r>
              <a:rPr lang="es-ES" dirty="0" smtClean="0">
                <a:uFill>
                  <a:solidFill>
                    <a:srgbClr val="FFFFFF"/>
                  </a:solidFill>
                </a:u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memoria de reunión que evidencie el seguimiento a la ejecución de las actividades propuestas en el plan de acción y subirla a Strategos.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Clr>
                <a:srgbClr val="4472C4"/>
              </a:buClr>
              <a:buSzPct val="150000"/>
              <a:buBlip>
                <a:blip r:embed="rId2"/>
              </a:buBlip>
            </a:pPr>
            <a:r>
              <a:rPr lang="es-ES" dirty="0" smtClean="0">
                <a:uFill>
                  <a:solidFill>
                    <a:srgbClr val="FFFFFF"/>
                  </a:solidFill>
                </a:u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Respetar </a:t>
            </a:r>
            <a:r>
              <a:rPr lang="es-ES" dirty="0">
                <a:uFill>
                  <a:solidFill>
                    <a:srgbClr val="FFFFFF"/>
                  </a:solidFill>
                </a:u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fecha de reporte en el sistema de información; como lo estipula la resolución </a:t>
            </a:r>
            <a:r>
              <a:rPr lang="es-ES" dirty="0" smtClean="0">
                <a:uFill>
                  <a:solidFill>
                    <a:srgbClr val="FFFFFF"/>
                  </a:solidFill>
                </a:u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1361/18. ”…a mas tardar, el quinto día hábil de cada mes”.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Clr>
                <a:srgbClr val="4472C4"/>
              </a:buClr>
              <a:buSzPts val="1200"/>
            </a:pPr>
            <a:r>
              <a:rPr lang="es-ES" dirty="0" smtClean="0">
                <a:uFill>
                  <a:solidFill>
                    <a:srgbClr val="FFFFFF"/>
                  </a:solidFill>
                </a:u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 </a:t>
            </a:r>
            <a:r>
              <a:rPr lang="es-ES" dirty="0">
                <a:uFill>
                  <a:solidFill>
                    <a:srgbClr val="FFFFFF"/>
                  </a:solidFill>
                </a:u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anterior, teniendo en cuenta </a:t>
            </a:r>
            <a:r>
              <a:rPr lang="es-ES" dirty="0" smtClean="0">
                <a:uFill>
                  <a:solidFill>
                    <a:srgbClr val="FFFFFF"/>
                  </a:solidFill>
                </a:u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que:</a:t>
            </a:r>
          </a:p>
          <a:p>
            <a:pPr marL="800100" lvl="1" indent="-342900" algn="just">
              <a:lnSpc>
                <a:spcPct val="115000"/>
              </a:lnSpc>
              <a:spcAft>
                <a:spcPts val="1000"/>
              </a:spcAft>
              <a:buClr>
                <a:srgbClr val="4472C4"/>
              </a:buClr>
              <a:buSzPts val="1200"/>
              <a:buFont typeface="Wingdings 2" panose="05020102010507070707" pitchFamily="18" charset="2"/>
              <a:buChar char=""/>
            </a:pPr>
            <a:r>
              <a:rPr lang="es-ES" dirty="0" smtClean="0">
                <a:uFill>
                  <a:solidFill>
                    <a:srgbClr val="FFFFFF"/>
                  </a:solidFill>
                </a:u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s-ES" dirty="0">
                <a:uFill>
                  <a:solidFill>
                    <a:srgbClr val="FFFFFF"/>
                  </a:solidFill>
                </a:u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fecha de corte, </a:t>
            </a:r>
            <a:r>
              <a:rPr lang="es-ES" dirty="0" smtClean="0">
                <a:uFill>
                  <a:solidFill>
                    <a:srgbClr val="FFFFFF"/>
                  </a:solidFill>
                </a:u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dependencias no registraron información y 5 dependencias realizaron el registro incompleto en Strategos.</a:t>
            </a:r>
          </a:p>
          <a:p>
            <a:pPr marL="800100" lvl="1" indent="-342900" algn="just">
              <a:lnSpc>
                <a:spcPct val="115000"/>
              </a:lnSpc>
              <a:spcAft>
                <a:spcPts val="1000"/>
              </a:spcAft>
              <a:buClr>
                <a:srgbClr val="4472C4"/>
              </a:buClr>
              <a:buSzPts val="1200"/>
              <a:buFont typeface="Wingdings 2" panose="05020102010507070707" pitchFamily="18" charset="2"/>
              <a:buChar char=""/>
            </a:pPr>
            <a:r>
              <a:rPr lang="es-ES" dirty="0" smtClean="0">
                <a:uFill>
                  <a:solidFill>
                    <a:srgbClr val="FFFFFF"/>
                  </a:solidFill>
                </a:u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dependencias de las 28 registraron evidencia </a:t>
            </a:r>
            <a:r>
              <a:rPr lang="es-ES" dirty="0">
                <a:uFill>
                  <a:solidFill>
                    <a:srgbClr val="FFFFFF"/>
                  </a:solidFill>
                </a:u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la </a:t>
            </a:r>
            <a:r>
              <a:rPr lang="es-ES" dirty="0" smtClean="0">
                <a:uFill>
                  <a:solidFill>
                    <a:srgbClr val="FFFFFF"/>
                  </a:solidFill>
                </a:u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memoria de reunión del </a:t>
            </a:r>
            <a:r>
              <a:rPr lang="es-ES" dirty="0">
                <a:uFill>
                  <a:solidFill>
                    <a:srgbClr val="FFFFFF"/>
                  </a:solidFill>
                </a:u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seguimiento mensual en </a:t>
            </a:r>
            <a:r>
              <a:rPr lang="es-ES" dirty="0" smtClean="0">
                <a:uFill>
                  <a:solidFill>
                    <a:srgbClr val="FFFFFF"/>
                  </a:solidFill>
                </a:u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Strategos</a:t>
            </a:r>
            <a:r>
              <a:rPr lang="es-ES" dirty="0">
                <a:uFill>
                  <a:solidFill>
                    <a:srgbClr val="FFFFFF"/>
                  </a:solidFill>
                </a:u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CO" sz="1600" dirty="0">
              <a:effectLst/>
              <a:uFill>
                <a:solidFill>
                  <a:srgbClr val="FFFFFF"/>
                </a:solidFill>
              </a:u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15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4382066620D9468DD4A08DB5914D85" ma:contentTypeVersion="10" ma:contentTypeDescription="Create a new document." ma:contentTypeScope="" ma:versionID="b8dbe88c14b873d9b3f5bed06a892e29">
  <xsd:schema xmlns:xsd="http://www.w3.org/2001/XMLSchema" xmlns:xs="http://www.w3.org/2001/XMLSchema" xmlns:p="http://schemas.microsoft.com/office/2006/metadata/properties" xmlns:ns1="http://schemas.microsoft.com/sharepoint/v3" xmlns:ns2="a167331c-937b-46fe-a0d2-e718c142b915" xmlns:ns3="d0c44bf4-9f42-4aab-bea8-3874168f77d4" targetNamespace="http://schemas.microsoft.com/office/2006/metadata/properties" ma:root="true" ma:fieldsID="212756004878122c59f4d058e06809fe" ns1:_="" ns2:_="" ns3:_="">
    <xsd:import namespace="http://schemas.microsoft.com/sharepoint/v3"/>
    <xsd:import namespace="a167331c-937b-46fe-a0d2-e718c142b915"/>
    <xsd:import namespace="d0c44bf4-9f42-4aab-bea8-3874168f77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dlc_Exempt" minOccurs="0"/>
                <xsd:element ref="ns1:_dlc_ExpireDateSaved" minOccurs="0"/>
                <xsd:element ref="ns1:_dlc_ExpireDate" minOccurs="0"/>
                <xsd:element ref="ns3:SharedWithUsers" minOccurs="0"/>
                <xsd:element ref="ns3:SharedWithDetails" minOccurs="0"/>
                <xsd:element ref="ns2:Seguimiento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0" nillable="true" ma:displayName="Exempt from Policy" ma:description="" ma:hidden="true" ma:internalName="_dlc_Exempt" ma:readOnly="true">
      <xsd:simpleType>
        <xsd:restriction base="dms:Unknown"/>
      </xsd:simpleType>
    </xsd:element>
    <xsd:element name="_dlc_ExpireDateSaved" ma:index="11" nillable="true" ma:displayName="Original Expiration Date" ma:description="" ma:hidden="true" ma:internalName="_dlc_ExpireDateSaved" ma:readOnly="true">
      <xsd:simpleType>
        <xsd:restriction base="dms:DateTime"/>
      </xsd:simpleType>
    </xsd:element>
    <xsd:element name="_dlc_ExpireDate" ma:index="12" nillable="true" ma:displayName="Expiration Date" ma:description="" ma:hidden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67331c-937b-46fe-a0d2-e718c142b9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Seguimiento" ma:index="15" nillable="true" ma:displayName="Seguimiento" ma:internalName="Seguimiento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44bf4-9f42-4aab-bea8-3874168f77d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guimiento xmlns="a167331c-937b-46fe-a0d2-e718c142b915" xsi:nil="true"/>
  </documentManagement>
</p:properties>
</file>

<file path=customXml/item3.xml><?xml version="1.0" encoding="utf-8"?>
<?mso-contentType ?>
<p:Policy xmlns:p="office.server.policy" id="" local="true">
  <p:Name>Document</p:Name>
  <p:Description/>
  <p:Statement/>
  <p:PolicyItems>
    <p:PolicyItem featureId="Microsoft.Office.RecordsManagement.PolicyFeatures.Expiration" staticId="0x010100F84382066620D9468DD4A08DB5914D85" UniqueId="a9ef37cf-16a0-4a3e-abbf-b90072d0b8fc">
      <p:Name>Retention</p:Name>
      <p:Description>Automatic scheduling of content for processing, and performing a retention action on content that has reached its due date.</p:Description>
      <p:CustomData/>
    </p:PolicyItem>
  </p:PolicyItems>
</p:Policy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543AE94-05AB-4F0E-9985-5000C1DE78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167331c-937b-46fe-a0d2-e718c142b915"/>
    <ds:schemaRef ds:uri="d0c44bf4-9f42-4aab-bea8-3874168f77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8197949-D97F-4C93-8B84-4C7F1ADE54D1}">
  <ds:schemaRefs>
    <ds:schemaRef ds:uri="http://schemas.microsoft.com/office/2006/metadata/properties"/>
    <ds:schemaRef ds:uri="http://purl.org/dc/terms/"/>
    <ds:schemaRef ds:uri="a167331c-937b-46fe-a0d2-e718c142b915"/>
    <ds:schemaRef ds:uri="http://schemas.microsoft.com/office/2006/documentManagement/typ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purl.org/dc/elements/1.1/"/>
    <ds:schemaRef ds:uri="d0c44bf4-9f42-4aab-bea8-3874168f77d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B12562B-0553-46FF-B801-8F702406A0C7}">
  <ds:schemaRefs>
    <ds:schemaRef ds:uri="office.server.policy"/>
  </ds:schemaRefs>
</ds:datastoreItem>
</file>

<file path=customXml/itemProps4.xml><?xml version="1.0" encoding="utf-8"?>
<ds:datastoreItem xmlns:ds="http://schemas.openxmlformats.org/officeDocument/2006/customXml" ds:itemID="{EA3DC19B-B006-440A-8E23-C90AC91199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2999</TotalTime>
  <Words>536</Words>
  <Application>Microsoft Office PowerPoint</Application>
  <PresentationFormat>Presentación en pantalla (4:3)</PresentationFormat>
  <Paragraphs>68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Trebuchet MS</vt:lpstr>
      <vt:lpstr>Wingdings 2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Defensoria</dc:creator>
  <cp:lastModifiedBy>Liliana Perez</cp:lastModifiedBy>
  <cp:revision>202</cp:revision>
  <dcterms:created xsi:type="dcterms:W3CDTF">2017-11-20T21:12:31Z</dcterms:created>
  <dcterms:modified xsi:type="dcterms:W3CDTF">2020-02-18T13:00:36Z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0x010100F84382066620D9468DD4A08DB5914D85</vt:lpwstr>
  </property>
  <property fmtid="{D5CDD505-2E9C-101B-9397-08002B2CF9AE}" pid="3" name="_dlc_policyId">
    <vt:lpwstr>0x010100F84382066620D9468DD4A08DB5914D85</vt:lpwstr>
  </property>
  <property fmtid="{D5CDD505-2E9C-101B-9397-08002B2CF9AE}" pid="4" name="ItemRetentionFormula">
    <vt:lpwstr/>
  </property>
</Properties>
</file>