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85" r:id="rId2"/>
    <p:sldId id="284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</p:sldIdLst>
  <p:sldSz cx="9144000" cy="5143500" type="screen16x9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C4C5"/>
    <a:srgbClr val="00254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9" autoAdjust="0"/>
  </p:normalViewPr>
  <p:slideViewPr>
    <p:cSldViewPr>
      <p:cViewPr varScale="1">
        <p:scale>
          <a:sx n="97" d="100"/>
          <a:sy n="97" d="100"/>
        </p:scale>
        <p:origin x="624" y="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975EA-1E3A-42D0-A6C9-77EEACE80582}" type="datetimeFigureOut">
              <a:rPr lang="es-CO" smtClean="0"/>
              <a:t>05/07/2019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2006A-2EDA-4C90-8AB0-29031774A03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45701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05/07/2019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05/07/2019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05/07/2019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05/07/2019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05/07/2019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05/07/2019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05/07/2019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05/07/2019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05/07/2019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05/07/2019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05/07/2019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B9C4C5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4341248"/>
            <a:ext cx="6228184" cy="45719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Rectángulo"/>
          <p:cNvSpPr/>
          <p:nvPr userDrawn="1"/>
        </p:nvSpPr>
        <p:spPr>
          <a:xfrm>
            <a:off x="0" y="4352970"/>
            <a:ext cx="9144000" cy="90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9 Imagen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8040"/>
            <a:ext cx="9144000" cy="7854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2.%20Despacho%20del%20Vicedefensor/Delegada%20para%20los%20Derechos%20de%20la%20Poblaci&#243;n%20Desplazada/Gesti&#243;n%20Para%20El%20Fortalecimiento%20Comunitario" TargetMode="External"/><Relationship Id="rId7" Type="http://schemas.openxmlformats.org/officeDocument/2006/relationships/image" Target="../media/image2.jpg"/><Relationship Id="rId2" Type="http://schemas.openxmlformats.org/officeDocument/2006/relationships/hyperlink" Target="2.%20Despacho%20del%20Vicedefensor/Delegada%20para%20los%20Derechos%20de%20la%20Poblaci&#243;n%20en%20Movilidad%20Humana/Derechos%20de%20la%20Poblaci&#243;n%20en%20Movlidad%20Human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slide" Target="slide3.xml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hyperlink" Target="2.%20Despacho%20del%20Vicedefensor/Delegada%20para%20la%20Prevenc.%20de%20Riesg.%20de%20Violac.%20a%20los%20DDHH%20y%20al%20DIH%20SAT/Informes%20Especiales" TargetMode="External"/><Relationship Id="rId7" Type="http://schemas.openxmlformats.org/officeDocument/2006/relationships/slide" Target="slide8.xml"/><Relationship Id="rId2" Type="http://schemas.openxmlformats.org/officeDocument/2006/relationships/hyperlink" Target="2.%20Despacho%20del%20Vicedefensor/Delegada%20para%20la%20Prevenc.%20de%20Riesg.%20de%20Violac.%20a%20los%20DDHH%20y%20al%20DIH%20SAT/Delegada%20Para%20La%20Prevenci&#243;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2.%20Despacho%20del%20Vicedefensor/Delegada%20para%20la%20Prevenc.%20de%20Riesg.%20de%20Violac.%20a%20los%20DDHH%20y%20al%20DIH%20SAT/Seguimiento%20E%20Indicadores" TargetMode="External"/><Relationship Id="rId5" Type="http://schemas.openxmlformats.org/officeDocument/2006/relationships/hyperlink" Target="2.%20Despacho%20del%20Vicedefensor/Delegada%20para%20la%20Prevenc.%20de%20Riesg.%20de%20Violac.%20a%20los%20DDHH%20y%20al%20DIH%20SAT/SAT" TargetMode="External"/><Relationship Id="rId10" Type="http://schemas.openxmlformats.org/officeDocument/2006/relationships/image" Target="../media/image2.jpg"/><Relationship Id="rId4" Type="http://schemas.openxmlformats.org/officeDocument/2006/relationships/hyperlink" Target="2.%20Despacho%20del%20Vicedefensor/Delegada%20para%20la%20Prevenc.%20de%20Riesg.%20de%20Violac.%20a%20los%20DDHH%20y%20al%20DIH%20SAT/Proyecci&#243;n%20Social%20E%20Interinstitucional" TargetMode="External"/><Relationship Id="rId9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hyperlink" Target="2.%20Despacho%20del%20Vicedefensor/Direcci&#243;n%20Nacional%20de%20Atenci&#243;n%20y%20Tr&#225;mite%20De%20Quejas/Despacho%20Direcci&#243;n" TargetMode="External"/><Relationship Id="rId7" Type="http://schemas.openxmlformats.org/officeDocument/2006/relationships/image" Target="../media/image5.jpeg"/><Relationship Id="rId2" Type="http://schemas.openxmlformats.org/officeDocument/2006/relationships/hyperlink" Target="2.%20Despacho%20del%20Vicedefensor/Direcci&#243;n%20Nacional%20de%20Atenci&#243;n%20y%20Tr&#225;mite%20De%20Quejas/CAC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8.xml"/><Relationship Id="rId4" Type="http://schemas.openxmlformats.org/officeDocument/2006/relationships/hyperlink" Target="2.%20Despacho%20del%20Vicedefensor/Direcci&#243;n%20Nacional%20de%20Atenci&#243;n%20y%20Tr&#225;mite%20De%20Quejas/RECEPCI&#211;N%20Y%20AN&#193;LISIS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hyperlink" Target="2.%20Despacho%20del%20Vicedefensor/Direcci&#243;n%20Nacional%20De%20Defensor&#237;a%20P&#250;blica/Control,%20Vigilancia%20y%20gesti&#243;n%20estad&#237;stica" TargetMode="External"/><Relationship Id="rId7" Type="http://schemas.openxmlformats.org/officeDocument/2006/relationships/hyperlink" Target="2.%20Despacho%20del%20Vicedefensor/Direcci&#243;n%20Nacional%20De%20Defensor&#237;a%20P&#250;blica/Representaci&#243;n%20Judicial%20A%20V&#237;ctimas" TargetMode="External"/><Relationship Id="rId2" Type="http://schemas.openxmlformats.org/officeDocument/2006/relationships/hyperlink" Target="2.%20Despacho%20del%20Vicedefensor/Direcci&#243;n%20Nacional%20De%20Defensor&#237;a%20P&#250;blica/Capacitaci&#243;n%20E%20Investigaci&#243;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2.%20Despacho%20del%20Vicedefensor/Direcci&#243;n%20Nacional%20De%20Defensor&#237;a%20P&#250;blica/Registro%20Y%20Selecci&#243;n%20De%20Operadores" TargetMode="External"/><Relationship Id="rId11" Type="http://schemas.openxmlformats.org/officeDocument/2006/relationships/image" Target="../media/image2.jpg"/><Relationship Id="rId5" Type="http://schemas.openxmlformats.org/officeDocument/2006/relationships/hyperlink" Target="2.%20Despacho%20del%20Vicedefensor/Direcci&#243;n%20Nacional%20De%20Defensor&#237;a%20P&#250;blica/Investigaci&#243;n%20Defensorial" TargetMode="External"/><Relationship Id="rId10" Type="http://schemas.openxmlformats.org/officeDocument/2006/relationships/image" Target="../media/image5.jpeg"/><Relationship Id="rId4" Type="http://schemas.openxmlformats.org/officeDocument/2006/relationships/hyperlink" Target="2.%20Despacho%20del%20Vicedefensor/Direcci&#243;n%20Nacional%20De%20Defensor&#237;a%20P&#250;blica/Direcci&#243;n%20Nacional%20De%20Defensor&#237;a%20P&#250;blica" TargetMode="External"/><Relationship Id="rId9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3.%20Defensor&#237;as%20Regionales/&#193;rea%20Para%20Los%20Derechos%20De%20Las%20Mujeres%20Y%20Asuntos%20De%20Genero" TargetMode="External"/><Relationship Id="rId13" Type="http://schemas.openxmlformats.org/officeDocument/2006/relationships/slide" Target="slide3.xml"/><Relationship Id="rId3" Type="http://schemas.openxmlformats.org/officeDocument/2006/relationships/hyperlink" Target="3.%20Defensor&#237;as%20Regionales/Asuntos%20Agrarios%20Y%20Tierras%20&#8211;%20Derechos%20Colectivos%20Y%20Del%20Medio%20Ambiente" TargetMode="External"/><Relationship Id="rId7" Type="http://schemas.openxmlformats.org/officeDocument/2006/relationships/hyperlink" Target="3.%20Defensor&#237;as%20Regionales/&#193;rea%20Para%20Los%20Derechos%20De%20La%20Poblaci&#243;n%20Desplazada" TargetMode="External"/><Relationship Id="rId12" Type="http://schemas.openxmlformats.org/officeDocument/2006/relationships/hyperlink" Target="3.%20Defensor&#237;as%20Regionales/Representaci&#243;n%20Judicial%20A%20V&#237;ctimas" TargetMode="External"/><Relationship Id="rId2" Type="http://schemas.openxmlformats.org/officeDocument/2006/relationships/hyperlink" Target="3.%20Defensor&#237;as%20Regionales/1.%20Defensorias%20Regionale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3.%20Defensor&#237;as%20Regionales/&#193;rea%20Para%20La%20Prevenci&#243;n%20De%20Riesgos%20De%20Violaciones%20De%20Ddhh%20Y%20Dih" TargetMode="External"/><Relationship Id="rId11" Type="http://schemas.openxmlformats.org/officeDocument/2006/relationships/slide" Target="slide15.xml"/><Relationship Id="rId5" Type="http://schemas.openxmlformats.org/officeDocument/2006/relationships/hyperlink" Target="3.%20Defensor&#237;as%20Regionales/&#193;rea%20Para%20La%20Orientaci&#243;n%20Y%20Asesor&#237;a%20De%20V&#237;ctimas%20Del%20Conflicto%20Armado%20Interno" TargetMode="External"/><Relationship Id="rId15" Type="http://schemas.openxmlformats.org/officeDocument/2006/relationships/image" Target="../media/image2.jpg"/><Relationship Id="rId10" Type="http://schemas.openxmlformats.org/officeDocument/2006/relationships/hyperlink" Target="3.%20Defensor&#237;as%20Regionales/Direcciones%20Nacionales" TargetMode="External"/><Relationship Id="rId4" Type="http://schemas.openxmlformats.org/officeDocument/2006/relationships/hyperlink" Target="3.%20Defensor&#237;as%20Regionales/&#193;rea%20Para%20Los%20grupos%20&#201;tnicos" TargetMode="External"/><Relationship Id="rId9" Type="http://schemas.openxmlformats.org/officeDocument/2006/relationships/hyperlink" Target="3.%20Defensor&#237;as%20Regionales/Direcci&#243;n%20Nacional%20de%20Defensor&#237;a%20Publica/Defensoria%20Publica%20e%20investigacion" TargetMode="External"/><Relationship Id="rId1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hyperlink" Target="3.%20Defensor&#237;as%20Regionales/Regional%20Bogot&#225;/Defensor&#237;a%20Regional%20De%20Bogot&#225;%20&#8211;%20&#193;rea%20No%20Penal" TargetMode="External"/><Relationship Id="rId7" Type="http://schemas.openxmlformats.org/officeDocument/2006/relationships/image" Target="../media/image5.jpeg"/><Relationship Id="rId2" Type="http://schemas.openxmlformats.org/officeDocument/2006/relationships/hyperlink" Target="3.%20Defensor&#237;as%20Regionales/Regional%20Bogot&#225;/REGIONAL%20BOGOTA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14.xml"/><Relationship Id="rId4" Type="http://schemas.openxmlformats.org/officeDocument/2006/relationships/hyperlink" Target="3.%20Defensor&#237;as%20Regionales/Regional%20Bogot&#225;/Defensor&#237;a%20Regional%20De%20Bogot&#225;%20&#8211;%20&#193;rea%20Penal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hyperlink" Target="4.%20Secretar&#237;a%20General/Contrataci&#243;n" TargetMode="External"/><Relationship Id="rId7" Type="http://schemas.openxmlformats.org/officeDocument/2006/relationships/slide" Target="slide20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11" Type="http://schemas.openxmlformats.org/officeDocument/2006/relationships/image" Target="../media/image2.jpg"/><Relationship Id="rId5" Type="http://schemas.openxmlformats.org/officeDocument/2006/relationships/hyperlink" Target="4.%20Secretar&#237;a%20General/Gesti&#243;n%20Documental" TargetMode="External"/><Relationship Id="rId10" Type="http://schemas.openxmlformats.org/officeDocument/2006/relationships/image" Target="../media/image5.jpeg"/><Relationship Id="rId4" Type="http://schemas.openxmlformats.org/officeDocument/2006/relationships/slide" Target="slide18.xml"/><Relationship Id="rId9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4.%20Secretar&#237;a%20General/1.%20Secretar&#237;a%20general/Gesti&#243;n%20Administrativa%20Para%20Nivel%20Central%20Y%20Regionales" TargetMode="External"/><Relationship Id="rId7" Type="http://schemas.openxmlformats.org/officeDocument/2006/relationships/slide" Target="slide3.xml"/><Relationship Id="rId2" Type="http://schemas.openxmlformats.org/officeDocument/2006/relationships/hyperlink" Target="4.%20Secretar&#237;a%20General/1.%20Secretar&#237;a%20general/Secretaria%20general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hyperlink" Target="4.%20Secretar&#237;a%20General/1.%20Secretar&#237;a%20general/Transparencia,%20Participaci&#243;n%20Y%20Servicio%20Al%20Ciudadano" TargetMode="External"/><Relationship Id="rId4" Type="http://schemas.openxmlformats.org/officeDocument/2006/relationships/hyperlink" Target="4.%20Secretar&#237;a%20General/1.%20Secretar&#237;a%20general/Gesti&#243;n%20Administrativa%20Para%20Regionales" TargetMode="External"/><Relationship Id="rId9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4.%20Secretar&#237;a%20General/Sistemas/Infraestructura%20Y%20Soporte" TargetMode="External"/><Relationship Id="rId7" Type="http://schemas.openxmlformats.org/officeDocument/2006/relationships/slide" Target="slide3.xml"/><Relationship Id="rId2" Type="http://schemas.openxmlformats.org/officeDocument/2006/relationships/hyperlink" Target="4.%20Secretar&#237;a%20General/Sistemas/Sistemas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hyperlink" Target="4.%20Secretar&#237;a%20General/Sistemas/Proyectos%20Y%20Control" TargetMode="External"/><Relationship Id="rId4" Type="http://schemas.openxmlformats.org/officeDocument/2006/relationships/hyperlink" Target="4.%20Secretar&#237;a%20General/Sistemas/Ingenier&#237;a%20De%20Software" TargetMode="External"/><Relationship Id="rId9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hyperlink" Target="4.%20Secretar&#237;a%20General/Subdirecci&#243;n%20Administrativa/Bienes" TargetMode="External"/><Relationship Id="rId7" Type="http://schemas.openxmlformats.org/officeDocument/2006/relationships/slide" Target="slide16.xml"/><Relationship Id="rId2" Type="http://schemas.openxmlformats.org/officeDocument/2006/relationships/hyperlink" Target="4.%20Secretar&#237;a%20General/Subdirecci&#243;n%20Administrativa/Subdirecci&#243;n%20Administrativ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slide" Target="slide3.xml"/><Relationship Id="rId4" Type="http://schemas.openxmlformats.org/officeDocument/2006/relationships/hyperlink" Target="4.%20Secretar&#237;a%20General/Subdirecci&#243;n%20Administrativa/Servicio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hyperlink" Target="4.%20Secretar&#237;a%20General/Subdirecci&#243;n%20De%20Gesti&#243;n%20Del%20Talento%20Humano/Carrera%20Administrativa" TargetMode="External"/><Relationship Id="rId7" Type="http://schemas.openxmlformats.org/officeDocument/2006/relationships/image" Target="../media/image5.jpeg"/><Relationship Id="rId2" Type="http://schemas.openxmlformats.org/officeDocument/2006/relationships/hyperlink" Target="4.%20Secretar&#237;a%20General/Subdirecci&#243;n%20De%20Gesti&#243;n%20Del%20Talento%20Humano/Subdirecci&#243;n%20De%20Gesti&#243;n%20Del%20Talento%20Humano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hyperlink" Target="4.%20Secretar&#237;a%20General/Subdirecci&#243;n%20De%20Gesti&#243;n%20Del%20Talento%20Humano/Gesti&#243;n%20T&#233;cnica%20Del%20Talento%20Humano" TargetMode="External"/><Relationship Id="rId4" Type="http://schemas.openxmlformats.org/officeDocument/2006/relationships/hyperlink" Target="4.%20Secretar&#237;a%20General/Subdirecci&#243;n%20De%20Gesti&#243;n%20Del%20Talento%20Humano/Desarrollo%20Del%20Talento%20Humano" TargetMode="External"/><Relationship Id="rId9" Type="http://schemas.openxmlformats.org/officeDocument/2006/relationships/image" Target="../media/image2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hyperlink" Target="4.%20Secretar&#237;a%20General/Subdirecci&#243;n%20Financiera/Contabilidad" TargetMode="External"/><Relationship Id="rId7" Type="http://schemas.openxmlformats.org/officeDocument/2006/relationships/image" Target="../media/image5.jpeg"/><Relationship Id="rId2" Type="http://schemas.openxmlformats.org/officeDocument/2006/relationships/hyperlink" Target="4.%20Secretar&#237;a%20General/Subdirecci&#243;n%20Financiera/Subdirecci&#243;n%20Financiera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hyperlink" Target="4.%20Secretar&#237;a%20General/Subdirecci&#243;n%20Financiera/Tesorer&#237;a" TargetMode="External"/><Relationship Id="rId4" Type="http://schemas.openxmlformats.org/officeDocument/2006/relationships/hyperlink" Target="4.%20Secretar&#237;a%20General/Subdirecci&#243;n%20Financiera/Presupuesto" TargetMode="External"/><Relationship Id="rId9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6.%20Nivel%20asistencial" TargetMode="External"/><Relationship Id="rId3" Type="http://schemas.openxmlformats.org/officeDocument/2006/relationships/hyperlink" Target="1.%20Despacho%20del%20Defensor" TargetMode="External"/><Relationship Id="rId7" Type="http://schemas.openxmlformats.org/officeDocument/2006/relationships/hyperlink" Target="5.%20Nivel%20t&#233;cnico" TargetMode="Externa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6.xml"/><Relationship Id="rId5" Type="http://schemas.openxmlformats.org/officeDocument/2006/relationships/slide" Target="slide14.xml"/><Relationship Id="rId4" Type="http://schemas.openxmlformats.org/officeDocument/2006/relationships/slide" Target="slide8.xml"/><Relationship Id="rId9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1.%20Despacho%20del%20Defensor/Despacho%20del%20Defensor" TargetMode="External"/><Relationship Id="rId3" Type="http://schemas.openxmlformats.org/officeDocument/2006/relationships/slide" Target="slide6.xml"/><Relationship Id="rId7" Type="http://schemas.openxmlformats.org/officeDocument/2006/relationships/slide" Target="slide7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1.%20Despacho%20del%20Defensor/Oficina%20De%20Planeaci&#243;n" TargetMode="External"/><Relationship Id="rId11" Type="http://schemas.openxmlformats.org/officeDocument/2006/relationships/image" Target="../media/image2.jpg"/><Relationship Id="rId5" Type="http://schemas.openxmlformats.org/officeDocument/2006/relationships/hyperlink" Target="1.%20Despacho%20del%20Defensor/Oficina%20De%20Control%20Interno%20Disciplinario" TargetMode="External"/><Relationship Id="rId10" Type="http://schemas.openxmlformats.org/officeDocument/2006/relationships/image" Target="../media/image5.jpeg"/><Relationship Id="rId4" Type="http://schemas.openxmlformats.org/officeDocument/2006/relationships/hyperlink" Target="1.%20Despacho%20del%20Defensor/Oficina%20de%20Control%20Interno" TargetMode="External"/><Relationship Id="rId9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hyperlink" Target="1.%20Despacho%20del%20Defensor/Oficina%20de%20Asuntos%20Internacionales/OFICINA%20DE%20ASUNTOS%20INTERNACIONALES%20&#8211;%20COLOMBIANOS%20EN%20EL%20EXTERIOR" TargetMode="External"/><Relationship Id="rId7" Type="http://schemas.openxmlformats.org/officeDocument/2006/relationships/image" Target="../media/image5.jpeg"/><Relationship Id="rId2" Type="http://schemas.openxmlformats.org/officeDocument/2006/relationships/hyperlink" Target="1.%20Despacho%20del%20Defensor/Oficina%20de%20Asuntos%20Internacionales/OFICINA%20DE%20ASUNTOS%20INTERNACIONALES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hyperlink" Target="1.%20Despacho%20del%20Defensor/Oficina%20de%20Asuntos%20Internacionales/OFICINA%20DE%20ASUNTOS%20INTERNACIONALES%20&#8211;%20COOPERACI&#211;N%20INTERNACIONAL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hyperlink" Target="1.%20Despacho%20del%20Defensor/Oficina%20de%20Comunicaciones%20e%20Imagen%20Institucional/Comunicaciones%20Internas" TargetMode="External"/><Relationship Id="rId7" Type="http://schemas.openxmlformats.org/officeDocument/2006/relationships/image" Target="../media/image5.jpeg"/><Relationship Id="rId2" Type="http://schemas.openxmlformats.org/officeDocument/2006/relationships/hyperlink" Target="1.%20Despacho%20del%20Defensor/Oficina%20de%20Comunicaciones%20e%20Imagen%20Institucional/Oficina%20de%20Comunicaciones%20e%20Imagen%20Institucional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hyperlink" Target="1.%20Despacho%20del%20Defensor/Oficina%20de%20Comunicaciones%20e%20Imagen%20Institucional/Comunicaciones%20Externas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hyperlink" Target="1.%20Despacho%20del%20Defensor/Oficina%20Jur&#237;dica/G.%20REPRESENTACI&#211;N%20Y%20DEFENSA%20JUDICIAL" TargetMode="External"/><Relationship Id="rId7" Type="http://schemas.openxmlformats.org/officeDocument/2006/relationships/image" Target="../media/image5.jpeg"/><Relationship Id="rId2" Type="http://schemas.openxmlformats.org/officeDocument/2006/relationships/hyperlink" Target="1.%20Despacho%20del%20Defensor/Oficina%20Jur&#237;dica/DESPACHO%20DE%20LA%20OFICINA%20JURIDICA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hyperlink" Target="1.%20Despacho%20del%20Defensor/Oficina%20Jur&#237;dica/G.%20SOPORTE%20JURIDICO%20INSTITUCIONAL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2.%20Despacho%20del%20Vicedefensor/Delegada%20para%20los%20Derechos%20Colectivos%20y%20del%20Medio%20Ambiente" TargetMode="External"/><Relationship Id="rId13" Type="http://schemas.openxmlformats.org/officeDocument/2006/relationships/slide" Target="slide11.xml"/><Relationship Id="rId18" Type="http://schemas.openxmlformats.org/officeDocument/2006/relationships/hyperlink" Target="2.%20Despacho%20del%20Vicedefensor/Direcci&#243;n%20Nacional%20de%20Recursos%20y%20Acciones%20Judiciales" TargetMode="External"/><Relationship Id="rId3" Type="http://schemas.openxmlformats.org/officeDocument/2006/relationships/hyperlink" Target="2.%20Despacho%20del%20Vicedefensor/Delegada%20para%20la%20Infancia,%20juventud%20y%20el%20adulto%20mayor" TargetMode="External"/><Relationship Id="rId21" Type="http://schemas.openxmlformats.org/officeDocument/2006/relationships/image" Target="../media/image5.jpeg"/><Relationship Id="rId7" Type="http://schemas.openxmlformats.org/officeDocument/2006/relationships/hyperlink" Target="2.%20Despacho%20del%20Vicedefensor/Delegada%20para%20los%20Asuntos%20Constitucionales%20y%20Legales" TargetMode="External"/><Relationship Id="rId12" Type="http://schemas.openxmlformats.org/officeDocument/2006/relationships/hyperlink" Target="2.%20Despacho%20del%20Vicedefensor/Delegada%20para%20los%20Derechos%20Economicos%20S%20y%20C" TargetMode="External"/><Relationship Id="rId17" Type="http://schemas.openxmlformats.org/officeDocument/2006/relationships/hyperlink" Target="2.%20Despacho%20del%20Vicedefensor/Direcci&#243;n%20Nacional%20de%20Promoci&#243;n%20y%20Divulgaci&#243;n%20de%20Derechos%20Humanos" TargetMode="External"/><Relationship Id="rId2" Type="http://schemas.openxmlformats.org/officeDocument/2006/relationships/hyperlink" Target="2.%20Despacho%20del%20Vicedefensor/Delegada%20para%20el%20derecho%20a%20la%20salud%20y%20la%20seguridad%20social" TargetMode="External"/><Relationship Id="rId16" Type="http://schemas.openxmlformats.org/officeDocument/2006/relationships/slide" Target="slide13.xml"/><Relationship Id="rId20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2.%20Despacho%20del%20Vicedefensor/Delegada%20para%20los%20Asuntos%20Agrarios%20y%20de%20Tierras" TargetMode="External"/><Relationship Id="rId11" Type="http://schemas.openxmlformats.org/officeDocument/2006/relationships/hyperlink" Target="2.%20Despacho%20del%20Vicedefensor/Delegada%20para%20los%20Grupos%20&#201;tnicos" TargetMode="External"/><Relationship Id="rId5" Type="http://schemas.openxmlformats.org/officeDocument/2006/relationships/hyperlink" Target="2.%20Despacho%20del%20Vicedefensor/Delegada%20para%20la%20Pol&#237;tica%20Criminal%20y%20Penitenciaria" TargetMode="External"/><Relationship Id="rId15" Type="http://schemas.openxmlformats.org/officeDocument/2006/relationships/slide" Target="slide12.xml"/><Relationship Id="rId10" Type="http://schemas.openxmlformats.org/officeDocument/2006/relationships/hyperlink" Target="2.%20Despacho%20del%20Vicedefensor/Delegada%20para%20los%20Derechos%20de%20las%20Mujeres%20y%20Asuntos%20de%20g&#233;nero" TargetMode="External"/><Relationship Id="rId19" Type="http://schemas.openxmlformats.org/officeDocument/2006/relationships/slide" Target="slide9.xml"/><Relationship Id="rId4" Type="http://schemas.openxmlformats.org/officeDocument/2006/relationships/hyperlink" Target="2.%20Despacho%20del%20Vicedefensor/Delegada%20Para%20La%20Orientaci&#243;n%20Y%20Asesor&#237;a%20A%20Las%20V&#237;ctimas%20CAI" TargetMode="External"/><Relationship Id="rId9" Type="http://schemas.openxmlformats.org/officeDocument/2006/relationships/slide" Target="slide10.xml"/><Relationship Id="rId14" Type="http://schemas.openxmlformats.org/officeDocument/2006/relationships/hyperlink" Target="2.%20Despacho%20del%20Vicedefensor/Delegadas" TargetMode="External"/><Relationship Id="rId2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hyperlink" Target="2.%20Despacho%20del%20Vicedefensor/1.%20DESPACHO%20DEL%20VICEDEFENSOR%20DEL%20PUEBLO/An&#225;lisis%20Especiales" TargetMode="External"/><Relationship Id="rId7" Type="http://schemas.openxmlformats.org/officeDocument/2006/relationships/slide" Target="slide8.xml"/><Relationship Id="rId2" Type="http://schemas.openxmlformats.org/officeDocument/2006/relationships/hyperlink" Target="2.%20Despacho%20del%20Vicedefensor/1.%20DESPACHO%20DEL%20VICEDEFENSOR%20DEL%20PUEBLO/1.%20Despacho%20del%20Vicedefenso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2.%20Despacho%20del%20Vicedefensor/1.%20DESPACHO%20DEL%20VICEDEFENSOR%20DEL%20PUEBLO/Grupo%20Estrat&#233;gico%20de%20Coordinaci&#243;n%20Institucional" TargetMode="External"/><Relationship Id="rId5" Type="http://schemas.openxmlformats.org/officeDocument/2006/relationships/hyperlink" Target="2.%20Despacho%20del%20Vicedefensor/1.%20DESPACHO%20DEL%20VICEDEFENSOR%20DEL%20PUEBLO/Esquemas%20De%20Actuaci&#243;n%20Humanitaria" TargetMode="External"/><Relationship Id="rId10" Type="http://schemas.openxmlformats.org/officeDocument/2006/relationships/image" Target="../media/image2.jpg"/><Relationship Id="rId4" Type="http://schemas.openxmlformats.org/officeDocument/2006/relationships/hyperlink" Target="2.%20Despacho%20del%20Vicedefensor/1.%20DESPACHO%20DEL%20VICEDEFENSOR%20DEL%20PUEBLO/Apoyo%20y%20Seguimiento%20Misional" TargetMode="External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498863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5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  <a:noFill/>
        </p:grpSpPr>
        <p:sp>
          <p:nvSpPr>
            <p:cNvPr id="6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grpFill/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noFill/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noFill/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7" name="Picture 119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  <a:grpFill/>
          </p:spPr>
        </p:pic>
      </p:grpSp>
      <p:sp>
        <p:nvSpPr>
          <p:cNvPr id="8" name="Rectángulo 7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15"/>
          <p:cNvPicPr/>
          <p:nvPr/>
        </p:nvPicPr>
        <p:blipFill>
          <a:blip r:embed="rId3"/>
          <a:stretch>
            <a:fillRect/>
          </a:stretch>
        </p:blipFill>
        <p:spPr>
          <a:xfrm>
            <a:off x="3854633" y="1040878"/>
            <a:ext cx="1112520" cy="111252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18405" y="2355726"/>
            <a:ext cx="8784976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4445" indent="-6350" algn="ctr">
              <a:lnSpc>
                <a:spcPct val="107000"/>
              </a:lnSpc>
              <a:spcAft>
                <a:spcPts val="0"/>
              </a:spcAft>
            </a:pPr>
            <a:r>
              <a:rPr lang="es-CO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MANUAL ESPECÍFICO DE FUNCIONES Y</a:t>
            </a:r>
            <a:r>
              <a:rPr lang="es-CO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COMPETENCIAS LABORALES POR DEPEDENCIAS DE LOS EMPLEOS DE LAPLANTA DE PERSONAL DE LADEFENSORÍA DEL PUEBLO</a:t>
            </a:r>
            <a:endParaRPr lang="es-CO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05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>
                <a:hlinkClick r:id="rId2" action="ppaction://hlinkfile"/>
              </a:rPr>
              <a:t>Delegada para los Derechos de la Población </a:t>
            </a:r>
            <a:r>
              <a:rPr lang="es-AR" dirty="0" smtClean="0">
                <a:hlinkClick r:id="rId2" action="ppaction://hlinkfile"/>
              </a:rPr>
              <a:t>en Movilidad Humana</a:t>
            </a:r>
            <a:endParaRPr lang="es-AR" dirty="0" smtClean="0"/>
          </a:p>
          <a:p>
            <a:r>
              <a:rPr lang="es-AR" dirty="0" smtClean="0">
                <a:hlinkClick r:id="rId3" action="ppaction://hlinkfile"/>
              </a:rPr>
              <a:t>Grupo De Gestión Para El Fortalecimiento Comunitario</a:t>
            </a:r>
            <a:endParaRPr lang="es-CO" dirty="0"/>
          </a:p>
        </p:txBody>
      </p:sp>
      <p:sp>
        <p:nvSpPr>
          <p:cNvPr id="6" name="Flecha izquierda 5">
            <a:hlinkClick r:id="rId4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624793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10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18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2117" y="823713"/>
            <a:ext cx="8229600" cy="3394472"/>
          </a:xfrm>
        </p:spPr>
        <p:txBody>
          <a:bodyPr/>
          <a:lstStyle/>
          <a:p>
            <a:r>
              <a:rPr lang="es-AR" sz="2800" dirty="0" smtClean="0">
                <a:hlinkClick r:id="rId2" action="ppaction://hlinkfile"/>
              </a:rPr>
              <a:t>Delegada para la Prevención de Riesgos de Violaciones a los DDHH y al DIH SAT</a:t>
            </a:r>
            <a:endParaRPr lang="es-AR" sz="2800" dirty="0" smtClean="0"/>
          </a:p>
          <a:p>
            <a:r>
              <a:rPr lang="es-CO" sz="2800" dirty="0" smtClean="0">
                <a:hlinkClick r:id="rId3" action="ppaction://hlinkfile"/>
              </a:rPr>
              <a:t>Informes Especiales</a:t>
            </a:r>
            <a:r>
              <a:rPr lang="es-CO" sz="2800" dirty="0" smtClean="0"/>
              <a:t>	</a:t>
            </a:r>
          </a:p>
          <a:p>
            <a:r>
              <a:rPr lang="es-CO" sz="2800" dirty="0" smtClean="0">
                <a:hlinkClick r:id="rId4" action="ppaction://hlinkfile"/>
              </a:rPr>
              <a:t>Proyección Social E Interinstitucional</a:t>
            </a:r>
            <a:endParaRPr lang="es-CO" sz="2800" dirty="0" smtClean="0"/>
          </a:p>
          <a:p>
            <a:r>
              <a:rPr lang="es-CO" sz="2800" dirty="0" smtClean="0">
                <a:hlinkClick r:id="rId5" action="ppaction://hlinkfile"/>
              </a:rPr>
              <a:t>SAT</a:t>
            </a:r>
            <a:endParaRPr lang="es-CO" sz="2800" dirty="0" smtClean="0"/>
          </a:p>
          <a:p>
            <a:r>
              <a:rPr lang="es-CO" sz="2800" dirty="0" smtClean="0">
                <a:hlinkClick r:id="rId6" action="ppaction://hlinkfile"/>
              </a:rPr>
              <a:t>Seguimiento E Indicadores</a:t>
            </a:r>
            <a:endParaRPr lang="es-CO" sz="2800" dirty="0"/>
          </a:p>
        </p:txBody>
      </p:sp>
      <p:sp>
        <p:nvSpPr>
          <p:cNvPr id="6" name="Flecha izquierda 5">
            <a:hlinkClick r:id="rId7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534567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11 de 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10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09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>
                <a:hlinkClick r:id="rId2" action="ppaction://hlinkfile"/>
              </a:rPr>
              <a:t>CAC</a:t>
            </a:r>
            <a:endParaRPr lang="es-CO" dirty="0" smtClean="0"/>
          </a:p>
          <a:p>
            <a:r>
              <a:rPr lang="es-CO" dirty="0" smtClean="0">
                <a:hlinkClick r:id="rId3" action="ppaction://hlinkfile"/>
              </a:rPr>
              <a:t>Despacho Dirección</a:t>
            </a:r>
            <a:endParaRPr lang="es-CO" dirty="0" smtClean="0"/>
          </a:p>
          <a:p>
            <a:r>
              <a:rPr lang="es-CO" dirty="0" smtClean="0">
                <a:hlinkClick r:id="rId4" action="ppaction://hlinkfile"/>
              </a:rPr>
              <a:t>RECEPCIÓN Y ANÁLISIS</a:t>
            </a:r>
            <a:endParaRPr lang="es-CO" dirty="0"/>
          </a:p>
        </p:txBody>
      </p:sp>
      <p:sp>
        <p:nvSpPr>
          <p:cNvPr id="6" name="Flecha izquierda 5">
            <a:hlinkClick r:id="rId5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454652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12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3" name="Rectángulo 12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20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3150" y="814261"/>
            <a:ext cx="8229600" cy="3394472"/>
          </a:xfrm>
        </p:spPr>
        <p:txBody>
          <a:bodyPr/>
          <a:lstStyle/>
          <a:p>
            <a:r>
              <a:rPr lang="es-CO" sz="2800" dirty="0" smtClean="0">
                <a:hlinkClick r:id="rId2" action="ppaction://hlinkfile"/>
              </a:rPr>
              <a:t>Capacitación E Investigación</a:t>
            </a:r>
            <a:endParaRPr lang="es-CO" sz="2800" dirty="0" smtClean="0"/>
          </a:p>
          <a:p>
            <a:r>
              <a:rPr lang="es-AR" sz="2800" dirty="0" smtClean="0">
                <a:hlinkClick r:id="rId3" action="ppaction://hlinkfile"/>
              </a:rPr>
              <a:t>Control, Vigilancia y gestión estadística</a:t>
            </a:r>
            <a:endParaRPr lang="es-AR" sz="2800" dirty="0" smtClean="0"/>
          </a:p>
          <a:p>
            <a:r>
              <a:rPr lang="es-AR" sz="2800" dirty="0" smtClean="0">
                <a:hlinkClick r:id="rId4" action="ppaction://hlinkfile"/>
              </a:rPr>
              <a:t>Dirección Nacional De Defensoría Pública</a:t>
            </a:r>
            <a:endParaRPr lang="es-AR" sz="2800" dirty="0" smtClean="0"/>
          </a:p>
          <a:p>
            <a:r>
              <a:rPr lang="es-CO" sz="2800" dirty="0" smtClean="0">
                <a:hlinkClick r:id="rId5" action="ppaction://hlinkfile"/>
              </a:rPr>
              <a:t>Investigación </a:t>
            </a:r>
            <a:r>
              <a:rPr lang="es-CO" sz="2800" dirty="0" err="1" smtClean="0">
                <a:hlinkClick r:id="rId5" action="ppaction://hlinkfile"/>
              </a:rPr>
              <a:t>Defensorial</a:t>
            </a:r>
            <a:endParaRPr lang="es-CO" sz="2800" dirty="0" smtClean="0"/>
          </a:p>
          <a:p>
            <a:r>
              <a:rPr lang="es-AR" sz="2800" dirty="0" smtClean="0">
                <a:hlinkClick r:id="rId6" action="ppaction://hlinkfile"/>
              </a:rPr>
              <a:t>Registro Y Selección De Operadores</a:t>
            </a:r>
            <a:endParaRPr lang="es-AR" sz="2800" dirty="0" smtClean="0"/>
          </a:p>
          <a:p>
            <a:r>
              <a:rPr lang="es-CO" sz="2800" dirty="0" smtClean="0">
                <a:hlinkClick r:id="rId7" action="ppaction://hlinkfile"/>
              </a:rPr>
              <a:t>Representación Judicial A Víctimas</a:t>
            </a:r>
            <a:endParaRPr lang="es-CO" sz="2800" dirty="0"/>
          </a:p>
        </p:txBody>
      </p:sp>
      <p:sp>
        <p:nvSpPr>
          <p:cNvPr id="6" name="Flecha izquierda 5">
            <a:hlinkClick r:id="rId8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315840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13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11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96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471" y="876958"/>
            <a:ext cx="8161181" cy="3836302"/>
          </a:xfrm>
        </p:spPr>
        <p:txBody>
          <a:bodyPr>
            <a:noAutofit/>
          </a:bodyPr>
          <a:lstStyle/>
          <a:p>
            <a:r>
              <a:rPr lang="es-CO" sz="1700" dirty="0">
                <a:hlinkClick r:id="rId2" action="ppaction://hlinkfile"/>
              </a:rPr>
              <a:t>1. </a:t>
            </a:r>
            <a:r>
              <a:rPr lang="es-CO" sz="1700" dirty="0" err="1">
                <a:hlinkClick r:id="rId2" action="ppaction://hlinkfile"/>
              </a:rPr>
              <a:t>Defensorias</a:t>
            </a:r>
            <a:r>
              <a:rPr lang="es-CO" sz="1700" dirty="0">
                <a:hlinkClick r:id="rId2" action="ppaction://hlinkfile"/>
              </a:rPr>
              <a:t> </a:t>
            </a:r>
            <a:r>
              <a:rPr lang="es-CO" sz="1700" dirty="0" smtClean="0">
                <a:hlinkClick r:id="rId2" action="ppaction://hlinkfile"/>
              </a:rPr>
              <a:t>Regionales</a:t>
            </a:r>
            <a:endParaRPr lang="es-CO" sz="1700" dirty="0" smtClean="0"/>
          </a:p>
          <a:p>
            <a:r>
              <a:rPr lang="es-AR" sz="1700" dirty="0">
                <a:hlinkClick r:id="rId3" action="ppaction://hlinkfile"/>
              </a:rPr>
              <a:t>Asuntos Agrarios Y Tierras – Derechos Colectivos Y Del Medio </a:t>
            </a:r>
            <a:r>
              <a:rPr lang="es-AR" sz="1700" dirty="0" smtClean="0">
                <a:hlinkClick r:id="rId3" action="ppaction://hlinkfile"/>
              </a:rPr>
              <a:t>Ambiente</a:t>
            </a:r>
            <a:endParaRPr lang="es-AR" sz="1700" dirty="0" smtClean="0"/>
          </a:p>
          <a:p>
            <a:r>
              <a:rPr lang="es-AR" sz="1700" dirty="0" smtClean="0">
                <a:hlinkClick r:id="rId4" action="ppaction://hlinkfile"/>
              </a:rPr>
              <a:t>Área Para </a:t>
            </a:r>
            <a:r>
              <a:rPr lang="es-AR" sz="1700" dirty="0">
                <a:hlinkClick r:id="rId4" action="ppaction://hlinkfile"/>
              </a:rPr>
              <a:t>Los grupos </a:t>
            </a:r>
            <a:r>
              <a:rPr lang="es-AR" sz="1700" dirty="0" smtClean="0">
                <a:hlinkClick r:id="rId4" action="ppaction://hlinkfile"/>
              </a:rPr>
              <a:t>Étnicos</a:t>
            </a:r>
            <a:endParaRPr lang="es-AR" sz="1700" dirty="0" smtClean="0"/>
          </a:p>
          <a:p>
            <a:r>
              <a:rPr lang="es-AR" sz="1700" dirty="0">
                <a:hlinkClick r:id="rId5" action="ppaction://hlinkfile"/>
              </a:rPr>
              <a:t>Área </a:t>
            </a:r>
            <a:r>
              <a:rPr lang="es-AR" sz="1700" dirty="0" smtClean="0">
                <a:hlinkClick r:id="rId5" action="ppaction://hlinkfile"/>
              </a:rPr>
              <a:t>Para </a:t>
            </a:r>
            <a:r>
              <a:rPr lang="es-AR" sz="1700" dirty="0">
                <a:hlinkClick r:id="rId5" action="ppaction://hlinkfile"/>
              </a:rPr>
              <a:t>La Orientación Y Asesoría De Víctimas Del Conflicto Armado </a:t>
            </a:r>
            <a:r>
              <a:rPr lang="es-AR" sz="1700" dirty="0" smtClean="0">
                <a:hlinkClick r:id="rId5" action="ppaction://hlinkfile"/>
              </a:rPr>
              <a:t>Interno</a:t>
            </a:r>
            <a:endParaRPr lang="es-AR" sz="1700" dirty="0" smtClean="0"/>
          </a:p>
          <a:p>
            <a:r>
              <a:rPr lang="es-AR" sz="1700" dirty="0">
                <a:hlinkClick r:id="rId6" action="ppaction://hlinkfile"/>
              </a:rPr>
              <a:t>Área</a:t>
            </a:r>
            <a:r>
              <a:rPr lang="es-AR" sz="1700" dirty="0" smtClean="0">
                <a:hlinkClick r:id="rId6" action="ppaction://hlinkfile"/>
              </a:rPr>
              <a:t> </a:t>
            </a:r>
            <a:r>
              <a:rPr lang="es-AR" sz="1700" dirty="0">
                <a:hlinkClick r:id="rId6" action="ppaction://hlinkfile"/>
              </a:rPr>
              <a:t>Para La Prevención De Riesgos De Violaciones De </a:t>
            </a:r>
            <a:r>
              <a:rPr lang="es-AR" sz="1700" dirty="0" err="1">
                <a:hlinkClick r:id="rId6" action="ppaction://hlinkfile"/>
              </a:rPr>
              <a:t>Ddhh</a:t>
            </a:r>
            <a:r>
              <a:rPr lang="es-AR" sz="1700" dirty="0">
                <a:hlinkClick r:id="rId6" action="ppaction://hlinkfile"/>
              </a:rPr>
              <a:t> Y </a:t>
            </a:r>
            <a:r>
              <a:rPr lang="es-AR" sz="1700" dirty="0" err="1" smtClean="0">
                <a:hlinkClick r:id="rId6" action="ppaction://hlinkfile"/>
              </a:rPr>
              <a:t>Dih</a:t>
            </a:r>
            <a:endParaRPr lang="es-AR" sz="1700" dirty="0" smtClean="0"/>
          </a:p>
          <a:p>
            <a:r>
              <a:rPr lang="es-AR" sz="1700" dirty="0">
                <a:hlinkClick r:id="rId7" action="ppaction://hlinkfile"/>
              </a:rPr>
              <a:t>Área </a:t>
            </a:r>
            <a:r>
              <a:rPr lang="es-AR" sz="1700" dirty="0" smtClean="0">
                <a:hlinkClick r:id="rId7" action="ppaction://hlinkfile"/>
              </a:rPr>
              <a:t>Para </a:t>
            </a:r>
            <a:r>
              <a:rPr lang="es-AR" sz="1700" dirty="0">
                <a:hlinkClick r:id="rId7" action="ppaction://hlinkfile"/>
              </a:rPr>
              <a:t>Los Derechos De La Población </a:t>
            </a:r>
            <a:r>
              <a:rPr lang="es-AR" sz="1700" dirty="0" smtClean="0">
                <a:hlinkClick r:id="rId7" action="ppaction://hlinkfile"/>
              </a:rPr>
              <a:t>Desplazada</a:t>
            </a:r>
            <a:endParaRPr lang="es-AR" sz="1700" dirty="0" smtClean="0"/>
          </a:p>
          <a:p>
            <a:r>
              <a:rPr lang="es-AR" sz="1700" dirty="0">
                <a:hlinkClick r:id="rId8" action="ppaction://hlinkfile"/>
              </a:rPr>
              <a:t>Área </a:t>
            </a:r>
            <a:r>
              <a:rPr lang="es-AR" sz="1700" dirty="0" smtClean="0">
                <a:hlinkClick r:id="rId8" action="ppaction://hlinkfile"/>
              </a:rPr>
              <a:t>Para </a:t>
            </a:r>
            <a:r>
              <a:rPr lang="es-AR" sz="1700" dirty="0">
                <a:hlinkClick r:id="rId8" action="ppaction://hlinkfile"/>
              </a:rPr>
              <a:t>Los Derechos De Las Mujeres Y Asuntos De </a:t>
            </a:r>
            <a:r>
              <a:rPr lang="es-AR" sz="1700" dirty="0" smtClean="0">
                <a:hlinkClick r:id="rId8" action="ppaction://hlinkfile"/>
              </a:rPr>
              <a:t>Genero</a:t>
            </a:r>
            <a:endParaRPr lang="es-AR" sz="1700" dirty="0" smtClean="0"/>
          </a:p>
          <a:p>
            <a:r>
              <a:rPr lang="es-AR" sz="1700" dirty="0">
                <a:hlinkClick r:id="rId9" action="ppaction://hlinkfile"/>
              </a:rPr>
              <a:t>Dirección Nacional de Defensoría </a:t>
            </a:r>
            <a:r>
              <a:rPr lang="es-AR" sz="1700" dirty="0" smtClean="0">
                <a:hlinkClick r:id="rId9" action="ppaction://hlinkfile"/>
              </a:rPr>
              <a:t>Publica</a:t>
            </a:r>
            <a:endParaRPr lang="es-AR" sz="1700" dirty="0" smtClean="0"/>
          </a:p>
          <a:p>
            <a:r>
              <a:rPr lang="es-CO" sz="1700" dirty="0">
                <a:hlinkClick r:id="rId10" action="ppaction://hlinkfile"/>
              </a:rPr>
              <a:t>Direcciones </a:t>
            </a:r>
            <a:r>
              <a:rPr lang="es-CO" sz="1700" dirty="0" smtClean="0">
                <a:hlinkClick r:id="rId10" action="ppaction://hlinkfile"/>
              </a:rPr>
              <a:t>Nacionales</a:t>
            </a:r>
            <a:endParaRPr lang="es-CO" sz="1700" dirty="0" smtClean="0"/>
          </a:p>
          <a:p>
            <a:r>
              <a:rPr lang="es-CO" sz="1700" dirty="0">
                <a:hlinkClick r:id="rId11" action="ppaction://hlinksldjump"/>
              </a:rPr>
              <a:t>Regional </a:t>
            </a:r>
            <a:r>
              <a:rPr lang="es-CO" sz="1700" dirty="0" smtClean="0">
                <a:hlinkClick r:id="rId11" action="ppaction://hlinksldjump"/>
              </a:rPr>
              <a:t>Bogotá</a:t>
            </a:r>
            <a:endParaRPr lang="es-CO" sz="1700" dirty="0" smtClean="0"/>
          </a:p>
          <a:p>
            <a:r>
              <a:rPr lang="es-CO" sz="1700" dirty="0">
                <a:hlinkClick r:id="rId12" action="ppaction://hlinkfile"/>
              </a:rPr>
              <a:t>Representación Judicial A Víctimas</a:t>
            </a:r>
            <a:endParaRPr lang="es-CO" sz="1700" dirty="0"/>
          </a:p>
        </p:txBody>
      </p:sp>
      <p:pic>
        <p:nvPicPr>
          <p:cNvPr id="5" name="Imagen 4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960840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14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6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7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8" name="Picture 119"/>
            <p:cNvPicPr/>
            <p:nvPr/>
          </p:nvPicPr>
          <p:blipFill>
            <a:blip r:embed="rId15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0" name="Rectángulo 9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49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5536" y="1112129"/>
            <a:ext cx="8229600" cy="3394472"/>
          </a:xfrm>
        </p:spPr>
        <p:txBody>
          <a:bodyPr/>
          <a:lstStyle/>
          <a:p>
            <a:r>
              <a:rPr lang="es-CO" dirty="0">
                <a:hlinkClick r:id="rId2" action="ppaction://hlinkfile"/>
              </a:rPr>
              <a:t>REGIONAL BOGOTA</a:t>
            </a:r>
            <a:endParaRPr lang="es-CO" dirty="0"/>
          </a:p>
          <a:p>
            <a:r>
              <a:rPr lang="es-CO" dirty="0" smtClean="0">
                <a:hlinkClick r:id="rId3" action="ppaction://hlinkfile"/>
              </a:rPr>
              <a:t>Defensoría </a:t>
            </a:r>
            <a:r>
              <a:rPr lang="es-CO" dirty="0">
                <a:hlinkClick r:id="rId3" action="ppaction://hlinkfile"/>
              </a:rPr>
              <a:t>Regional De Bogotá – Área No </a:t>
            </a:r>
            <a:r>
              <a:rPr lang="es-CO" dirty="0" smtClean="0">
                <a:hlinkClick r:id="rId3" action="ppaction://hlinkfile"/>
              </a:rPr>
              <a:t>Penal</a:t>
            </a:r>
            <a:endParaRPr lang="es-CO" dirty="0" smtClean="0"/>
          </a:p>
          <a:p>
            <a:r>
              <a:rPr lang="es-CO" dirty="0">
                <a:hlinkClick r:id="rId4" action="ppaction://hlinkfile"/>
              </a:rPr>
              <a:t>Defensoría Regional De Bogotá – Área Penal</a:t>
            </a:r>
            <a:endParaRPr lang="es-CO" dirty="0"/>
          </a:p>
        </p:txBody>
      </p:sp>
      <p:sp>
        <p:nvSpPr>
          <p:cNvPr id="6" name="Flecha izquierda 5">
            <a:hlinkClick r:id="rId5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957303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15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03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2117" y="946087"/>
            <a:ext cx="8229600" cy="3394472"/>
          </a:xfrm>
        </p:spPr>
        <p:txBody>
          <a:bodyPr/>
          <a:lstStyle/>
          <a:p>
            <a:r>
              <a:rPr lang="es-CO" sz="2400" dirty="0">
                <a:hlinkClick r:id="rId2" action="ppaction://hlinksldjump"/>
              </a:rPr>
              <a:t>1. Secretaría </a:t>
            </a:r>
            <a:r>
              <a:rPr lang="es-CO" sz="2400" dirty="0" smtClean="0">
                <a:hlinkClick r:id="rId2" action="ppaction://hlinksldjump"/>
              </a:rPr>
              <a:t>general</a:t>
            </a:r>
            <a:endParaRPr lang="es-CO" sz="2400" dirty="0" smtClean="0"/>
          </a:p>
          <a:p>
            <a:r>
              <a:rPr lang="es-CO" sz="2400" dirty="0" smtClean="0">
                <a:hlinkClick r:id="rId3" action="ppaction://hlinkfile"/>
              </a:rPr>
              <a:t>Contratación</a:t>
            </a:r>
            <a:endParaRPr lang="es-CO" sz="2400" dirty="0" smtClean="0"/>
          </a:p>
          <a:p>
            <a:r>
              <a:rPr lang="es-CO" sz="2400" dirty="0" smtClean="0">
                <a:hlinkClick r:id="rId4" action="ppaction://hlinksldjump"/>
              </a:rPr>
              <a:t>Sistemas</a:t>
            </a:r>
            <a:endParaRPr lang="es-CO" sz="2400" dirty="0" smtClean="0"/>
          </a:p>
          <a:p>
            <a:r>
              <a:rPr lang="es-CO" sz="2400" dirty="0">
                <a:hlinkClick r:id="rId5" action="ppaction://hlinkfile"/>
              </a:rPr>
              <a:t>Gestión Documental</a:t>
            </a:r>
            <a:endParaRPr lang="es-CO" sz="2400" dirty="0"/>
          </a:p>
          <a:p>
            <a:r>
              <a:rPr lang="es-CO" sz="2400" dirty="0" smtClean="0">
                <a:hlinkClick r:id="rId6" action="ppaction://hlinksldjump"/>
              </a:rPr>
              <a:t>Subdirección Administrativa</a:t>
            </a:r>
            <a:endParaRPr lang="es-CO" sz="2400" dirty="0" smtClean="0"/>
          </a:p>
          <a:p>
            <a:r>
              <a:rPr lang="es-AR" sz="2400" dirty="0">
                <a:hlinkClick r:id="rId7" action="ppaction://hlinksldjump"/>
              </a:rPr>
              <a:t>Subdirección De Gestión Del Talento </a:t>
            </a:r>
            <a:r>
              <a:rPr lang="es-AR" sz="2400" dirty="0" smtClean="0">
                <a:hlinkClick r:id="rId7" action="ppaction://hlinksldjump"/>
              </a:rPr>
              <a:t>Humano</a:t>
            </a:r>
            <a:endParaRPr lang="es-AR" sz="2400" dirty="0" smtClean="0"/>
          </a:p>
          <a:p>
            <a:r>
              <a:rPr lang="es-CO" sz="2400" dirty="0">
                <a:hlinkClick r:id="rId8" action="ppaction://hlinksldjump"/>
              </a:rPr>
              <a:t>Subdirección Financiera</a:t>
            </a:r>
            <a:endParaRPr lang="es-CO" sz="2400" dirty="0"/>
          </a:p>
        </p:txBody>
      </p:sp>
      <p:pic>
        <p:nvPicPr>
          <p:cNvPr id="5" name="Imagen 4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432999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16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6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7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8" name="Picture 119"/>
            <p:cNvPicPr/>
            <p:nvPr/>
          </p:nvPicPr>
          <p:blipFill>
            <a:blip r:embed="rId11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1" name="Rectángulo 10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14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1691" y="1112129"/>
            <a:ext cx="8229600" cy="3394472"/>
          </a:xfrm>
        </p:spPr>
        <p:txBody>
          <a:bodyPr/>
          <a:lstStyle/>
          <a:p>
            <a:r>
              <a:rPr lang="es-AR" sz="2800" dirty="0">
                <a:hlinkClick r:id="rId2" action="ppaction://hlinkfile"/>
              </a:rPr>
              <a:t>Secretaria general</a:t>
            </a:r>
            <a:endParaRPr lang="es-AR" sz="2800" dirty="0"/>
          </a:p>
          <a:p>
            <a:r>
              <a:rPr lang="es-AR" sz="2800" dirty="0" smtClean="0">
                <a:hlinkClick r:id="rId3" action="ppaction://hlinkfile"/>
              </a:rPr>
              <a:t>Gestión </a:t>
            </a:r>
            <a:r>
              <a:rPr lang="es-AR" sz="2800" dirty="0">
                <a:hlinkClick r:id="rId3" action="ppaction://hlinkfile"/>
              </a:rPr>
              <a:t>Administrativa Para Nivel Central Y </a:t>
            </a:r>
            <a:r>
              <a:rPr lang="es-AR" sz="2800" dirty="0" smtClean="0">
                <a:hlinkClick r:id="rId3" action="ppaction://hlinkfile"/>
              </a:rPr>
              <a:t>Regionales</a:t>
            </a:r>
            <a:endParaRPr lang="es-AR" sz="2800" dirty="0" smtClean="0"/>
          </a:p>
          <a:p>
            <a:r>
              <a:rPr lang="es-CO" sz="2800" dirty="0">
                <a:hlinkClick r:id="rId4" action="ppaction://hlinkfile"/>
              </a:rPr>
              <a:t>Gestión Administrativa Para </a:t>
            </a:r>
            <a:r>
              <a:rPr lang="es-CO" sz="2800" dirty="0" smtClean="0">
                <a:hlinkClick r:id="rId4" action="ppaction://hlinkfile"/>
              </a:rPr>
              <a:t>Regionales</a:t>
            </a:r>
            <a:endParaRPr lang="es-CO" sz="2800" dirty="0" smtClean="0"/>
          </a:p>
          <a:p>
            <a:r>
              <a:rPr lang="es-AR" sz="2800" dirty="0">
                <a:hlinkClick r:id="rId5" action="ppaction://hlinkfile"/>
              </a:rPr>
              <a:t>Transparencia, Participación Y Servicio Al Ciudadano</a:t>
            </a:r>
            <a:endParaRPr lang="es-CO" sz="2800" dirty="0"/>
          </a:p>
        </p:txBody>
      </p:sp>
      <p:sp>
        <p:nvSpPr>
          <p:cNvPr id="6" name="Flecha izquierda 5">
            <a:hlinkClick r:id="rId6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639671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17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72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>
                <a:hlinkClick r:id="rId2" action="ppaction://hlinkfile"/>
              </a:rPr>
              <a:t>Sistemas</a:t>
            </a:r>
            <a:endParaRPr lang="es-CO" dirty="0" smtClean="0"/>
          </a:p>
          <a:p>
            <a:r>
              <a:rPr lang="es-CO" dirty="0">
                <a:hlinkClick r:id="rId3" action="ppaction://hlinkfile"/>
              </a:rPr>
              <a:t>Infraestructura Y </a:t>
            </a:r>
            <a:r>
              <a:rPr lang="es-CO" dirty="0" smtClean="0">
                <a:hlinkClick r:id="rId3" action="ppaction://hlinkfile"/>
              </a:rPr>
              <a:t>Soporte</a:t>
            </a:r>
            <a:endParaRPr lang="es-CO" dirty="0" smtClean="0"/>
          </a:p>
          <a:p>
            <a:r>
              <a:rPr lang="es-CO" dirty="0">
                <a:hlinkClick r:id="rId4" action="ppaction://hlinkfile"/>
              </a:rPr>
              <a:t>Ingeniería De </a:t>
            </a:r>
            <a:r>
              <a:rPr lang="es-CO" dirty="0" smtClean="0">
                <a:hlinkClick r:id="rId4" action="ppaction://hlinkfile"/>
              </a:rPr>
              <a:t>Software</a:t>
            </a:r>
            <a:endParaRPr lang="es-CO" dirty="0" smtClean="0"/>
          </a:p>
          <a:p>
            <a:r>
              <a:rPr lang="es-CO" dirty="0">
                <a:hlinkClick r:id="rId5" action="ppaction://hlinkfile"/>
              </a:rPr>
              <a:t>Proyectos Y Control</a:t>
            </a:r>
            <a:endParaRPr lang="es-CO" dirty="0"/>
          </a:p>
        </p:txBody>
      </p:sp>
      <p:sp>
        <p:nvSpPr>
          <p:cNvPr id="6" name="Flecha izquierda 5">
            <a:hlinkClick r:id="rId6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846390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18</a:t>
                      </a:r>
                      <a:r>
                        <a:rPr lang="es-CO" sz="1100" b="1" baseline="0" dirty="0" smtClean="0">
                          <a:effectLst/>
                        </a:rPr>
                        <a:t> </a:t>
                      </a:r>
                      <a:r>
                        <a:rPr lang="es-CO" sz="1100" b="1" dirty="0" smtClean="0">
                          <a:effectLst/>
                        </a:rPr>
                        <a:t>de 21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20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5536" y="1252532"/>
            <a:ext cx="8229600" cy="3394472"/>
          </a:xfrm>
        </p:spPr>
        <p:txBody>
          <a:bodyPr/>
          <a:lstStyle/>
          <a:p>
            <a:r>
              <a:rPr lang="es-CO" dirty="0">
                <a:hlinkClick r:id="rId2" action="ppaction://hlinkfile"/>
              </a:rPr>
              <a:t>Subdirección </a:t>
            </a:r>
            <a:r>
              <a:rPr lang="es-CO" dirty="0" smtClean="0">
                <a:hlinkClick r:id="rId2" action="ppaction://hlinkfile"/>
              </a:rPr>
              <a:t>Administrativa</a:t>
            </a:r>
            <a:endParaRPr lang="es-CO" dirty="0" smtClean="0"/>
          </a:p>
          <a:p>
            <a:r>
              <a:rPr lang="es-CO" dirty="0" smtClean="0">
                <a:hlinkClick r:id="rId3" action="ppaction://hlinkfile"/>
              </a:rPr>
              <a:t>Bienes</a:t>
            </a:r>
            <a:endParaRPr lang="es-CO" dirty="0" smtClean="0"/>
          </a:p>
          <a:p>
            <a:r>
              <a:rPr lang="es-CO" dirty="0" smtClean="0">
                <a:hlinkClick r:id="rId4" action="ppaction://hlinkfile"/>
              </a:rPr>
              <a:t>Servicios</a:t>
            </a:r>
            <a:endParaRPr lang="es-CO" dirty="0"/>
          </a:p>
        </p:txBody>
      </p:sp>
      <p:pic>
        <p:nvPicPr>
          <p:cNvPr id="7" name="Imagen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sp>
        <p:nvSpPr>
          <p:cNvPr id="8" name="Flecha izquierda 7">
            <a:hlinkClick r:id="rId7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375246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19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6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5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830502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2 </a:t>
                      </a:r>
                      <a:r>
                        <a:rPr lang="es-CO" sz="1100" b="1" dirty="0">
                          <a:effectLst/>
                        </a:rPr>
                        <a:t>de 2 </a:t>
                      </a:r>
                      <a:r>
                        <a:rPr lang="es-CO" sz="1100" b="1" dirty="0" smtClean="0">
                          <a:effectLst/>
                        </a:rPr>
                        <a:t>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5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6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7" name="Picture 119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9" name="Rectángulo 8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Picture 128"/>
          <p:cNvPicPr/>
          <p:nvPr/>
        </p:nvPicPr>
        <p:blipFill>
          <a:blip r:embed="rId3"/>
          <a:stretch>
            <a:fillRect/>
          </a:stretch>
        </p:blipFill>
        <p:spPr>
          <a:xfrm rot="5399999">
            <a:off x="2930094" y="-1546985"/>
            <a:ext cx="3283809" cy="835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66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2117" y="1116802"/>
            <a:ext cx="8229600" cy="3394472"/>
          </a:xfrm>
        </p:spPr>
        <p:txBody>
          <a:bodyPr/>
          <a:lstStyle/>
          <a:p>
            <a:r>
              <a:rPr lang="es-AR" dirty="0">
                <a:hlinkClick r:id="rId2" action="ppaction://hlinkfile"/>
              </a:rPr>
              <a:t>Subdirección De Gestión Del Talento </a:t>
            </a:r>
            <a:r>
              <a:rPr lang="es-AR" dirty="0" smtClean="0">
                <a:hlinkClick r:id="rId2" action="ppaction://hlinkfile"/>
              </a:rPr>
              <a:t>Humano</a:t>
            </a:r>
            <a:endParaRPr lang="es-AR" dirty="0" smtClean="0"/>
          </a:p>
          <a:p>
            <a:r>
              <a:rPr lang="es-CO" dirty="0">
                <a:hlinkClick r:id="rId3" action="ppaction://hlinkfile"/>
              </a:rPr>
              <a:t>Carrera </a:t>
            </a:r>
            <a:r>
              <a:rPr lang="es-CO" dirty="0" smtClean="0">
                <a:hlinkClick r:id="rId3" action="ppaction://hlinkfile"/>
              </a:rPr>
              <a:t>Administrativa</a:t>
            </a:r>
            <a:endParaRPr lang="es-CO" dirty="0" smtClean="0"/>
          </a:p>
          <a:p>
            <a:r>
              <a:rPr lang="es-CO" dirty="0">
                <a:hlinkClick r:id="rId4" action="ppaction://hlinkfile"/>
              </a:rPr>
              <a:t>Desarrollo Del Talento </a:t>
            </a:r>
            <a:r>
              <a:rPr lang="es-CO" dirty="0" smtClean="0">
                <a:hlinkClick r:id="rId4" action="ppaction://hlinkfile"/>
              </a:rPr>
              <a:t>Humano</a:t>
            </a:r>
            <a:endParaRPr lang="es-CO" dirty="0" smtClean="0"/>
          </a:p>
          <a:p>
            <a:r>
              <a:rPr lang="es-AR" dirty="0">
                <a:hlinkClick r:id="rId5" action="ppaction://hlinkfile"/>
              </a:rPr>
              <a:t>Gestión Técnica Del Talento Humano</a:t>
            </a:r>
            <a:endParaRPr lang="es-CO" dirty="0"/>
          </a:p>
        </p:txBody>
      </p:sp>
      <p:pic>
        <p:nvPicPr>
          <p:cNvPr id="8" name="Imagen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sp>
        <p:nvSpPr>
          <p:cNvPr id="9" name="Flecha izquierda 8">
            <a:hlinkClick r:id="rId8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868957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20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6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7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1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0972" y="1093992"/>
            <a:ext cx="8229600" cy="3394472"/>
          </a:xfrm>
        </p:spPr>
        <p:txBody>
          <a:bodyPr/>
          <a:lstStyle/>
          <a:p>
            <a:r>
              <a:rPr lang="es-CO" dirty="0">
                <a:hlinkClick r:id="rId2" action="ppaction://hlinkfile"/>
              </a:rPr>
              <a:t>Subdirección </a:t>
            </a:r>
            <a:r>
              <a:rPr lang="es-CO" dirty="0" smtClean="0">
                <a:hlinkClick r:id="rId2" action="ppaction://hlinkfile"/>
              </a:rPr>
              <a:t>Financiera</a:t>
            </a:r>
            <a:endParaRPr lang="es-CO" dirty="0" smtClean="0"/>
          </a:p>
          <a:p>
            <a:r>
              <a:rPr lang="es-CO" dirty="0" smtClean="0">
                <a:hlinkClick r:id="rId3" action="ppaction://hlinkfile"/>
              </a:rPr>
              <a:t>Contabilidad</a:t>
            </a:r>
            <a:endParaRPr lang="es-CO" dirty="0" smtClean="0"/>
          </a:p>
          <a:p>
            <a:r>
              <a:rPr lang="es-CO" dirty="0" smtClean="0">
                <a:hlinkClick r:id="rId4" action="ppaction://hlinkfile"/>
              </a:rPr>
              <a:t>Presupuesto</a:t>
            </a:r>
            <a:endParaRPr lang="es-CO" dirty="0" smtClean="0"/>
          </a:p>
          <a:p>
            <a:r>
              <a:rPr lang="es-CO" dirty="0">
                <a:hlinkClick r:id="rId5" action="ppaction://hlinkfile"/>
              </a:rPr>
              <a:t>Tesorería</a:t>
            </a:r>
            <a:endParaRPr lang="es-CO" dirty="0"/>
          </a:p>
        </p:txBody>
      </p:sp>
      <p:pic>
        <p:nvPicPr>
          <p:cNvPr id="7" name="Imagen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sp>
        <p:nvSpPr>
          <p:cNvPr id="8" name="Flecha izquierda 7">
            <a:hlinkClick r:id="rId8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733445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6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97917" y="1059582"/>
            <a:ext cx="6858000" cy="2239499"/>
          </a:xfrm>
        </p:spPr>
        <p:txBody>
          <a:bodyPr>
            <a:normAutofit fontScale="90000"/>
          </a:bodyPr>
          <a:lstStyle/>
          <a:p>
            <a:r>
              <a:rPr lang="es-CO" sz="3300" dirty="0">
                <a:hlinkClick r:id="rId2" action="ppaction://hlinksldjump"/>
              </a:rPr>
              <a:t>1. DESPACHO DEL DEFENSOR</a:t>
            </a:r>
            <a:r>
              <a:rPr lang="es-CO" sz="3300" dirty="0">
                <a:hlinkClick r:id="rId3" action="ppaction://hlinkfile"/>
              </a:rPr>
              <a:t/>
            </a:r>
            <a:br>
              <a:rPr lang="es-CO" sz="3300" dirty="0">
                <a:hlinkClick r:id="rId3" action="ppaction://hlinkfile"/>
              </a:rPr>
            </a:br>
            <a:r>
              <a:rPr lang="es-CO" sz="3300" dirty="0">
                <a:hlinkClick r:id="rId4" action="ppaction://hlinksldjump"/>
              </a:rPr>
              <a:t>2. DESPACHO DEL VICEDEFENSOR</a:t>
            </a:r>
            <a:r>
              <a:rPr lang="es-CO" sz="3300" dirty="0"/>
              <a:t/>
            </a:r>
            <a:br>
              <a:rPr lang="es-CO" sz="3300" dirty="0"/>
            </a:br>
            <a:r>
              <a:rPr lang="es-CO" sz="3300" dirty="0">
                <a:hlinkClick r:id="rId5" action="ppaction://hlinksldjump"/>
              </a:rPr>
              <a:t>3.DEFENSORIAS REGIONALES</a:t>
            </a:r>
            <a:r>
              <a:rPr lang="es-CO" sz="3300" dirty="0"/>
              <a:t/>
            </a:r>
            <a:br>
              <a:rPr lang="es-CO" sz="3300" dirty="0"/>
            </a:br>
            <a:r>
              <a:rPr lang="es-CO" sz="3300" dirty="0">
                <a:hlinkClick r:id="rId6" action="ppaction://hlinksldjump"/>
              </a:rPr>
              <a:t>4. SECRETARIA GENERAL</a:t>
            </a:r>
            <a:r>
              <a:rPr lang="es-CO" sz="3300" dirty="0"/>
              <a:t/>
            </a:r>
            <a:br>
              <a:rPr lang="es-CO" sz="3300" dirty="0"/>
            </a:br>
            <a:r>
              <a:rPr lang="es-CO" sz="3300" dirty="0">
                <a:hlinkClick r:id="rId7" action="ppaction://hlinkfile"/>
              </a:rPr>
              <a:t>5. NIVEL TÉCNICO</a:t>
            </a:r>
            <a:r>
              <a:rPr lang="es-CO" sz="3300" dirty="0"/>
              <a:t/>
            </a:r>
            <a:br>
              <a:rPr lang="es-CO" sz="3300" dirty="0"/>
            </a:br>
            <a:r>
              <a:rPr lang="es-CO" sz="3300" dirty="0">
                <a:hlinkClick r:id="rId8" action="ppaction://hlinkfile"/>
              </a:rPr>
              <a:t>6. NIVEL ASISTENCIAL</a:t>
            </a:r>
            <a:endParaRPr lang="es-CO" sz="3300" dirty="0">
              <a:hlinkClick r:id="rId3" action="ppaction://hlinkfile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603972"/>
              </p:ext>
            </p:extLst>
          </p:nvPr>
        </p:nvGraphicFramePr>
        <p:xfrm>
          <a:off x="683568" y="195486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3 </a:t>
                      </a:r>
                      <a:r>
                        <a:rPr lang="es-CO" sz="1100" b="1" dirty="0">
                          <a:effectLst/>
                        </a:rPr>
                        <a:t>de 2 </a:t>
                      </a:r>
                      <a:r>
                        <a:rPr lang="es-CO" sz="1100" b="1" dirty="0" smtClean="0">
                          <a:effectLst/>
                        </a:rPr>
                        <a:t>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4" name="Group 777"/>
          <p:cNvGrpSpPr/>
          <p:nvPr/>
        </p:nvGrpSpPr>
        <p:grpSpPr>
          <a:xfrm>
            <a:off x="1403648" y="265858"/>
            <a:ext cx="749300" cy="714375"/>
            <a:chOff x="0" y="0"/>
            <a:chExt cx="749808" cy="714756"/>
          </a:xfrm>
        </p:grpSpPr>
        <p:sp>
          <p:nvSpPr>
            <p:cNvPr id="5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6" name="Picture 119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8" name="Rectángulo 7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75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3969" y="1635158"/>
            <a:ext cx="8057030" cy="1635683"/>
          </a:xfrm>
        </p:spPr>
        <p:txBody>
          <a:bodyPr/>
          <a:lstStyle/>
          <a:p>
            <a:r>
              <a:rPr lang="es-CO" sz="2400" dirty="0" smtClean="0">
                <a:hlinkClick r:id="rId2" action="ppaction://hlinksldjump"/>
              </a:rPr>
              <a:t>Oficina de Asuntos Internacionales</a:t>
            </a:r>
            <a:endParaRPr lang="es-CO" sz="2400" dirty="0" smtClean="0">
              <a:hlinkClick r:id="rId2" action="ppaction://hlinksldjump"/>
            </a:endParaRPr>
          </a:p>
          <a:p>
            <a:r>
              <a:rPr lang="es-CO" sz="2400" dirty="0" smtClean="0">
                <a:hlinkClick r:id="rId3" action="ppaction://hlinksldjump"/>
              </a:rPr>
              <a:t>Oficina de Comunicaciones e Imagen Institucional</a:t>
            </a:r>
            <a:endParaRPr lang="es-CO" sz="2400" dirty="0" smtClean="0">
              <a:hlinkClick r:id="rId2" action="ppaction://hlinksldjump"/>
            </a:endParaRPr>
          </a:p>
          <a:p>
            <a:r>
              <a:rPr lang="es-CO" sz="2400" dirty="0" smtClean="0">
                <a:hlinkClick r:id="rId4" action="ppaction://hlinkfile"/>
              </a:rPr>
              <a:t>Oficina de Control Interno</a:t>
            </a:r>
            <a:endParaRPr lang="es-CO" sz="2400" dirty="0" smtClean="0">
              <a:hlinkClick r:id="rId2" action="ppaction://hlinksldjump"/>
            </a:endParaRPr>
          </a:p>
          <a:p>
            <a:r>
              <a:rPr lang="es-CO" sz="2400" dirty="0" smtClean="0">
                <a:hlinkClick r:id="rId5" action="ppaction://hlinkfile"/>
              </a:rPr>
              <a:t>Oficina De Control Interno Disciplinario</a:t>
            </a:r>
            <a:endParaRPr lang="es-CO" sz="2400" dirty="0" smtClean="0">
              <a:hlinkClick r:id="rId2" action="ppaction://hlinksldjump"/>
            </a:endParaRPr>
          </a:p>
          <a:p>
            <a:r>
              <a:rPr lang="es-CO" sz="2400" dirty="0" smtClean="0">
                <a:hlinkClick r:id="rId6" action="ppaction://hlinkfile"/>
              </a:rPr>
              <a:t>Oficina De Planeación</a:t>
            </a:r>
            <a:endParaRPr lang="es-CO" sz="2400" dirty="0" smtClean="0">
              <a:hlinkClick r:id="rId2" action="ppaction://hlinksldjump"/>
            </a:endParaRPr>
          </a:p>
          <a:p>
            <a:r>
              <a:rPr lang="es-CO" sz="2400" dirty="0" smtClean="0">
                <a:hlinkClick r:id="rId7" action="ppaction://hlinksldjump"/>
              </a:rPr>
              <a:t>Oficina Jurídica</a:t>
            </a:r>
            <a:endParaRPr lang="es-CO" sz="2400" dirty="0">
              <a:hlinkClick r:id="rId2" action="ppaction://hlinksldjump"/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83568" y="1150300"/>
            <a:ext cx="7886700" cy="518207"/>
          </a:xfrm>
        </p:spPr>
        <p:txBody>
          <a:bodyPr>
            <a:noAutofit/>
          </a:bodyPr>
          <a:lstStyle/>
          <a:p>
            <a:pPr algn="l"/>
            <a:r>
              <a:rPr lang="es-AR" sz="2400" dirty="0">
                <a:hlinkClick r:id="rId8" action="ppaction://hlinkfile"/>
              </a:rPr>
              <a:t>1. Despacho del Defensor</a:t>
            </a:r>
            <a:endParaRPr lang="es-CO" sz="2400" dirty="0">
              <a:hlinkClick r:id="rId8" action="ppaction://hlinkfile"/>
            </a:endParaRPr>
          </a:p>
        </p:txBody>
      </p:sp>
      <p:pic>
        <p:nvPicPr>
          <p:cNvPr id="5" name="Imagen 4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982256"/>
              </p:ext>
            </p:extLst>
          </p:nvPr>
        </p:nvGraphicFramePr>
        <p:xfrm>
          <a:off x="585259" y="92205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4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7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8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9" name="Picture 119"/>
            <p:cNvPicPr/>
            <p:nvPr/>
          </p:nvPicPr>
          <p:blipFill>
            <a:blip r:embed="rId11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1" name="Rectángulo 10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21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8810" y="1144102"/>
            <a:ext cx="8515350" cy="3263504"/>
          </a:xfrm>
        </p:spPr>
        <p:txBody>
          <a:bodyPr/>
          <a:lstStyle/>
          <a:p>
            <a:r>
              <a:rPr lang="es-CO" sz="2800" dirty="0" smtClean="0">
                <a:hlinkClick r:id="rId2" action="ppaction://hlinkfile"/>
              </a:rPr>
              <a:t>OFICINA ASUNTOS INTERNACIONALES</a:t>
            </a:r>
            <a:endParaRPr lang="es-AR" sz="2800" dirty="0" smtClean="0"/>
          </a:p>
          <a:p>
            <a:r>
              <a:rPr lang="es-AR" sz="2800" dirty="0" smtClean="0">
                <a:hlinkClick r:id="rId3" action="ppaction://hlinkfile"/>
              </a:rPr>
              <a:t>COLOMBIANOS EN EL EXTERIOR</a:t>
            </a:r>
            <a:endParaRPr lang="es-AR" sz="2800" dirty="0" smtClean="0"/>
          </a:p>
          <a:p>
            <a:r>
              <a:rPr lang="es-AR" sz="2800" dirty="0" smtClean="0">
                <a:hlinkClick r:id="rId4" action="ppaction://hlinkfile"/>
              </a:rPr>
              <a:t>COOPERACIÓN INTERNACIONAL</a:t>
            </a:r>
            <a:endParaRPr lang="es-CO" sz="2800" dirty="0"/>
          </a:p>
        </p:txBody>
      </p:sp>
      <p:sp>
        <p:nvSpPr>
          <p:cNvPr id="5" name="Flecha izquierda 4">
            <a:hlinkClick r:id="rId5" action="ppaction://hlinksldjump"/>
          </p:cNvPr>
          <p:cNvSpPr/>
          <p:nvPr/>
        </p:nvSpPr>
        <p:spPr>
          <a:xfrm>
            <a:off x="611560" y="3788939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8" name="Imagen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372124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5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7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80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>
                <a:hlinkClick r:id="rId2" action="ppaction://hlinkfile"/>
              </a:rPr>
              <a:t>Oficina de Comunicaciones e Imagen Institucional</a:t>
            </a:r>
            <a:endParaRPr lang="es-CO" dirty="0" smtClean="0"/>
          </a:p>
          <a:p>
            <a:r>
              <a:rPr lang="es-CO" dirty="0" smtClean="0">
                <a:hlinkClick r:id="rId3" action="ppaction://hlinkfile"/>
              </a:rPr>
              <a:t>Comunicaciones Internas</a:t>
            </a:r>
            <a:endParaRPr lang="es-CO" dirty="0" smtClean="0"/>
          </a:p>
          <a:p>
            <a:r>
              <a:rPr lang="es-CO" dirty="0" smtClean="0">
                <a:hlinkClick r:id="rId4" action="ppaction://hlinkfile"/>
              </a:rPr>
              <a:t>Comunicaciones Externas</a:t>
            </a:r>
            <a:endParaRPr lang="es-CO" dirty="0" smtClean="0"/>
          </a:p>
          <a:p>
            <a:endParaRPr lang="es-CO" dirty="0"/>
          </a:p>
        </p:txBody>
      </p:sp>
      <p:sp>
        <p:nvSpPr>
          <p:cNvPr id="5" name="Flecha izquierda 4">
            <a:hlinkClick r:id="rId5" action="ppaction://hlinksldjump"/>
          </p:cNvPr>
          <p:cNvSpPr/>
          <p:nvPr/>
        </p:nvSpPr>
        <p:spPr>
          <a:xfrm>
            <a:off x="611560" y="3788939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Imagen 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879261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6 </a:t>
                      </a:r>
                      <a:r>
                        <a:rPr lang="es-CO" sz="1100" b="1" dirty="0">
                          <a:effectLst/>
                        </a:rPr>
                        <a:t>de 2 </a:t>
                      </a:r>
                      <a:r>
                        <a:rPr lang="es-CO" sz="1100" b="1" dirty="0" smtClean="0">
                          <a:effectLst/>
                        </a:rPr>
                        <a:t>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91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dirty="0" smtClean="0">
                <a:hlinkClick r:id="rId2" action="ppaction://hlinkfile"/>
              </a:rPr>
              <a:t>Oficina Jurídica</a:t>
            </a:r>
            <a:endParaRPr lang="es-CO" dirty="0" smtClean="0"/>
          </a:p>
          <a:p>
            <a:r>
              <a:rPr lang="es-CO" dirty="0" smtClean="0">
                <a:hlinkClick r:id="rId3" action="ppaction://hlinkfile"/>
              </a:rPr>
              <a:t>Representación y Defensa Judicial</a:t>
            </a:r>
            <a:endParaRPr lang="es-CO" dirty="0" smtClean="0"/>
          </a:p>
          <a:p>
            <a:r>
              <a:rPr lang="es-CO" dirty="0" smtClean="0">
                <a:hlinkClick r:id="rId4" action="ppaction://hlinkfile"/>
              </a:rPr>
              <a:t>Soporte Jurídico Institucional</a:t>
            </a:r>
            <a:endParaRPr lang="es-CO" dirty="0"/>
          </a:p>
        </p:txBody>
      </p:sp>
      <p:sp>
        <p:nvSpPr>
          <p:cNvPr id="5" name="Flecha izquierda 4">
            <a:hlinkClick r:id="rId5" action="ppaction://hlinksldjump"/>
          </p:cNvPr>
          <p:cNvSpPr/>
          <p:nvPr/>
        </p:nvSpPr>
        <p:spPr>
          <a:xfrm>
            <a:off x="611560" y="3788939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Imagen 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526574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7 </a:t>
                      </a:r>
                      <a:r>
                        <a:rPr lang="es-CO" sz="1100" b="1" dirty="0">
                          <a:effectLst/>
                        </a:rPr>
                        <a:t>de 2 </a:t>
                      </a:r>
                      <a:r>
                        <a:rPr lang="es-CO" sz="1100" b="1" dirty="0" smtClean="0">
                          <a:effectLst/>
                        </a:rPr>
                        <a:t>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3" name="Rectángulo 12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70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9551" y="1056390"/>
            <a:ext cx="7886700" cy="3417436"/>
          </a:xfrm>
        </p:spPr>
        <p:txBody>
          <a:bodyPr>
            <a:noAutofit/>
          </a:bodyPr>
          <a:lstStyle/>
          <a:p>
            <a:r>
              <a:rPr lang="es-AR" sz="1050" b="1" dirty="0" smtClean="0">
                <a:hlinkClick r:id="rId2" action="ppaction://hlinkfile"/>
              </a:rPr>
              <a:t>Defensoría Delegada para el derecho a la salud y la seguridad social	</a:t>
            </a:r>
            <a:endParaRPr lang="es-AR" sz="1050" b="1" dirty="0" smtClean="0"/>
          </a:p>
          <a:p>
            <a:r>
              <a:rPr lang="es-AR" sz="1050" b="1" dirty="0" smtClean="0">
                <a:hlinkClick r:id="rId3" action="ppaction://hlinkfile"/>
              </a:rPr>
              <a:t>Defensoría Delegada para la Infancia, juventud y el adulto mayor</a:t>
            </a:r>
            <a:endParaRPr lang="es-AR" sz="1050" b="1" dirty="0" smtClean="0"/>
          </a:p>
          <a:p>
            <a:r>
              <a:rPr lang="es-AR" sz="1050" b="1" dirty="0" smtClean="0">
                <a:hlinkClick r:id="rId4" action="ppaction://hlinkfile"/>
              </a:rPr>
              <a:t>Defensoría Delegada Para La Orientación Y Asesoría A Las Víctimas CAI</a:t>
            </a:r>
            <a:endParaRPr lang="es-AR" sz="1050" b="1" dirty="0" smtClean="0"/>
          </a:p>
          <a:p>
            <a:r>
              <a:rPr lang="es-AR" sz="1050" b="1" dirty="0" smtClean="0">
                <a:hlinkClick r:id="rId5" action="ppaction://hlinkfile"/>
              </a:rPr>
              <a:t>Defensoría Delegada para la Política Criminal y Penitenciaria</a:t>
            </a:r>
            <a:endParaRPr lang="es-AR" sz="1050" b="1" dirty="0" smtClean="0"/>
          </a:p>
          <a:p>
            <a:r>
              <a:rPr lang="es-AR" sz="1050" b="1" dirty="0" smtClean="0">
                <a:hlinkClick r:id="rId6" action="ppaction://hlinkfile"/>
              </a:rPr>
              <a:t>Defensoría Delegada para los Asuntos Agrarios y de Tierras</a:t>
            </a:r>
            <a:endParaRPr lang="es-AR" sz="1050" b="1" dirty="0" smtClean="0"/>
          </a:p>
          <a:p>
            <a:r>
              <a:rPr lang="es-AR" sz="1050" b="1" dirty="0" smtClean="0">
                <a:hlinkClick r:id="rId7" action="ppaction://hlinkfile"/>
              </a:rPr>
              <a:t>Defensoría Delegada para los Asuntos Constitucionales y Legales</a:t>
            </a:r>
            <a:endParaRPr lang="es-AR" sz="1050" b="1" dirty="0" smtClean="0"/>
          </a:p>
          <a:p>
            <a:r>
              <a:rPr lang="es-AR" sz="1050" b="1" dirty="0" smtClean="0">
                <a:hlinkClick r:id="rId8" action="ppaction://hlinkfile"/>
              </a:rPr>
              <a:t>Defensoría Delegada para los Derechos Colectivos y del Medio Ambiente</a:t>
            </a:r>
            <a:endParaRPr lang="es-AR" sz="1050" b="1" dirty="0" smtClean="0"/>
          </a:p>
          <a:p>
            <a:r>
              <a:rPr lang="es-AR" sz="1050" b="1" dirty="0" smtClean="0">
                <a:hlinkClick r:id="rId9" action="ppaction://hlinksldjump"/>
              </a:rPr>
              <a:t>Defensoría Delegada para los Derechos de la Población </a:t>
            </a:r>
            <a:r>
              <a:rPr lang="es-AR" sz="1050" b="1" dirty="0" smtClean="0">
                <a:hlinkClick r:id="rId9" action="ppaction://hlinksldjump"/>
              </a:rPr>
              <a:t>en Movilidad Humana</a:t>
            </a:r>
            <a:endParaRPr lang="es-AR" sz="1050" b="1" dirty="0" smtClean="0"/>
          </a:p>
          <a:p>
            <a:r>
              <a:rPr lang="es-AR" sz="1050" b="1" dirty="0" smtClean="0">
                <a:hlinkClick r:id="rId10" action="ppaction://hlinkfile"/>
              </a:rPr>
              <a:t>Defensoría Delegada para los Derechos de las Mujeres y Asuntos de género</a:t>
            </a:r>
            <a:endParaRPr lang="es-AR" sz="1050" b="1" dirty="0" smtClean="0"/>
          </a:p>
          <a:p>
            <a:r>
              <a:rPr lang="es-AR" sz="1050" b="1" dirty="0" smtClean="0">
                <a:hlinkClick r:id="rId11" action="ppaction://hlinkfile"/>
              </a:rPr>
              <a:t>Defensoría Delegada para los Grupos Étnicos</a:t>
            </a:r>
            <a:endParaRPr lang="es-AR" sz="1050" b="1" dirty="0" smtClean="0"/>
          </a:p>
          <a:p>
            <a:r>
              <a:rPr lang="es-AR" sz="1050" b="1" dirty="0" smtClean="0">
                <a:hlinkClick r:id="rId12" action="ppaction://hlinkfile"/>
              </a:rPr>
              <a:t>Defensoría Delegada para los Derechos Económicos S y C</a:t>
            </a:r>
            <a:endParaRPr lang="es-AR" sz="1050" b="1" dirty="0" smtClean="0"/>
          </a:p>
          <a:p>
            <a:r>
              <a:rPr lang="es-AR" sz="1050" b="1" dirty="0" smtClean="0">
                <a:hlinkClick r:id="rId13" action="ppaction://hlinksldjump"/>
              </a:rPr>
              <a:t>Delegada para la Prevención de Riesgos de Violaciones a los DDHH y al DIH SAT</a:t>
            </a:r>
            <a:endParaRPr lang="es-AR" sz="1050" b="1" dirty="0" smtClean="0"/>
          </a:p>
          <a:p>
            <a:r>
              <a:rPr lang="es-CO" sz="1050" b="1" dirty="0" smtClean="0">
                <a:hlinkClick r:id="rId14" action="ppaction://hlinkfile"/>
              </a:rPr>
              <a:t>Delegadas</a:t>
            </a:r>
            <a:endParaRPr lang="es-CO" sz="1050" b="1" dirty="0" smtClean="0"/>
          </a:p>
          <a:p>
            <a:r>
              <a:rPr lang="es-AR" sz="1050" b="1" dirty="0" smtClean="0">
                <a:hlinkClick r:id="rId15" action="ppaction://hlinksldjump"/>
              </a:rPr>
              <a:t>Dirección Nacional de Atención y Trámite De Quejas</a:t>
            </a:r>
            <a:endParaRPr lang="es-AR" sz="1050" b="1" dirty="0" smtClean="0"/>
          </a:p>
          <a:p>
            <a:r>
              <a:rPr lang="es-AR" sz="1050" b="1" dirty="0" smtClean="0">
                <a:hlinkClick r:id="rId16" action="ppaction://hlinksldjump"/>
              </a:rPr>
              <a:t>Dirección Nacional De Defensoría Pública</a:t>
            </a:r>
            <a:endParaRPr lang="es-AR" sz="1050" b="1" dirty="0" smtClean="0"/>
          </a:p>
          <a:p>
            <a:r>
              <a:rPr lang="es-AR" sz="1050" b="1" dirty="0" smtClean="0">
                <a:hlinkClick r:id="rId17" action="ppaction://hlinkfile"/>
              </a:rPr>
              <a:t>Dirección Nacional de Promoción y Divulgación de Derechos Humanos</a:t>
            </a:r>
            <a:endParaRPr lang="es-AR" sz="1050" b="1" dirty="0" smtClean="0"/>
          </a:p>
          <a:p>
            <a:r>
              <a:rPr lang="es-AR" sz="1050" b="1" dirty="0" smtClean="0">
                <a:hlinkClick r:id="rId18" action="ppaction://hlinkfile"/>
              </a:rPr>
              <a:t>Dirección Nacional de Recursos y Acciones Judiciales</a:t>
            </a:r>
            <a:endParaRPr lang="es-CO" sz="1050" b="1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-1965289" y="847154"/>
            <a:ext cx="7886700" cy="209236"/>
          </a:xfrm>
        </p:spPr>
        <p:txBody>
          <a:bodyPr>
            <a:noAutofit/>
          </a:bodyPr>
          <a:lstStyle/>
          <a:p>
            <a:r>
              <a:rPr lang="es-CO" sz="1100" b="1" dirty="0">
                <a:hlinkClick r:id="rId19" action="ppaction://hlinksldjump"/>
              </a:rPr>
              <a:t>2. DESPACHO DEL VICEDEFENSOR</a:t>
            </a:r>
            <a:endParaRPr lang="es-CO" sz="1100" b="1" dirty="0"/>
          </a:p>
        </p:txBody>
      </p:sp>
      <p:pic>
        <p:nvPicPr>
          <p:cNvPr id="6" name="Imagen 5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126774"/>
              </p:ext>
            </p:extLst>
          </p:nvPr>
        </p:nvGraphicFramePr>
        <p:xfrm>
          <a:off x="607450" y="89003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8 </a:t>
                      </a:r>
                      <a:r>
                        <a:rPr lang="es-CO" sz="1100" b="1" dirty="0">
                          <a:effectLst/>
                        </a:rPr>
                        <a:t>de 2 </a:t>
                      </a:r>
                      <a:r>
                        <a:rPr lang="es-CO" sz="1100" b="1" dirty="0" smtClean="0">
                          <a:effectLst/>
                        </a:rPr>
                        <a:t>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7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8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9" name="Picture 119"/>
            <p:cNvPicPr/>
            <p:nvPr/>
          </p:nvPicPr>
          <p:blipFill>
            <a:blip r:embed="rId22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1" name="Rectángulo 10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83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2955775"/>
          </a:xfrm>
        </p:spPr>
        <p:txBody>
          <a:bodyPr/>
          <a:lstStyle/>
          <a:p>
            <a:r>
              <a:rPr lang="es-CO" sz="2800" dirty="0" smtClean="0">
                <a:hlinkClick r:id="rId2" action="ppaction://hlinkfile"/>
              </a:rPr>
              <a:t>1. Despacho del </a:t>
            </a:r>
            <a:r>
              <a:rPr lang="es-CO" sz="2800" dirty="0" err="1" smtClean="0">
                <a:hlinkClick r:id="rId2" action="ppaction://hlinkfile"/>
              </a:rPr>
              <a:t>Vicedefensor</a:t>
            </a:r>
            <a:endParaRPr lang="es-CO" sz="2800" dirty="0" smtClean="0"/>
          </a:p>
          <a:p>
            <a:r>
              <a:rPr lang="es-CO" sz="2800" dirty="0" smtClean="0">
                <a:hlinkClick r:id="rId3" action="ppaction://hlinkfile"/>
              </a:rPr>
              <a:t>Análisis Especiales</a:t>
            </a:r>
            <a:endParaRPr lang="es-CO" sz="2800" dirty="0" smtClean="0"/>
          </a:p>
          <a:p>
            <a:r>
              <a:rPr lang="es-CO" sz="2800" dirty="0" smtClean="0">
                <a:hlinkClick r:id="rId4" action="ppaction://hlinkfile"/>
              </a:rPr>
              <a:t>Apoyo y Seguimiento Misional</a:t>
            </a:r>
            <a:endParaRPr lang="es-CO" sz="2800" dirty="0" smtClean="0"/>
          </a:p>
          <a:p>
            <a:r>
              <a:rPr lang="es-CO" sz="2800" dirty="0" smtClean="0">
                <a:hlinkClick r:id="rId5" action="ppaction://hlinkfile"/>
              </a:rPr>
              <a:t>Esquemas De Actuación Humanitaria</a:t>
            </a:r>
            <a:endParaRPr lang="es-CO" sz="2800" dirty="0" smtClean="0"/>
          </a:p>
          <a:p>
            <a:r>
              <a:rPr lang="es-AR" sz="2800" dirty="0" smtClean="0">
                <a:hlinkClick r:id="rId6" action="ppaction://hlinkfile"/>
              </a:rPr>
              <a:t>Grupo Estratégico de Coordinación Institucional</a:t>
            </a:r>
            <a:endParaRPr lang="es-CO" sz="2800" dirty="0"/>
          </a:p>
        </p:txBody>
      </p:sp>
      <p:sp>
        <p:nvSpPr>
          <p:cNvPr id="6" name="Flecha izquierda 5">
            <a:hlinkClick r:id="rId7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089576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9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10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24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LC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plantillaLCD</Template>
  <TotalTime>889</TotalTime>
  <Words>1721</Words>
  <Application>Microsoft Office PowerPoint</Application>
  <PresentationFormat>Presentación en pantalla (16:9)</PresentationFormat>
  <Paragraphs>265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5" baseType="lpstr">
      <vt:lpstr>Arial</vt:lpstr>
      <vt:lpstr>Calibri</vt:lpstr>
      <vt:lpstr>Trebuchet MS</vt:lpstr>
      <vt:lpstr>plantillaLCD</vt:lpstr>
      <vt:lpstr>Presentación de PowerPoint</vt:lpstr>
      <vt:lpstr>Presentación de PowerPoint</vt:lpstr>
      <vt:lpstr>1. DESPACHO DEL DEFENSOR 2. DESPACHO DEL VICEDEFENSOR 3.DEFENSORIAS REGIONALES 4. SECRETARIA GENERAL 5. NIVEL TÉCNICO 6. NIVEL ASISTENCIAL</vt:lpstr>
      <vt:lpstr>1. Despacho del Defensor</vt:lpstr>
      <vt:lpstr>Presentación de PowerPoint</vt:lpstr>
      <vt:lpstr>Presentación de PowerPoint</vt:lpstr>
      <vt:lpstr>Presentación de PowerPoint</vt:lpstr>
      <vt:lpstr>2. DESPACHO DEL VICEDEFENSOR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Webmaster</dc:creator>
  <cp:lastModifiedBy>Martha Jimenez</cp:lastModifiedBy>
  <cp:revision>42</cp:revision>
  <dcterms:created xsi:type="dcterms:W3CDTF">2014-02-28T20:48:44Z</dcterms:created>
  <dcterms:modified xsi:type="dcterms:W3CDTF">2019-07-05T20:15:43Z</dcterms:modified>
</cp:coreProperties>
</file>