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85" r:id="rId2"/>
    <p:sldId id="284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</p:sldIdLst>
  <p:sldSz cx="9144000" cy="5143500" type="screen16x9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C4C5"/>
    <a:srgbClr val="00254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9" autoAdjust="0"/>
  </p:normalViewPr>
  <p:slideViewPr>
    <p:cSldViewPr>
      <p:cViewPr varScale="1">
        <p:scale>
          <a:sx n="93" d="100"/>
          <a:sy n="93" d="100"/>
        </p:scale>
        <p:origin x="726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975EA-1E3A-42D0-A6C9-77EEACE80582}" type="datetimeFigureOut">
              <a:rPr lang="es-CO" smtClean="0"/>
              <a:t>20/12/2018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2006A-2EDA-4C90-8AB0-29031774A03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570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9110171-E541-4FC3-8409-A9E4D30A1609}" type="datetimeFigureOut">
              <a:rPr lang="es-CO" smtClean="0"/>
              <a:pPr/>
              <a:t>20/12/2018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47B202B0-B1CF-4DF2-A616-5B5E8408385E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B9C4C5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4341248"/>
            <a:ext cx="6228184" cy="45719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Rectángulo"/>
          <p:cNvSpPr/>
          <p:nvPr userDrawn="1"/>
        </p:nvSpPr>
        <p:spPr>
          <a:xfrm>
            <a:off x="0" y="4352970"/>
            <a:ext cx="9144000" cy="90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9 Imagen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8040"/>
            <a:ext cx="9144000" cy="7854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2.%20Despacho%20del%20Vicedefensor/Delegada%20para%20los%20Derechos%20de%20la%20Poblaci&#243;n%20Desplazada/Gesti&#243;n%20Para%20El%20Fortalecimiento%20Comunitario" TargetMode="External"/><Relationship Id="rId7" Type="http://schemas.openxmlformats.org/officeDocument/2006/relationships/image" Target="../media/image2.jpg"/><Relationship Id="rId2" Type="http://schemas.openxmlformats.org/officeDocument/2006/relationships/hyperlink" Target="2.%20Despacho%20del%20Vicedefensor/Delegada%20para%20los%20Derechos%20de%20la%20Poblaci&#243;n%20Desplazada/Derechos%20de%20la%20Poblaci&#243;n%20Desplazad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2.%20Despacho%20del%20Vicedefensor/Delegada%20para%20la%20Prevenc.%20de%20Riesg.%20de%20Violac.%20a%20los%20DDHH%20y%20al%20DIH%20SAT/Informes%20Especiales" TargetMode="External"/><Relationship Id="rId7" Type="http://schemas.openxmlformats.org/officeDocument/2006/relationships/slide" Target="slide8.xml"/><Relationship Id="rId2" Type="http://schemas.openxmlformats.org/officeDocument/2006/relationships/hyperlink" Target="2.%20Despacho%20del%20Vicedefensor/Delegada%20para%20la%20Prevenc.%20de%20Riesg.%20de%20Violac.%20a%20los%20DDHH%20y%20al%20DIH%20SAT/Delegada%20Para%20La%20Prevenci&#243;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Delegada%20para%20la%20Prevenc.%20de%20Riesg.%20de%20Violac.%20a%20los%20DDHH%20y%20al%20DIH%20SAT/Seguimiento%20E%20Indicadores" TargetMode="External"/><Relationship Id="rId5" Type="http://schemas.openxmlformats.org/officeDocument/2006/relationships/hyperlink" Target="2.%20Despacho%20del%20Vicedefensor/Delegada%20para%20la%20Prevenc.%20de%20Riesg.%20de%20Violac.%20a%20los%20DDHH%20y%20al%20DIH%20SAT/SAT" TargetMode="External"/><Relationship Id="rId10" Type="http://schemas.openxmlformats.org/officeDocument/2006/relationships/image" Target="../media/image2.jpg"/><Relationship Id="rId4" Type="http://schemas.openxmlformats.org/officeDocument/2006/relationships/hyperlink" Target="2.%20Despacho%20del%20Vicedefensor/Delegada%20para%20la%20Prevenc.%20de%20Riesg.%20de%20Violac.%20a%20los%20DDHH%20y%20al%20DIH%20SAT/Proyecci&#243;n%20Social%20E%20Interinstitucional" TargetMode="External"/><Relationship Id="rId9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2.%20Despacho%20del%20Vicedefensor/Direcci&#243;n%20Nacional%20de%20Atenci&#243;n%20y%20Tr&#225;mite%20De%20Quejas/Despacho%20Direcci&#243;n" TargetMode="External"/><Relationship Id="rId7" Type="http://schemas.openxmlformats.org/officeDocument/2006/relationships/image" Target="../media/image5.jpeg"/><Relationship Id="rId2" Type="http://schemas.openxmlformats.org/officeDocument/2006/relationships/hyperlink" Target="2.%20Despacho%20del%20Vicedefensor/Direcci&#243;n%20Nacional%20de%20Atenci&#243;n%20y%20Tr&#225;mite%20De%20Quejas/CAC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8.xml"/><Relationship Id="rId4" Type="http://schemas.openxmlformats.org/officeDocument/2006/relationships/hyperlink" Target="2.%20Despacho%20del%20Vicedefensor/Direcci&#243;n%20Nacional%20de%20Atenci&#243;n%20y%20Tr&#225;mite%20De%20Quejas/RECEPCI&#211;N%20Y%20AN&#193;LISIS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hyperlink" Target="2.%20Despacho%20del%20Vicedefensor/Direcci&#243;n%20Nacional%20De%20Defensor&#237;a%20P&#250;blica/Control,%20Vigilancia%20y%20gesti&#243;n%20estad&#237;stica" TargetMode="External"/><Relationship Id="rId7" Type="http://schemas.openxmlformats.org/officeDocument/2006/relationships/hyperlink" Target="2.%20Despacho%20del%20Vicedefensor/Direcci&#243;n%20Nacional%20De%20Defensor&#237;a%20P&#250;blica/Representaci&#243;n%20Judicial%20A%20V&#237;ctimas" TargetMode="External"/><Relationship Id="rId2" Type="http://schemas.openxmlformats.org/officeDocument/2006/relationships/hyperlink" Target="2.%20Despacho%20del%20Vicedefensor/Direcci&#243;n%20Nacional%20De%20Defensor&#237;a%20P&#250;blica/Capacitaci&#243;n%20E%20Investigaci&#243;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Direcci&#243;n%20Nacional%20De%20Defensor&#237;a%20P&#250;blica/Registro%20Y%20Selecci&#243;n%20De%20Operadores" TargetMode="External"/><Relationship Id="rId11" Type="http://schemas.openxmlformats.org/officeDocument/2006/relationships/image" Target="../media/image2.jpg"/><Relationship Id="rId5" Type="http://schemas.openxmlformats.org/officeDocument/2006/relationships/hyperlink" Target="2.%20Despacho%20del%20Vicedefensor/Direcci&#243;n%20Nacional%20De%20Defensor&#237;a%20P&#250;blica/Investigaci&#243;n%20Defensorial" TargetMode="External"/><Relationship Id="rId10" Type="http://schemas.openxmlformats.org/officeDocument/2006/relationships/image" Target="../media/image5.jpeg"/><Relationship Id="rId4" Type="http://schemas.openxmlformats.org/officeDocument/2006/relationships/hyperlink" Target="2.%20Despacho%20del%20Vicedefensor/Direcci&#243;n%20Nacional%20De%20Defensor&#237;a%20P&#250;blica/Direcci&#243;n%20Nacional%20De%20Defensor&#237;a%20P&#250;blica" TargetMode="External"/><Relationship Id="rId9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3.%20Defensor&#237;as%20Regionales/&#193;rea%20Para%20Los%20Derechos%20De%20Las%20Mujeres%20Y%20Asuntos%20De%20Genero" TargetMode="External"/><Relationship Id="rId13" Type="http://schemas.openxmlformats.org/officeDocument/2006/relationships/slide" Target="slide3.xml"/><Relationship Id="rId3" Type="http://schemas.openxmlformats.org/officeDocument/2006/relationships/hyperlink" Target="3.%20Defensor&#237;as%20Regionales/Asuntos%20Agrarios%20Y%20Tierras%20&#8211;%20Derechos%20Colectivos%20Y%20Del%20Medio%20Ambiente" TargetMode="External"/><Relationship Id="rId7" Type="http://schemas.openxmlformats.org/officeDocument/2006/relationships/hyperlink" Target="3.%20Defensor&#237;as%20Regionales/&#193;rea%20Para%20Los%20Derechos%20De%20La%20Poblaci&#243;n%20Desplazada" TargetMode="External"/><Relationship Id="rId12" Type="http://schemas.openxmlformats.org/officeDocument/2006/relationships/hyperlink" Target="3.%20Defensor&#237;as%20Regionales/Representaci&#243;n%20Judicial%20A%20V&#237;ctimas" TargetMode="External"/><Relationship Id="rId2" Type="http://schemas.openxmlformats.org/officeDocument/2006/relationships/hyperlink" Target="3.%20Defensor&#237;as%20Regionales/1.%20Defensorias%20Regionale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3.%20Defensor&#237;as%20Regionales/&#193;rea%20Para%20La%20Prevenci&#243;n%20De%20Riesgos%20De%20Violaciones%20De%20Ddhh%20Y%20Dih" TargetMode="External"/><Relationship Id="rId11" Type="http://schemas.openxmlformats.org/officeDocument/2006/relationships/slide" Target="slide15.xml"/><Relationship Id="rId5" Type="http://schemas.openxmlformats.org/officeDocument/2006/relationships/hyperlink" Target="3.%20Defensor&#237;as%20Regionales/&#193;rea%20Para%20La%20Orientaci&#243;n%20Y%20Asesor&#237;a%20De%20V&#237;ctimas%20Del%20Conflicto%20Armado%20Interno" TargetMode="External"/><Relationship Id="rId15" Type="http://schemas.openxmlformats.org/officeDocument/2006/relationships/image" Target="../media/image2.jpg"/><Relationship Id="rId10" Type="http://schemas.openxmlformats.org/officeDocument/2006/relationships/hyperlink" Target="3.%20Defensor&#237;as%20Regionales/Direcciones%20Nacionales" TargetMode="External"/><Relationship Id="rId4" Type="http://schemas.openxmlformats.org/officeDocument/2006/relationships/hyperlink" Target="3.%20Defensor&#237;as%20Regionales/&#193;rea%20Para%20Los%20grupos%20&#201;tnicos" TargetMode="External"/><Relationship Id="rId9" Type="http://schemas.openxmlformats.org/officeDocument/2006/relationships/hyperlink" Target="3.%20Defensor&#237;as%20Regionales/Direcci&#243;n%20Nacional%20de%20Defensor&#237;a%20Publica/Defensoria%20Publica%20e%20investigacion" TargetMode="External"/><Relationship Id="rId1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3.%20Defensor&#237;as%20Regionales/Regional%20Bogot&#225;/Defensor&#237;a%20Regional%20De%20Bogot&#225;%20&#8211;%20&#193;rea%20No%20Penal" TargetMode="External"/><Relationship Id="rId7" Type="http://schemas.openxmlformats.org/officeDocument/2006/relationships/image" Target="../media/image5.jpeg"/><Relationship Id="rId2" Type="http://schemas.openxmlformats.org/officeDocument/2006/relationships/hyperlink" Target="3.%20Defensor&#237;as%20Regionales/Regional%20Bogot&#225;/REGIONAL%20BOGOT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14.xml"/><Relationship Id="rId4" Type="http://schemas.openxmlformats.org/officeDocument/2006/relationships/hyperlink" Target="3.%20Defensor&#237;as%20Regionales/Regional%20Bogot&#225;/Defensor&#237;a%20Regional%20De%20Bogot&#225;%20&#8211;%20&#193;rea%20Pena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hyperlink" Target="4.%20Secretar&#237;a%20General/Contrataci&#243;n" TargetMode="External"/><Relationship Id="rId7" Type="http://schemas.openxmlformats.org/officeDocument/2006/relationships/slide" Target="slide20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image" Target="../media/image2.jpg"/><Relationship Id="rId5" Type="http://schemas.openxmlformats.org/officeDocument/2006/relationships/hyperlink" Target="4.%20Secretar&#237;a%20General/Gesti&#243;n%20Documental" TargetMode="External"/><Relationship Id="rId10" Type="http://schemas.openxmlformats.org/officeDocument/2006/relationships/image" Target="../media/image5.jpeg"/><Relationship Id="rId4" Type="http://schemas.openxmlformats.org/officeDocument/2006/relationships/slide" Target="slide18.xml"/><Relationship Id="rId9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4.%20Secretar&#237;a%20General/1.%20Secretar&#237;a%20general/Gesti&#243;n%20Administrativa%20Para%20Nivel%20Central%20Y%20Regionales" TargetMode="External"/><Relationship Id="rId7" Type="http://schemas.openxmlformats.org/officeDocument/2006/relationships/slide" Target="slide3.xml"/><Relationship Id="rId2" Type="http://schemas.openxmlformats.org/officeDocument/2006/relationships/hyperlink" Target="4.%20Secretar&#237;a%20General/1.%20Secretar&#237;a%20general/Secretaria%20genera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hyperlink" Target="4.%20Secretar&#237;a%20General/1.%20Secretar&#237;a%20general/Transparencia,%20Participaci&#243;n%20Y%20Servicio%20Al%20Ciudadano" TargetMode="External"/><Relationship Id="rId4" Type="http://schemas.openxmlformats.org/officeDocument/2006/relationships/hyperlink" Target="4.%20Secretar&#237;a%20General/1.%20Secretar&#237;a%20general/Gesti&#243;n%20Administrativa%20Para%20Regionales" TargetMode="External"/><Relationship Id="rId9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4.%20Secretar&#237;a%20General/Sistemas/Infraestructura%20Y%20Soporte" TargetMode="External"/><Relationship Id="rId7" Type="http://schemas.openxmlformats.org/officeDocument/2006/relationships/slide" Target="slide3.xml"/><Relationship Id="rId2" Type="http://schemas.openxmlformats.org/officeDocument/2006/relationships/hyperlink" Target="4.%20Secretar&#237;a%20General/Sistemas/Sistemas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hyperlink" Target="4.%20Secretar&#237;a%20General/Sistemas/Proyectos%20Y%20Control" TargetMode="External"/><Relationship Id="rId4" Type="http://schemas.openxmlformats.org/officeDocument/2006/relationships/hyperlink" Target="4.%20Secretar&#237;a%20General/Sistemas/Ingenier&#237;a%20De%20Software" TargetMode="External"/><Relationship Id="rId9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4.%20Secretar&#237;a%20General/Subdirecci&#243;n%20Administrativa/Bienes" TargetMode="External"/><Relationship Id="rId7" Type="http://schemas.openxmlformats.org/officeDocument/2006/relationships/slide" Target="slide16.xml"/><Relationship Id="rId2" Type="http://schemas.openxmlformats.org/officeDocument/2006/relationships/hyperlink" Target="4.%20Secretar&#237;a%20General/Subdirecci&#243;n%20Administrativa/Subdirecci&#243;n%20Administrativ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hyperlink" Target="4.%20Secretar&#237;a%20General/Subdirecci&#243;n%20Administrativa/Servicio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hyperlink" Target="4.%20Secretar&#237;a%20General/Subdirecci&#243;n%20De%20Gesti&#243;n%20Del%20Talento%20Humano/Carrera%20Administrativa" TargetMode="External"/><Relationship Id="rId7" Type="http://schemas.openxmlformats.org/officeDocument/2006/relationships/image" Target="../media/image5.jpeg"/><Relationship Id="rId2" Type="http://schemas.openxmlformats.org/officeDocument/2006/relationships/hyperlink" Target="4.%20Secretar&#237;a%20General/Subdirecci&#243;n%20De%20Gesti&#243;n%20Del%20Talento%20Humano/Subdirecci&#243;n%20De%20Gesti&#243;n%20Del%20Talento%20Humano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4.%20Secretar&#237;a%20General/Subdirecci&#243;n%20De%20Gesti&#243;n%20Del%20Talento%20Humano/Gesti&#243;n%20T&#233;cnica%20Del%20Talento%20Humano" TargetMode="External"/><Relationship Id="rId4" Type="http://schemas.openxmlformats.org/officeDocument/2006/relationships/hyperlink" Target="4.%20Secretar&#237;a%20General/Subdirecci&#243;n%20De%20Gesti&#243;n%20Del%20Talento%20Humano/Desarrollo%20Del%20Talento%20Humano" TargetMode="External"/><Relationship Id="rId9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hyperlink" Target="4.%20Secretar&#237;a%20General/Subdirecci&#243;n%20Financiera/Contabilidad" TargetMode="External"/><Relationship Id="rId7" Type="http://schemas.openxmlformats.org/officeDocument/2006/relationships/image" Target="../media/image5.jpeg"/><Relationship Id="rId2" Type="http://schemas.openxmlformats.org/officeDocument/2006/relationships/hyperlink" Target="4.%20Secretar&#237;a%20General/Subdirecci&#243;n%20Financiera/Subdirecci&#243;n%20Financiera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4.%20Secretar&#237;a%20General/Subdirecci&#243;n%20Financiera/Tesorer&#237;a" TargetMode="External"/><Relationship Id="rId4" Type="http://schemas.openxmlformats.org/officeDocument/2006/relationships/hyperlink" Target="4.%20Secretar&#237;a%20General/Subdirecci&#243;n%20Financiera/Presupuesto" TargetMode="External"/><Relationship Id="rId9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6.%20Nivel%20asistencial" TargetMode="External"/><Relationship Id="rId3" Type="http://schemas.openxmlformats.org/officeDocument/2006/relationships/hyperlink" Target="1.%20Despacho%20del%20Defensor" TargetMode="External"/><Relationship Id="rId7" Type="http://schemas.openxmlformats.org/officeDocument/2006/relationships/hyperlink" Target="5.%20Nivel%20t&#233;cnico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1.%20Despacho%20del%20Defensor/Oficina%20de%20Control%20Interno" TargetMode="External"/><Relationship Id="rId7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hyperlink" Target="1.%20Despacho%20del%20Defensor/Despacho%20del%20Defensor" TargetMode="External"/><Relationship Id="rId4" Type="http://schemas.openxmlformats.org/officeDocument/2006/relationships/hyperlink" Target="1.%20Despacho%20del%20Defensor/Oficina%20De%20Control%20Interno%20Disciplinario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1.%20Despacho%20del%20Defensor/Oficina%20de%20Asuntos%20Internacionales/OFICINA%20DE%20ASUNTOS%20INTERNACIONALES%20&#8211;%20COLOMBIANOS%20EN%20EL%20EXTERIOR" TargetMode="External"/><Relationship Id="rId7" Type="http://schemas.openxmlformats.org/officeDocument/2006/relationships/image" Target="../media/image5.jpeg"/><Relationship Id="rId2" Type="http://schemas.openxmlformats.org/officeDocument/2006/relationships/hyperlink" Target="1.%20Despacho%20del%20Defensor/Oficina%20de%20Asuntos%20Internacionales/OFICINA%20DE%20ASUNTOS%20INTERNACIONALES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hyperlink" Target="1.%20Despacho%20del%20Defensor/Oficina%20de%20Asuntos%20Internacionales/OFICINA%20DE%20ASUNTOS%20INTERNACIONALES%20&#8211;%20COOPERACI&#211;N%20INTERNACIONA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1.%20Despacho%20del%20Defensor/Oficina%20de%20Comunicaciones%20e%20Imagen%20Institucional/Comunicaciones%20Internas" TargetMode="External"/><Relationship Id="rId7" Type="http://schemas.openxmlformats.org/officeDocument/2006/relationships/image" Target="../media/image5.jpeg"/><Relationship Id="rId2" Type="http://schemas.openxmlformats.org/officeDocument/2006/relationships/hyperlink" Target="1.%20Despacho%20del%20Defensor/Oficina%20de%20Comunicaciones%20e%20Imagen%20Institucional/Oficina%20de%20Comunicaciones%20e%20Imagen%20Institucional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hyperlink" Target="1.%20Despacho%20del%20Defensor/Oficina%20de%20Comunicaciones%20e%20Imagen%20Institucional/Comunicaciones%20Externa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1.%20Despacho%20del%20Defensor/Oficina%20Jur&#237;dica/COBRO%20COACTIVO" TargetMode="External"/><Relationship Id="rId7" Type="http://schemas.openxmlformats.org/officeDocument/2006/relationships/image" Target="../media/image2.jpg"/><Relationship Id="rId2" Type="http://schemas.openxmlformats.org/officeDocument/2006/relationships/hyperlink" Target="1.%20Despacho%20del%20Defensor/Oficina%20Jur&#237;dica/OFICINA%20JURIDIC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2.%20Despacho%20del%20Vicedefensor/Delegada%20para%20los%20Derechos%20Colectivos%20y%20del%20Medio%20Ambiente" TargetMode="External"/><Relationship Id="rId13" Type="http://schemas.openxmlformats.org/officeDocument/2006/relationships/slide" Target="slide11.xml"/><Relationship Id="rId18" Type="http://schemas.openxmlformats.org/officeDocument/2006/relationships/hyperlink" Target="2.%20Despacho%20del%20Vicedefensor/Direcci&#243;n%20Nacional%20de%20Recursos%20y%20Acciones%20Judiciales" TargetMode="External"/><Relationship Id="rId3" Type="http://schemas.openxmlformats.org/officeDocument/2006/relationships/hyperlink" Target="2.%20Despacho%20del%20Vicedefensor/Delegada%20para%20la%20Infancia,%20juventud%20y%20el%20adulto%20mayor" TargetMode="External"/><Relationship Id="rId21" Type="http://schemas.openxmlformats.org/officeDocument/2006/relationships/image" Target="../media/image5.jpeg"/><Relationship Id="rId7" Type="http://schemas.openxmlformats.org/officeDocument/2006/relationships/hyperlink" Target="2.%20Despacho%20del%20Vicedefensor/Delegada%20para%20los%20Asuntos%20Constitucionales%20y%20Legales" TargetMode="External"/><Relationship Id="rId12" Type="http://schemas.openxmlformats.org/officeDocument/2006/relationships/hyperlink" Target="2.%20Despacho%20del%20Vicedefensor/Delegada%20para%20los%20Derechos%20Economicos%20S%20y%20C" TargetMode="External"/><Relationship Id="rId17" Type="http://schemas.openxmlformats.org/officeDocument/2006/relationships/hyperlink" Target="2.%20Despacho%20del%20Vicedefensor/Direcci&#243;n%20Nacional%20de%20Promoci&#243;n%20y%20Divulgaci&#243;n%20de%20Derechos%20Humanos" TargetMode="External"/><Relationship Id="rId2" Type="http://schemas.openxmlformats.org/officeDocument/2006/relationships/hyperlink" Target="2.%20Despacho%20del%20Vicedefensor/Delegada%20para%20el%20derecho%20a%20la%20salud%20y%20la%20seguridad%20social" TargetMode="External"/><Relationship Id="rId16" Type="http://schemas.openxmlformats.org/officeDocument/2006/relationships/slide" Target="slide13.xml"/><Relationship Id="rId20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Delegada%20para%20los%20Asuntos%20Agrarios%20y%20de%20Tierras" TargetMode="External"/><Relationship Id="rId11" Type="http://schemas.openxmlformats.org/officeDocument/2006/relationships/hyperlink" Target="2.%20Despacho%20del%20Vicedefensor/Delegada%20para%20los%20Grupos%20&#201;tnicos" TargetMode="External"/><Relationship Id="rId5" Type="http://schemas.openxmlformats.org/officeDocument/2006/relationships/hyperlink" Target="2.%20Despacho%20del%20Vicedefensor/Delegada%20para%20la%20Pol&#237;tica%20Criminal%20y%20Penitenciaria" TargetMode="External"/><Relationship Id="rId15" Type="http://schemas.openxmlformats.org/officeDocument/2006/relationships/slide" Target="slide12.xml"/><Relationship Id="rId10" Type="http://schemas.openxmlformats.org/officeDocument/2006/relationships/hyperlink" Target="2.%20Despacho%20del%20Vicedefensor/Delegada%20para%20los%20Derechos%20de%20las%20Mujeres%20y%20Asuntos%20de%20g&#233;nero" TargetMode="External"/><Relationship Id="rId19" Type="http://schemas.openxmlformats.org/officeDocument/2006/relationships/slide" Target="slide9.xml"/><Relationship Id="rId4" Type="http://schemas.openxmlformats.org/officeDocument/2006/relationships/hyperlink" Target="2.%20Despacho%20del%20Vicedefensor/Delegada%20Para%20La%20Orientaci&#243;n%20Y%20Asesor&#237;a%20A%20Las%20V&#237;ctimas%20CAI" TargetMode="External"/><Relationship Id="rId9" Type="http://schemas.openxmlformats.org/officeDocument/2006/relationships/slide" Target="slide10.xml"/><Relationship Id="rId14" Type="http://schemas.openxmlformats.org/officeDocument/2006/relationships/hyperlink" Target="2.%20Despacho%20del%20Vicedefensor/Delegadas" TargetMode="External"/><Relationship Id="rId2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hyperlink" Target="2.%20Despacho%20del%20Vicedefensor/1.%20DESPACHO%20DEL%20VICEDEFENSOR%20DEL%20PUEBLO/An&#225;lisis%20Especiales" TargetMode="External"/><Relationship Id="rId7" Type="http://schemas.openxmlformats.org/officeDocument/2006/relationships/slide" Target="slide8.xml"/><Relationship Id="rId2" Type="http://schemas.openxmlformats.org/officeDocument/2006/relationships/hyperlink" Target="2.%20Despacho%20del%20Vicedefensor/1.%20DESPACHO%20DEL%20VICEDEFENSOR%20DEL%20PUEBLO/1.%20Despacho%20del%20Vicedefenso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.%20Despacho%20del%20Vicedefensor/1.%20DESPACHO%20DEL%20VICEDEFENSOR%20DEL%20PUEBLO/Grupo%20Estrat&#233;gico%20de%20Coordinaci&#243;n%20Institucional" TargetMode="External"/><Relationship Id="rId5" Type="http://schemas.openxmlformats.org/officeDocument/2006/relationships/hyperlink" Target="2.%20Despacho%20del%20Vicedefensor/1.%20DESPACHO%20DEL%20VICEDEFENSOR%20DEL%20PUEBLO/Esquemas%20De%20Actuaci&#243;n%20Humanitaria" TargetMode="External"/><Relationship Id="rId10" Type="http://schemas.openxmlformats.org/officeDocument/2006/relationships/image" Target="../media/image2.jpg"/><Relationship Id="rId4" Type="http://schemas.openxmlformats.org/officeDocument/2006/relationships/hyperlink" Target="2.%20Despacho%20del%20Vicedefensor/1.%20DESPACHO%20DEL%20VICEDEFENSOR%20DEL%20PUEBLO/Apoyo%20y%20Seguimiento%20Misional" TargetMode="External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498863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5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  <a:noFill/>
        </p:grpSpPr>
        <p:sp>
          <p:nvSpPr>
            <p:cNvPr id="6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noFill/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" name="Picture 11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  <a:grpFill/>
          </p:spPr>
        </p:pic>
      </p:grpSp>
      <p:sp>
        <p:nvSpPr>
          <p:cNvPr id="8" name="Rectángulo 7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3854633" y="1040878"/>
            <a:ext cx="1112520" cy="1112520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18405" y="2355726"/>
            <a:ext cx="8784976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4445" indent="-6350" algn="ctr">
              <a:lnSpc>
                <a:spcPct val="107000"/>
              </a:lnSpc>
              <a:spcAft>
                <a:spcPts val="0"/>
              </a:spcAft>
            </a:pPr>
            <a:r>
              <a:rPr lang="es-CO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MANUAL ESPECÍFICO DE FUNCIONES Y</a:t>
            </a:r>
            <a:r>
              <a:rPr lang="es-CO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O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COMPETENCIAS LABORALES POR DEPEDENCIAS DE LOS EMPLEOS DE LAPLANTA DE PERSONAL DE LADEFENSORÍA DEL PUEBLO</a:t>
            </a:r>
            <a:endParaRPr lang="es-CO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05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hlinkClick r:id="rId2" action="ppaction://hlinkfile"/>
              </a:rPr>
              <a:t>Delegada para los Derechos de la Población Desplazada</a:t>
            </a:r>
            <a:endParaRPr lang="es-AR" dirty="0" smtClean="0"/>
          </a:p>
          <a:p>
            <a:r>
              <a:rPr lang="es-AR" dirty="0" smtClean="0">
                <a:hlinkClick r:id="rId3" action="ppaction://hlinkfile"/>
              </a:rPr>
              <a:t>Grupo De Gestión Para El Fortalecimiento Comunitario</a:t>
            </a:r>
            <a:endParaRPr lang="es-CO" dirty="0"/>
          </a:p>
        </p:txBody>
      </p:sp>
      <p:sp>
        <p:nvSpPr>
          <p:cNvPr id="6" name="Flecha izquierda 5">
            <a:hlinkClick r:id="rId4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624793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10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18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117" y="823713"/>
            <a:ext cx="8229600" cy="3394472"/>
          </a:xfrm>
        </p:spPr>
        <p:txBody>
          <a:bodyPr/>
          <a:lstStyle/>
          <a:p>
            <a:r>
              <a:rPr lang="es-AR" sz="2800" dirty="0" smtClean="0">
                <a:hlinkClick r:id="rId2" action="ppaction://hlinkfile"/>
              </a:rPr>
              <a:t>Delegada para la Prevención de Riesgos de Violaciones a los DDHH y al DIH SAT</a:t>
            </a:r>
            <a:endParaRPr lang="es-AR" sz="2800" dirty="0" smtClean="0"/>
          </a:p>
          <a:p>
            <a:r>
              <a:rPr lang="es-CO" sz="2800" dirty="0" smtClean="0">
                <a:hlinkClick r:id="rId3" action="ppaction://hlinkfile"/>
              </a:rPr>
              <a:t>Informes Especiales</a:t>
            </a:r>
            <a:r>
              <a:rPr lang="es-CO" sz="2800" dirty="0" smtClean="0"/>
              <a:t>	</a:t>
            </a:r>
          </a:p>
          <a:p>
            <a:r>
              <a:rPr lang="es-CO" sz="2800" dirty="0" smtClean="0">
                <a:hlinkClick r:id="rId4" action="ppaction://hlinkfile"/>
              </a:rPr>
              <a:t>Proyección Social E Interinstitucional</a:t>
            </a:r>
            <a:endParaRPr lang="es-CO" sz="2800" dirty="0" smtClean="0"/>
          </a:p>
          <a:p>
            <a:r>
              <a:rPr lang="es-CO" sz="2800" dirty="0" smtClean="0">
                <a:hlinkClick r:id="rId5" action="ppaction://hlinkfile"/>
              </a:rPr>
              <a:t>SAT</a:t>
            </a:r>
            <a:endParaRPr lang="es-CO" sz="2800" dirty="0" smtClean="0"/>
          </a:p>
          <a:p>
            <a:r>
              <a:rPr lang="es-CO" sz="2800" dirty="0" smtClean="0">
                <a:hlinkClick r:id="rId6" action="ppaction://hlinkfile"/>
              </a:rPr>
              <a:t>Seguimiento E Indicadores</a:t>
            </a:r>
            <a:endParaRPr lang="es-CO" sz="2800" dirty="0"/>
          </a:p>
        </p:txBody>
      </p:sp>
      <p:sp>
        <p:nvSpPr>
          <p:cNvPr id="6" name="Flecha izquierda 5">
            <a:hlinkClick r:id="rId7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534567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11 de 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CAC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Despacho Dirección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RECEPCIÓN Y ANÁLISIS</a:t>
            </a:r>
            <a:endParaRPr lang="es-CO" dirty="0"/>
          </a:p>
        </p:txBody>
      </p:sp>
      <p:sp>
        <p:nvSpPr>
          <p:cNvPr id="6" name="Flecha izquierda 5">
            <a:hlinkClick r:id="rId5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454652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12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20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3150" y="814261"/>
            <a:ext cx="8229600" cy="3394472"/>
          </a:xfrm>
        </p:spPr>
        <p:txBody>
          <a:bodyPr/>
          <a:lstStyle/>
          <a:p>
            <a:r>
              <a:rPr lang="es-CO" sz="2800" dirty="0" smtClean="0">
                <a:hlinkClick r:id="rId2" action="ppaction://hlinkfile"/>
              </a:rPr>
              <a:t>Capacitación E Investigación</a:t>
            </a:r>
            <a:endParaRPr lang="es-CO" sz="2800" dirty="0" smtClean="0"/>
          </a:p>
          <a:p>
            <a:r>
              <a:rPr lang="es-AR" sz="2800" dirty="0" smtClean="0">
                <a:hlinkClick r:id="rId3" action="ppaction://hlinkfile"/>
              </a:rPr>
              <a:t>Control, Vigilancia y gestión estadística</a:t>
            </a:r>
            <a:endParaRPr lang="es-AR" sz="2800" dirty="0" smtClean="0"/>
          </a:p>
          <a:p>
            <a:r>
              <a:rPr lang="es-AR" sz="2800" dirty="0" smtClean="0">
                <a:hlinkClick r:id="rId4" action="ppaction://hlinkfile"/>
              </a:rPr>
              <a:t>Dirección Nacional De Defensoría Pública</a:t>
            </a:r>
            <a:endParaRPr lang="es-AR" sz="2800" dirty="0" smtClean="0"/>
          </a:p>
          <a:p>
            <a:r>
              <a:rPr lang="es-CO" sz="2800" dirty="0" smtClean="0">
                <a:hlinkClick r:id="rId5" action="ppaction://hlinkfile"/>
              </a:rPr>
              <a:t>Investigación </a:t>
            </a:r>
            <a:r>
              <a:rPr lang="es-CO" sz="2800" dirty="0" err="1" smtClean="0">
                <a:hlinkClick r:id="rId5" action="ppaction://hlinkfile"/>
              </a:rPr>
              <a:t>Defensorial</a:t>
            </a:r>
            <a:endParaRPr lang="es-CO" sz="2800" dirty="0" smtClean="0"/>
          </a:p>
          <a:p>
            <a:r>
              <a:rPr lang="es-AR" sz="2800" dirty="0" smtClean="0">
                <a:hlinkClick r:id="rId6" action="ppaction://hlinkfile"/>
              </a:rPr>
              <a:t>Registro Y Selección De Operadores</a:t>
            </a:r>
            <a:endParaRPr lang="es-AR" sz="2800" dirty="0" smtClean="0"/>
          </a:p>
          <a:p>
            <a:r>
              <a:rPr lang="es-CO" sz="2800" dirty="0" smtClean="0">
                <a:hlinkClick r:id="rId7" action="ppaction://hlinkfile"/>
              </a:rPr>
              <a:t>Representación Judicial A Víctimas</a:t>
            </a:r>
            <a:endParaRPr lang="es-CO" sz="2800" dirty="0"/>
          </a:p>
        </p:txBody>
      </p:sp>
      <p:sp>
        <p:nvSpPr>
          <p:cNvPr id="6" name="Flecha izquierda 5">
            <a:hlinkClick r:id="rId8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315840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13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9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471" y="876958"/>
            <a:ext cx="8161181" cy="3836302"/>
          </a:xfrm>
        </p:spPr>
        <p:txBody>
          <a:bodyPr>
            <a:noAutofit/>
          </a:bodyPr>
          <a:lstStyle/>
          <a:p>
            <a:r>
              <a:rPr lang="es-CO" sz="1700" dirty="0">
                <a:hlinkClick r:id="rId2" action="ppaction://hlinkfile"/>
              </a:rPr>
              <a:t>1. </a:t>
            </a:r>
            <a:r>
              <a:rPr lang="es-CO" sz="1700" dirty="0" err="1">
                <a:hlinkClick r:id="rId2" action="ppaction://hlinkfile"/>
              </a:rPr>
              <a:t>Defensorias</a:t>
            </a:r>
            <a:r>
              <a:rPr lang="es-CO" sz="1700" dirty="0">
                <a:hlinkClick r:id="rId2" action="ppaction://hlinkfile"/>
              </a:rPr>
              <a:t> </a:t>
            </a:r>
            <a:r>
              <a:rPr lang="es-CO" sz="1700" dirty="0" smtClean="0">
                <a:hlinkClick r:id="rId2" action="ppaction://hlinkfile"/>
              </a:rPr>
              <a:t>Regionales</a:t>
            </a:r>
            <a:endParaRPr lang="es-CO" sz="1700" dirty="0" smtClean="0"/>
          </a:p>
          <a:p>
            <a:r>
              <a:rPr lang="es-AR" sz="1700" dirty="0">
                <a:hlinkClick r:id="rId3" action="ppaction://hlinkfile"/>
              </a:rPr>
              <a:t>Asuntos Agrarios Y Tierras – Derechos Colectivos Y Del Medio </a:t>
            </a:r>
            <a:r>
              <a:rPr lang="es-AR" sz="1700" dirty="0" smtClean="0">
                <a:hlinkClick r:id="rId3" action="ppaction://hlinkfile"/>
              </a:rPr>
              <a:t>Ambiente</a:t>
            </a:r>
            <a:endParaRPr lang="es-AR" sz="1700" dirty="0" smtClean="0"/>
          </a:p>
          <a:p>
            <a:r>
              <a:rPr lang="es-AR" sz="1700" dirty="0" smtClean="0">
                <a:hlinkClick r:id="rId4" action="ppaction://hlinkfile"/>
              </a:rPr>
              <a:t>Área Para </a:t>
            </a:r>
            <a:r>
              <a:rPr lang="es-AR" sz="1700" dirty="0">
                <a:hlinkClick r:id="rId4" action="ppaction://hlinkfile"/>
              </a:rPr>
              <a:t>Los grupos </a:t>
            </a:r>
            <a:r>
              <a:rPr lang="es-AR" sz="1700" dirty="0" smtClean="0">
                <a:hlinkClick r:id="rId4" action="ppaction://hlinkfile"/>
              </a:rPr>
              <a:t>Étnicos</a:t>
            </a:r>
            <a:endParaRPr lang="es-AR" sz="1700" dirty="0" smtClean="0"/>
          </a:p>
          <a:p>
            <a:r>
              <a:rPr lang="es-AR" sz="1700" dirty="0">
                <a:hlinkClick r:id="rId5" action="ppaction://hlinkfile"/>
              </a:rPr>
              <a:t>Área </a:t>
            </a:r>
            <a:r>
              <a:rPr lang="es-AR" sz="1700" dirty="0" smtClean="0">
                <a:hlinkClick r:id="rId5" action="ppaction://hlinkfile"/>
              </a:rPr>
              <a:t>Para </a:t>
            </a:r>
            <a:r>
              <a:rPr lang="es-AR" sz="1700" dirty="0">
                <a:hlinkClick r:id="rId5" action="ppaction://hlinkfile"/>
              </a:rPr>
              <a:t>La Orientación Y Asesoría De Víctimas Del Conflicto Armado </a:t>
            </a:r>
            <a:r>
              <a:rPr lang="es-AR" sz="1700" dirty="0" smtClean="0">
                <a:hlinkClick r:id="rId5" action="ppaction://hlinkfile"/>
              </a:rPr>
              <a:t>Interno</a:t>
            </a:r>
            <a:endParaRPr lang="es-AR" sz="1700" dirty="0" smtClean="0"/>
          </a:p>
          <a:p>
            <a:r>
              <a:rPr lang="es-AR" sz="1700" dirty="0">
                <a:hlinkClick r:id="rId6" action="ppaction://hlinkfile"/>
              </a:rPr>
              <a:t>Área</a:t>
            </a:r>
            <a:r>
              <a:rPr lang="es-AR" sz="1700" dirty="0" smtClean="0">
                <a:hlinkClick r:id="rId6" action="ppaction://hlinkfile"/>
              </a:rPr>
              <a:t> </a:t>
            </a:r>
            <a:r>
              <a:rPr lang="es-AR" sz="1700" dirty="0">
                <a:hlinkClick r:id="rId6" action="ppaction://hlinkfile"/>
              </a:rPr>
              <a:t>Para La Prevención De Riesgos De Violaciones De </a:t>
            </a:r>
            <a:r>
              <a:rPr lang="es-AR" sz="1700" dirty="0" err="1">
                <a:hlinkClick r:id="rId6" action="ppaction://hlinkfile"/>
              </a:rPr>
              <a:t>Ddhh</a:t>
            </a:r>
            <a:r>
              <a:rPr lang="es-AR" sz="1700" dirty="0">
                <a:hlinkClick r:id="rId6" action="ppaction://hlinkfile"/>
              </a:rPr>
              <a:t> Y </a:t>
            </a:r>
            <a:r>
              <a:rPr lang="es-AR" sz="1700" dirty="0" err="1" smtClean="0">
                <a:hlinkClick r:id="rId6" action="ppaction://hlinkfile"/>
              </a:rPr>
              <a:t>Dih</a:t>
            </a:r>
            <a:endParaRPr lang="es-AR" sz="1700" dirty="0" smtClean="0"/>
          </a:p>
          <a:p>
            <a:r>
              <a:rPr lang="es-AR" sz="1700" dirty="0">
                <a:hlinkClick r:id="rId7" action="ppaction://hlinkfile"/>
              </a:rPr>
              <a:t>Área </a:t>
            </a:r>
            <a:r>
              <a:rPr lang="es-AR" sz="1700" dirty="0" smtClean="0">
                <a:hlinkClick r:id="rId7" action="ppaction://hlinkfile"/>
              </a:rPr>
              <a:t>Para </a:t>
            </a:r>
            <a:r>
              <a:rPr lang="es-AR" sz="1700" dirty="0">
                <a:hlinkClick r:id="rId7" action="ppaction://hlinkfile"/>
              </a:rPr>
              <a:t>Los Derechos De La Población </a:t>
            </a:r>
            <a:r>
              <a:rPr lang="es-AR" sz="1700" dirty="0" smtClean="0">
                <a:hlinkClick r:id="rId7" action="ppaction://hlinkfile"/>
              </a:rPr>
              <a:t>Desplazada</a:t>
            </a:r>
            <a:endParaRPr lang="es-AR" sz="1700" dirty="0" smtClean="0"/>
          </a:p>
          <a:p>
            <a:r>
              <a:rPr lang="es-AR" sz="1700" dirty="0">
                <a:hlinkClick r:id="rId8" action="ppaction://hlinkfile"/>
              </a:rPr>
              <a:t>Área </a:t>
            </a:r>
            <a:r>
              <a:rPr lang="es-AR" sz="1700" dirty="0" smtClean="0">
                <a:hlinkClick r:id="rId8" action="ppaction://hlinkfile"/>
              </a:rPr>
              <a:t>Para </a:t>
            </a:r>
            <a:r>
              <a:rPr lang="es-AR" sz="1700" dirty="0">
                <a:hlinkClick r:id="rId8" action="ppaction://hlinkfile"/>
              </a:rPr>
              <a:t>Los Derechos De Las Mujeres Y Asuntos De </a:t>
            </a:r>
            <a:r>
              <a:rPr lang="es-AR" sz="1700" dirty="0" smtClean="0">
                <a:hlinkClick r:id="rId8" action="ppaction://hlinkfile"/>
              </a:rPr>
              <a:t>Genero</a:t>
            </a:r>
            <a:endParaRPr lang="es-AR" sz="1700" dirty="0" smtClean="0"/>
          </a:p>
          <a:p>
            <a:r>
              <a:rPr lang="es-AR" sz="1700" dirty="0">
                <a:hlinkClick r:id="rId9" action="ppaction://hlinkfile"/>
              </a:rPr>
              <a:t>Dirección Nacional de Defensoría </a:t>
            </a:r>
            <a:r>
              <a:rPr lang="es-AR" sz="1700" dirty="0" smtClean="0">
                <a:hlinkClick r:id="rId9" action="ppaction://hlinkfile"/>
              </a:rPr>
              <a:t>Publica</a:t>
            </a:r>
            <a:endParaRPr lang="es-AR" sz="1700" dirty="0" smtClean="0"/>
          </a:p>
          <a:p>
            <a:r>
              <a:rPr lang="es-CO" sz="1700" dirty="0">
                <a:hlinkClick r:id="rId10" action="ppaction://hlinkfile"/>
              </a:rPr>
              <a:t>Direcciones </a:t>
            </a:r>
            <a:r>
              <a:rPr lang="es-CO" sz="1700" dirty="0" smtClean="0">
                <a:hlinkClick r:id="rId10" action="ppaction://hlinkfile"/>
              </a:rPr>
              <a:t>Nacionales</a:t>
            </a:r>
            <a:endParaRPr lang="es-CO" sz="1700" dirty="0" smtClean="0"/>
          </a:p>
          <a:p>
            <a:r>
              <a:rPr lang="es-CO" sz="1700" dirty="0">
                <a:hlinkClick r:id="rId11" action="ppaction://hlinksldjump"/>
              </a:rPr>
              <a:t>Regional </a:t>
            </a:r>
            <a:r>
              <a:rPr lang="es-CO" sz="1700" dirty="0" smtClean="0">
                <a:hlinkClick r:id="rId11" action="ppaction://hlinksldjump"/>
              </a:rPr>
              <a:t>Bogotá</a:t>
            </a:r>
            <a:endParaRPr lang="es-CO" sz="1700" dirty="0" smtClean="0"/>
          </a:p>
          <a:p>
            <a:r>
              <a:rPr lang="es-CO" sz="1700" dirty="0">
                <a:hlinkClick r:id="rId12" action="ppaction://hlinkfile"/>
              </a:rPr>
              <a:t>Representación Judicial A Víctimas</a:t>
            </a:r>
            <a:endParaRPr lang="es-CO" sz="1700" dirty="0"/>
          </a:p>
        </p:txBody>
      </p:sp>
      <p:pic>
        <p:nvPicPr>
          <p:cNvPr id="5" name="Imagen 4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960840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14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7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" name="Picture 119"/>
            <p:cNvPicPr/>
            <p:nvPr/>
          </p:nvPicPr>
          <p:blipFill>
            <a:blip r:embed="rId15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0" name="Rectángulo 9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4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112129"/>
            <a:ext cx="8229600" cy="3394472"/>
          </a:xfrm>
        </p:spPr>
        <p:txBody>
          <a:bodyPr/>
          <a:lstStyle/>
          <a:p>
            <a:r>
              <a:rPr lang="es-CO" dirty="0">
                <a:hlinkClick r:id="rId2" action="ppaction://hlinkfile"/>
              </a:rPr>
              <a:t>REGIONAL BOGOTA</a:t>
            </a:r>
            <a:endParaRPr lang="es-CO" dirty="0"/>
          </a:p>
          <a:p>
            <a:r>
              <a:rPr lang="es-CO" dirty="0" smtClean="0">
                <a:hlinkClick r:id="rId3" action="ppaction://hlinkfile"/>
              </a:rPr>
              <a:t>Defensoría </a:t>
            </a:r>
            <a:r>
              <a:rPr lang="es-CO" dirty="0">
                <a:hlinkClick r:id="rId3" action="ppaction://hlinkfile"/>
              </a:rPr>
              <a:t>Regional De Bogotá – Área No </a:t>
            </a:r>
            <a:r>
              <a:rPr lang="es-CO" dirty="0" smtClean="0">
                <a:hlinkClick r:id="rId3" action="ppaction://hlinkfile"/>
              </a:rPr>
              <a:t>Penal</a:t>
            </a:r>
            <a:endParaRPr lang="es-CO" dirty="0" smtClean="0"/>
          </a:p>
          <a:p>
            <a:r>
              <a:rPr lang="es-CO" dirty="0">
                <a:hlinkClick r:id="rId4" action="ppaction://hlinkfile"/>
              </a:rPr>
              <a:t>Defensoría Regional De Bogotá – Área Penal</a:t>
            </a:r>
            <a:endParaRPr lang="es-CO" dirty="0"/>
          </a:p>
        </p:txBody>
      </p:sp>
      <p:sp>
        <p:nvSpPr>
          <p:cNvPr id="6" name="Flecha izquierda 5">
            <a:hlinkClick r:id="rId5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957303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15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03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117" y="946087"/>
            <a:ext cx="8229600" cy="3394472"/>
          </a:xfrm>
        </p:spPr>
        <p:txBody>
          <a:bodyPr/>
          <a:lstStyle/>
          <a:p>
            <a:r>
              <a:rPr lang="es-CO" sz="2400" dirty="0">
                <a:hlinkClick r:id="rId2" action="ppaction://hlinksldjump"/>
              </a:rPr>
              <a:t>1. Secretaría </a:t>
            </a:r>
            <a:r>
              <a:rPr lang="es-CO" sz="2400" dirty="0" smtClean="0">
                <a:hlinkClick r:id="rId2" action="ppaction://hlinksldjump"/>
              </a:rPr>
              <a:t>general</a:t>
            </a:r>
            <a:endParaRPr lang="es-CO" sz="2400" dirty="0" smtClean="0"/>
          </a:p>
          <a:p>
            <a:r>
              <a:rPr lang="es-CO" sz="2400" dirty="0" smtClean="0">
                <a:hlinkClick r:id="rId3" action="ppaction://hlinkfile"/>
              </a:rPr>
              <a:t>Contratación</a:t>
            </a:r>
            <a:endParaRPr lang="es-CO" sz="2400" dirty="0" smtClean="0"/>
          </a:p>
          <a:p>
            <a:r>
              <a:rPr lang="es-CO" sz="2400" dirty="0" smtClean="0">
                <a:hlinkClick r:id="rId4" action="ppaction://hlinksldjump"/>
              </a:rPr>
              <a:t>Sistemas</a:t>
            </a:r>
            <a:endParaRPr lang="es-CO" sz="2400" dirty="0" smtClean="0"/>
          </a:p>
          <a:p>
            <a:r>
              <a:rPr lang="es-CO" sz="2400" dirty="0">
                <a:hlinkClick r:id="rId5" action="ppaction://hlinkfile"/>
              </a:rPr>
              <a:t>Gestión Documental</a:t>
            </a:r>
            <a:endParaRPr lang="es-CO" sz="2400" dirty="0"/>
          </a:p>
          <a:p>
            <a:r>
              <a:rPr lang="es-CO" sz="2400" dirty="0" smtClean="0">
                <a:hlinkClick r:id="rId6" action="ppaction://hlinksldjump"/>
              </a:rPr>
              <a:t>Subdirección Administrativa</a:t>
            </a:r>
            <a:endParaRPr lang="es-CO" sz="2400" dirty="0" smtClean="0"/>
          </a:p>
          <a:p>
            <a:r>
              <a:rPr lang="es-AR" sz="2400" dirty="0">
                <a:hlinkClick r:id="rId7" action="ppaction://hlinksldjump"/>
              </a:rPr>
              <a:t>Subdirección De Gestión Del Talento </a:t>
            </a:r>
            <a:r>
              <a:rPr lang="es-AR" sz="2400" dirty="0" smtClean="0">
                <a:hlinkClick r:id="rId7" action="ppaction://hlinksldjump"/>
              </a:rPr>
              <a:t>Humano</a:t>
            </a:r>
            <a:endParaRPr lang="es-AR" sz="2400" dirty="0" smtClean="0"/>
          </a:p>
          <a:p>
            <a:r>
              <a:rPr lang="es-CO" sz="2400" dirty="0">
                <a:hlinkClick r:id="rId8" action="ppaction://hlinksldjump"/>
              </a:rPr>
              <a:t>Subdirección Financiera</a:t>
            </a:r>
            <a:endParaRPr lang="es-CO" sz="2400" dirty="0"/>
          </a:p>
        </p:txBody>
      </p:sp>
      <p:pic>
        <p:nvPicPr>
          <p:cNvPr id="5" name="Imagen 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432999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16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7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8" name="Picture 119"/>
            <p:cNvPicPr/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1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91691" y="1112129"/>
            <a:ext cx="8229600" cy="3394472"/>
          </a:xfrm>
        </p:spPr>
        <p:txBody>
          <a:bodyPr/>
          <a:lstStyle/>
          <a:p>
            <a:r>
              <a:rPr lang="es-AR" sz="2800" dirty="0">
                <a:hlinkClick r:id="rId2" action="ppaction://hlinkfile"/>
              </a:rPr>
              <a:t>Secretaria general</a:t>
            </a:r>
            <a:endParaRPr lang="es-AR" sz="2800" dirty="0"/>
          </a:p>
          <a:p>
            <a:r>
              <a:rPr lang="es-AR" sz="2800" dirty="0" smtClean="0">
                <a:hlinkClick r:id="rId3" action="ppaction://hlinkfile"/>
              </a:rPr>
              <a:t>Gestión </a:t>
            </a:r>
            <a:r>
              <a:rPr lang="es-AR" sz="2800" dirty="0">
                <a:hlinkClick r:id="rId3" action="ppaction://hlinkfile"/>
              </a:rPr>
              <a:t>Administrativa Para Nivel Central Y </a:t>
            </a:r>
            <a:r>
              <a:rPr lang="es-AR" sz="2800" dirty="0" smtClean="0">
                <a:hlinkClick r:id="rId3" action="ppaction://hlinkfile"/>
              </a:rPr>
              <a:t>Regionales</a:t>
            </a:r>
            <a:endParaRPr lang="es-AR" sz="2800" dirty="0" smtClean="0"/>
          </a:p>
          <a:p>
            <a:r>
              <a:rPr lang="es-CO" sz="2800" dirty="0">
                <a:hlinkClick r:id="rId4" action="ppaction://hlinkfile"/>
              </a:rPr>
              <a:t>Gestión Administrativa Para </a:t>
            </a:r>
            <a:r>
              <a:rPr lang="es-CO" sz="2800" dirty="0" smtClean="0">
                <a:hlinkClick r:id="rId4" action="ppaction://hlinkfile"/>
              </a:rPr>
              <a:t>Regionales</a:t>
            </a:r>
            <a:endParaRPr lang="es-CO" sz="2800" dirty="0" smtClean="0"/>
          </a:p>
          <a:p>
            <a:r>
              <a:rPr lang="es-AR" sz="2800" dirty="0">
                <a:hlinkClick r:id="rId5" action="ppaction://hlinkfile"/>
              </a:rPr>
              <a:t>Transparencia, Participación Y Servicio Al Ciudadano</a:t>
            </a:r>
            <a:endParaRPr lang="es-CO" sz="2800" dirty="0"/>
          </a:p>
        </p:txBody>
      </p:sp>
      <p:sp>
        <p:nvSpPr>
          <p:cNvPr id="6" name="Flecha izquierda 5">
            <a:hlinkClick r:id="rId6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639671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17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72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Sistemas</a:t>
            </a:r>
            <a:endParaRPr lang="es-CO" dirty="0" smtClean="0"/>
          </a:p>
          <a:p>
            <a:r>
              <a:rPr lang="es-CO" dirty="0">
                <a:hlinkClick r:id="rId3" action="ppaction://hlinkfile"/>
              </a:rPr>
              <a:t>Infraestructura Y </a:t>
            </a:r>
            <a:r>
              <a:rPr lang="es-CO" dirty="0" smtClean="0">
                <a:hlinkClick r:id="rId3" action="ppaction://hlinkfile"/>
              </a:rPr>
              <a:t>Soporte</a:t>
            </a:r>
            <a:endParaRPr lang="es-CO" dirty="0" smtClean="0"/>
          </a:p>
          <a:p>
            <a:r>
              <a:rPr lang="es-CO" dirty="0">
                <a:hlinkClick r:id="rId4" action="ppaction://hlinkfile"/>
              </a:rPr>
              <a:t>Ingeniería De </a:t>
            </a:r>
            <a:r>
              <a:rPr lang="es-CO" dirty="0" smtClean="0">
                <a:hlinkClick r:id="rId4" action="ppaction://hlinkfile"/>
              </a:rPr>
              <a:t>Software</a:t>
            </a:r>
            <a:endParaRPr lang="es-CO" dirty="0" smtClean="0"/>
          </a:p>
          <a:p>
            <a:r>
              <a:rPr lang="es-CO" dirty="0">
                <a:hlinkClick r:id="rId5" action="ppaction://hlinkfile"/>
              </a:rPr>
              <a:t>Proyectos Y Control</a:t>
            </a:r>
            <a:endParaRPr lang="es-CO" dirty="0"/>
          </a:p>
        </p:txBody>
      </p:sp>
      <p:sp>
        <p:nvSpPr>
          <p:cNvPr id="6" name="Flecha izquierda 5">
            <a:hlinkClick r:id="rId6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846390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18</a:t>
                      </a:r>
                      <a:r>
                        <a:rPr lang="es-CO" sz="1100" b="1" baseline="0" dirty="0" smtClean="0">
                          <a:effectLst/>
                        </a:rPr>
                        <a:t> </a:t>
                      </a:r>
                      <a:r>
                        <a:rPr lang="es-CO" sz="1100" b="1" dirty="0" smtClean="0">
                          <a:effectLst/>
                        </a:rPr>
                        <a:t>de 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2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95536" y="1252532"/>
            <a:ext cx="8229600" cy="3394472"/>
          </a:xfrm>
        </p:spPr>
        <p:txBody>
          <a:bodyPr/>
          <a:lstStyle/>
          <a:p>
            <a:r>
              <a:rPr lang="es-CO" dirty="0">
                <a:hlinkClick r:id="rId2" action="ppaction://hlinkfile"/>
              </a:rPr>
              <a:t>Subdirección </a:t>
            </a:r>
            <a:r>
              <a:rPr lang="es-CO" dirty="0" smtClean="0">
                <a:hlinkClick r:id="rId2" action="ppaction://hlinkfile"/>
              </a:rPr>
              <a:t>Administrativa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Bienes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Servicios</a:t>
            </a:r>
            <a:endParaRPr lang="es-CO" dirty="0"/>
          </a:p>
        </p:txBody>
      </p:sp>
      <p:pic>
        <p:nvPicPr>
          <p:cNvPr id="7" name="Imagen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sp>
        <p:nvSpPr>
          <p:cNvPr id="8" name="Flecha izquierda 7">
            <a:hlinkClick r:id="rId7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375246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19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30502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2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5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6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7" name="Picture 11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9" name="Rectángulo 8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" name="Picture 128"/>
          <p:cNvPicPr/>
          <p:nvPr/>
        </p:nvPicPr>
        <p:blipFill>
          <a:blip r:embed="rId3"/>
          <a:stretch>
            <a:fillRect/>
          </a:stretch>
        </p:blipFill>
        <p:spPr>
          <a:xfrm rot="5399999">
            <a:off x="2930094" y="-1546985"/>
            <a:ext cx="3283809" cy="835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2117" y="1116802"/>
            <a:ext cx="8229600" cy="3394472"/>
          </a:xfrm>
        </p:spPr>
        <p:txBody>
          <a:bodyPr/>
          <a:lstStyle/>
          <a:p>
            <a:r>
              <a:rPr lang="es-AR" dirty="0">
                <a:hlinkClick r:id="rId2" action="ppaction://hlinkfile"/>
              </a:rPr>
              <a:t>Subdirección De Gestión Del Talento </a:t>
            </a:r>
            <a:r>
              <a:rPr lang="es-AR" dirty="0" smtClean="0">
                <a:hlinkClick r:id="rId2" action="ppaction://hlinkfile"/>
              </a:rPr>
              <a:t>Humano</a:t>
            </a:r>
            <a:endParaRPr lang="es-AR" dirty="0" smtClean="0"/>
          </a:p>
          <a:p>
            <a:r>
              <a:rPr lang="es-CO" dirty="0">
                <a:hlinkClick r:id="rId3" action="ppaction://hlinkfile"/>
              </a:rPr>
              <a:t>Carrera </a:t>
            </a:r>
            <a:r>
              <a:rPr lang="es-CO" dirty="0" smtClean="0">
                <a:hlinkClick r:id="rId3" action="ppaction://hlinkfile"/>
              </a:rPr>
              <a:t>Administrativa</a:t>
            </a:r>
            <a:endParaRPr lang="es-CO" dirty="0" smtClean="0"/>
          </a:p>
          <a:p>
            <a:r>
              <a:rPr lang="es-CO" dirty="0">
                <a:hlinkClick r:id="rId4" action="ppaction://hlinkfile"/>
              </a:rPr>
              <a:t>Desarrollo Del Talento </a:t>
            </a:r>
            <a:r>
              <a:rPr lang="es-CO" dirty="0" smtClean="0">
                <a:hlinkClick r:id="rId4" action="ppaction://hlinkfile"/>
              </a:rPr>
              <a:t>Humano</a:t>
            </a:r>
            <a:endParaRPr lang="es-CO" dirty="0" smtClean="0"/>
          </a:p>
          <a:p>
            <a:r>
              <a:rPr lang="es-AR" dirty="0">
                <a:hlinkClick r:id="rId5" action="ppaction://hlinkfile"/>
              </a:rPr>
              <a:t>Gestión Técnica Del Talento Humano</a:t>
            </a:r>
            <a:endParaRPr lang="es-CO" dirty="0"/>
          </a:p>
        </p:txBody>
      </p:sp>
      <p:pic>
        <p:nvPicPr>
          <p:cNvPr id="8" name="Imagen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sp>
        <p:nvSpPr>
          <p:cNvPr id="9" name="Flecha izquierda 8">
            <a:hlinkClick r:id="rId8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68957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20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7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80972" y="1093992"/>
            <a:ext cx="8229600" cy="3394472"/>
          </a:xfrm>
        </p:spPr>
        <p:txBody>
          <a:bodyPr/>
          <a:lstStyle/>
          <a:p>
            <a:r>
              <a:rPr lang="es-CO" dirty="0">
                <a:hlinkClick r:id="rId2" action="ppaction://hlinkfile"/>
              </a:rPr>
              <a:t>Subdirección </a:t>
            </a:r>
            <a:r>
              <a:rPr lang="es-CO" dirty="0" smtClean="0">
                <a:hlinkClick r:id="rId2" action="ppaction://hlinkfile"/>
              </a:rPr>
              <a:t>Financiera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Contabilidad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Presupuesto</a:t>
            </a:r>
            <a:endParaRPr lang="es-CO" dirty="0" smtClean="0"/>
          </a:p>
          <a:p>
            <a:r>
              <a:rPr lang="es-CO" dirty="0">
                <a:hlinkClick r:id="rId5" action="ppaction://hlinkfile"/>
              </a:rPr>
              <a:t>Tesorería</a:t>
            </a:r>
            <a:endParaRPr lang="es-CO" dirty="0"/>
          </a:p>
        </p:txBody>
      </p:sp>
      <p:pic>
        <p:nvPicPr>
          <p:cNvPr id="7" name="Imagen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sp>
        <p:nvSpPr>
          <p:cNvPr id="8" name="Flecha izquierda 7">
            <a:hlinkClick r:id="rId8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733445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6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7917" y="1059582"/>
            <a:ext cx="6858000" cy="2239499"/>
          </a:xfrm>
        </p:spPr>
        <p:txBody>
          <a:bodyPr>
            <a:normAutofit fontScale="90000"/>
          </a:bodyPr>
          <a:lstStyle/>
          <a:p>
            <a:r>
              <a:rPr lang="es-CO" sz="3300" dirty="0">
                <a:hlinkClick r:id="rId2" action="ppaction://hlinksldjump"/>
              </a:rPr>
              <a:t>1. DESPACHO DEL DEFENSOR</a:t>
            </a:r>
            <a:r>
              <a:rPr lang="es-CO" sz="3300" dirty="0">
                <a:hlinkClick r:id="rId3" action="ppaction://hlinkfile"/>
              </a:rPr>
              <a:t/>
            </a:r>
            <a:br>
              <a:rPr lang="es-CO" sz="3300" dirty="0">
                <a:hlinkClick r:id="rId3" action="ppaction://hlinkfile"/>
              </a:rPr>
            </a:br>
            <a:r>
              <a:rPr lang="es-CO" sz="3300" dirty="0">
                <a:hlinkClick r:id="rId4" action="ppaction://hlinksldjump"/>
              </a:rPr>
              <a:t>2. DESPACHO DEL VICEDEFENSOR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5" action="ppaction://hlinksldjump"/>
              </a:rPr>
              <a:t>3.DEFENSORIAS REGIONALES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6" action="ppaction://hlinksldjump"/>
              </a:rPr>
              <a:t>4. SECRETARIA GENERAL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7" action="ppaction://hlinkfile"/>
              </a:rPr>
              <a:t>5. NIVEL TÉCNICO</a:t>
            </a:r>
            <a:r>
              <a:rPr lang="es-CO" sz="3300" dirty="0"/>
              <a:t/>
            </a:r>
            <a:br>
              <a:rPr lang="es-CO" sz="3300" dirty="0"/>
            </a:br>
            <a:r>
              <a:rPr lang="es-CO" sz="3300" dirty="0">
                <a:hlinkClick r:id="rId8" action="ppaction://hlinkfile"/>
              </a:rPr>
              <a:t>6. NIVEL ASISTENCIAL</a:t>
            </a:r>
            <a:endParaRPr lang="es-CO" sz="3300" dirty="0">
              <a:hlinkClick r:id="rId3" action="ppaction://hlinkfile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603972"/>
              </p:ext>
            </p:extLst>
          </p:nvPr>
        </p:nvGraphicFramePr>
        <p:xfrm>
          <a:off x="683568" y="195486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3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4" name="Group 777"/>
          <p:cNvGrpSpPr/>
          <p:nvPr/>
        </p:nvGrpSpPr>
        <p:grpSpPr>
          <a:xfrm>
            <a:off x="1403648" y="265858"/>
            <a:ext cx="749300" cy="714375"/>
            <a:chOff x="0" y="0"/>
            <a:chExt cx="749808" cy="714756"/>
          </a:xfrm>
        </p:grpSpPr>
        <p:sp>
          <p:nvSpPr>
            <p:cNvPr id="5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6" name="Picture 119"/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8" name="Rectángulo 7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5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3969" y="1635158"/>
            <a:ext cx="8057030" cy="1635683"/>
          </a:xfrm>
        </p:spPr>
        <p:txBody>
          <a:bodyPr/>
          <a:lstStyle/>
          <a:p>
            <a:r>
              <a:rPr lang="es-CO" sz="2400" dirty="0" smtClean="0">
                <a:hlinkClick r:id="rId2" action="ppaction://hlinksldjump"/>
              </a:rPr>
              <a:t>Oficina de Asuntos Internacionales</a:t>
            </a:r>
          </a:p>
          <a:p>
            <a:r>
              <a:rPr lang="es-CO" sz="2400" dirty="0" smtClean="0">
                <a:hlinkClick r:id="rId2" action="ppaction://hlinksldjump"/>
              </a:rPr>
              <a:t>Oficina de Comunicaciones e Imagen Institucional</a:t>
            </a:r>
          </a:p>
          <a:p>
            <a:r>
              <a:rPr lang="es-CO" sz="2400" dirty="0" smtClean="0">
                <a:hlinkClick r:id="rId3" action="ppaction://hlinkfile"/>
              </a:rPr>
              <a:t>Oficina de Control Interno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4" action="ppaction://hlinkfile"/>
              </a:rPr>
              <a:t>Oficina De Control Interno Disciplinario</a:t>
            </a:r>
            <a:endParaRPr lang="es-CO" sz="2400" dirty="0" smtClean="0">
              <a:hlinkClick r:id="rId2" action="ppaction://hlinksldjump"/>
            </a:endParaRPr>
          </a:p>
          <a:p>
            <a:r>
              <a:rPr lang="es-CO" sz="2400" dirty="0" smtClean="0">
                <a:hlinkClick r:id="rId2" action="ppaction://hlinksldjump"/>
              </a:rPr>
              <a:t>Oficina De Planeación</a:t>
            </a:r>
          </a:p>
          <a:p>
            <a:r>
              <a:rPr lang="es-CO" sz="2400" dirty="0" smtClean="0">
                <a:hlinkClick r:id="rId2" action="ppaction://hlinksldjump"/>
              </a:rPr>
              <a:t>Oficina Jurídica</a:t>
            </a:r>
            <a:endParaRPr lang="es-CO" sz="2400" dirty="0">
              <a:hlinkClick r:id="rId2" action="ppaction://hlinksldjump"/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83568" y="1150300"/>
            <a:ext cx="7886700" cy="518207"/>
          </a:xfrm>
        </p:spPr>
        <p:txBody>
          <a:bodyPr>
            <a:noAutofit/>
          </a:bodyPr>
          <a:lstStyle/>
          <a:p>
            <a:pPr algn="l"/>
            <a:r>
              <a:rPr lang="es-AR" sz="2400" dirty="0">
                <a:hlinkClick r:id="rId5" action="ppaction://hlinkfile"/>
              </a:rPr>
              <a:t>1. Despacho del Defensor</a:t>
            </a:r>
            <a:endParaRPr lang="es-CO" sz="2400" dirty="0">
              <a:hlinkClick r:id="rId5" action="ppaction://hlinkfile"/>
            </a:endParaRPr>
          </a:p>
        </p:txBody>
      </p:sp>
      <p:pic>
        <p:nvPicPr>
          <p:cNvPr id="5" name="Imagen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982256"/>
              </p:ext>
            </p:extLst>
          </p:nvPr>
        </p:nvGraphicFramePr>
        <p:xfrm>
          <a:off x="585259" y="92205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4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7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8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2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8810" y="1144102"/>
            <a:ext cx="8515350" cy="3263504"/>
          </a:xfrm>
        </p:spPr>
        <p:txBody>
          <a:bodyPr/>
          <a:lstStyle/>
          <a:p>
            <a:r>
              <a:rPr lang="es-CO" sz="2800" dirty="0" smtClean="0">
                <a:hlinkClick r:id="rId2" action="ppaction://hlinkfile"/>
              </a:rPr>
              <a:t>OFICINA ASUNTOS INTERNACIONALES</a:t>
            </a:r>
            <a:endParaRPr lang="es-AR" sz="2800" dirty="0" smtClean="0"/>
          </a:p>
          <a:p>
            <a:r>
              <a:rPr lang="es-AR" sz="2800" dirty="0" smtClean="0">
                <a:hlinkClick r:id="rId3" action="ppaction://hlinkfile"/>
              </a:rPr>
              <a:t>COLOMBIANOS EN EL EXTERIOR</a:t>
            </a:r>
            <a:endParaRPr lang="es-AR" sz="2800" dirty="0" smtClean="0"/>
          </a:p>
          <a:p>
            <a:r>
              <a:rPr lang="es-AR" sz="2800" dirty="0" smtClean="0">
                <a:hlinkClick r:id="rId4" action="ppaction://hlinkfile"/>
              </a:rPr>
              <a:t>COOPERACIÓN INTERNACIONAL</a:t>
            </a:r>
            <a:endParaRPr lang="es-CO" sz="2800" dirty="0"/>
          </a:p>
        </p:txBody>
      </p:sp>
      <p:sp>
        <p:nvSpPr>
          <p:cNvPr id="5" name="Flecha izquierda 4">
            <a:hlinkClick r:id="rId5" action="ppaction://hlinksldjump"/>
          </p:cNvPr>
          <p:cNvSpPr/>
          <p:nvPr/>
        </p:nvSpPr>
        <p:spPr>
          <a:xfrm>
            <a:off x="611560" y="3788939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8" name="Imagen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372124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5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7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0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Oficina de Comunicaciones e Imagen Institucional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Comunicaciones Internas</a:t>
            </a:r>
            <a:endParaRPr lang="es-CO" dirty="0" smtClean="0"/>
          </a:p>
          <a:p>
            <a:r>
              <a:rPr lang="es-CO" dirty="0" smtClean="0">
                <a:hlinkClick r:id="rId4" action="ppaction://hlinkfile"/>
              </a:rPr>
              <a:t>Comunicaciones Externas</a:t>
            </a:r>
            <a:endParaRPr lang="es-CO" dirty="0" smtClean="0"/>
          </a:p>
          <a:p>
            <a:endParaRPr lang="es-CO" dirty="0"/>
          </a:p>
        </p:txBody>
      </p:sp>
      <p:sp>
        <p:nvSpPr>
          <p:cNvPr id="5" name="Flecha izquierda 4">
            <a:hlinkClick r:id="rId5" action="ppaction://hlinksldjump"/>
          </p:cNvPr>
          <p:cNvSpPr/>
          <p:nvPr/>
        </p:nvSpPr>
        <p:spPr>
          <a:xfrm>
            <a:off x="611560" y="3788939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879261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6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1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>
                <a:hlinkClick r:id="rId2" action="ppaction://hlinkfile"/>
              </a:rPr>
              <a:t>Oficina Jurídica</a:t>
            </a:r>
            <a:endParaRPr lang="es-CO" dirty="0" smtClean="0"/>
          </a:p>
          <a:p>
            <a:r>
              <a:rPr lang="es-CO" dirty="0" smtClean="0">
                <a:hlinkClick r:id="rId3" action="ppaction://hlinkfile"/>
              </a:rPr>
              <a:t>Cobro Coactivo</a:t>
            </a:r>
            <a:endParaRPr lang="es-CO" dirty="0"/>
          </a:p>
        </p:txBody>
      </p:sp>
      <p:sp>
        <p:nvSpPr>
          <p:cNvPr id="5" name="Flecha izquierda 4">
            <a:hlinkClick r:id="rId4" action="ppaction://hlinksldjump"/>
          </p:cNvPr>
          <p:cNvSpPr/>
          <p:nvPr/>
        </p:nvSpPr>
        <p:spPr>
          <a:xfrm>
            <a:off x="611560" y="3788939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6" name="Imagen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526574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7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3" name="Rectángulo 12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7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1" y="1056390"/>
            <a:ext cx="7886700" cy="3417436"/>
          </a:xfrm>
        </p:spPr>
        <p:txBody>
          <a:bodyPr>
            <a:noAutofit/>
          </a:bodyPr>
          <a:lstStyle/>
          <a:p>
            <a:r>
              <a:rPr lang="es-AR" sz="1050" b="1" dirty="0" smtClean="0">
                <a:hlinkClick r:id="rId2" action="ppaction://hlinkfile"/>
              </a:rPr>
              <a:t>Defensoría Delegada para el derecho a la salud y la seguridad social	</a:t>
            </a:r>
            <a:endParaRPr lang="es-AR" sz="1050" b="1" dirty="0" smtClean="0"/>
          </a:p>
          <a:p>
            <a:r>
              <a:rPr lang="es-AR" sz="1050" b="1" dirty="0" smtClean="0">
                <a:hlinkClick r:id="rId3" action="ppaction://hlinkfile"/>
              </a:rPr>
              <a:t>Defensoría Delegada para la Infancia, juventud y el adulto mayor</a:t>
            </a:r>
            <a:endParaRPr lang="es-AR" sz="1050" b="1" dirty="0" smtClean="0"/>
          </a:p>
          <a:p>
            <a:r>
              <a:rPr lang="es-AR" sz="1050" b="1" dirty="0" smtClean="0">
                <a:hlinkClick r:id="rId4" action="ppaction://hlinkfile"/>
              </a:rPr>
              <a:t>Defensoría Delegada Para La Orientación Y Asesoría A Las Víctimas CAI</a:t>
            </a:r>
            <a:endParaRPr lang="es-AR" sz="1050" b="1" dirty="0" smtClean="0"/>
          </a:p>
          <a:p>
            <a:r>
              <a:rPr lang="es-AR" sz="1050" b="1" dirty="0" smtClean="0">
                <a:hlinkClick r:id="rId5" action="ppaction://hlinkfile"/>
              </a:rPr>
              <a:t>Defensoría Delegada para la Política Criminal y Penitenciaria</a:t>
            </a:r>
            <a:endParaRPr lang="es-AR" sz="1050" b="1" dirty="0" smtClean="0"/>
          </a:p>
          <a:p>
            <a:r>
              <a:rPr lang="es-AR" sz="1050" b="1" dirty="0" smtClean="0">
                <a:hlinkClick r:id="rId6" action="ppaction://hlinkfile"/>
              </a:rPr>
              <a:t>Defensoría Delegada para los Asuntos Agrarios y de Tierras</a:t>
            </a:r>
            <a:endParaRPr lang="es-AR" sz="1050" b="1" dirty="0" smtClean="0"/>
          </a:p>
          <a:p>
            <a:r>
              <a:rPr lang="es-AR" sz="1050" b="1" dirty="0" smtClean="0">
                <a:hlinkClick r:id="rId7" action="ppaction://hlinkfile"/>
              </a:rPr>
              <a:t>Defensoría Delegada para los Asuntos Constitucionales y Legales</a:t>
            </a:r>
            <a:endParaRPr lang="es-AR" sz="1050" b="1" dirty="0" smtClean="0"/>
          </a:p>
          <a:p>
            <a:r>
              <a:rPr lang="es-AR" sz="1050" b="1" dirty="0" smtClean="0">
                <a:hlinkClick r:id="rId8" action="ppaction://hlinkfile"/>
              </a:rPr>
              <a:t>Defensoría Delegada para los Derechos Colectivos y del Medio Ambiente</a:t>
            </a:r>
            <a:endParaRPr lang="es-AR" sz="1050" b="1" dirty="0" smtClean="0"/>
          </a:p>
          <a:p>
            <a:r>
              <a:rPr lang="es-AR" sz="1050" b="1" dirty="0" smtClean="0">
                <a:hlinkClick r:id="rId9" action="ppaction://hlinksldjump"/>
              </a:rPr>
              <a:t>Defensoría Delegada para los Derechos de la Población Desplazada</a:t>
            </a:r>
            <a:endParaRPr lang="es-AR" sz="1050" b="1" dirty="0" smtClean="0"/>
          </a:p>
          <a:p>
            <a:r>
              <a:rPr lang="es-AR" sz="1050" b="1" dirty="0" smtClean="0">
                <a:hlinkClick r:id="rId10" action="ppaction://hlinkfile"/>
              </a:rPr>
              <a:t>Defensoría Delegada para los Derechos de las Mujeres y Asuntos de género</a:t>
            </a:r>
            <a:endParaRPr lang="es-AR" sz="1050" b="1" dirty="0" smtClean="0"/>
          </a:p>
          <a:p>
            <a:r>
              <a:rPr lang="es-AR" sz="1050" b="1" dirty="0" smtClean="0">
                <a:hlinkClick r:id="rId11" action="ppaction://hlinkfile"/>
              </a:rPr>
              <a:t>Defensoría Delegada para los Grupos Étnicos</a:t>
            </a:r>
            <a:endParaRPr lang="es-AR" sz="1050" b="1" dirty="0" smtClean="0"/>
          </a:p>
          <a:p>
            <a:r>
              <a:rPr lang="es-AR" sz="1050" b="1" dirty="0" smtClean="0">
                <a:hlinkClick r:id="rId12" action="ppaction://hlinkfile"/>
              </a:rPr>
              <a:t>Defensoría Delegada para los Derechos Económicos S y C</a:t>
            </a:r>
            <a:endParaRPr lang="es-AR" sz="1050" b="1" dirty="0" smtClean="0"/>
          </a:p>
          <a:p>
            <a:r>
              <a:rPr lang="es-AR" sz="1050" b="1" dirty="0" smtClean="0">
                <a:hlinkClick r:id="rId13" action="ppaction://hlinksldjump"/>
              </a:rPr>
              <a:t>Delegada para la Prevención de Riesgos de Violaciones a los DDHH y al DIH SAT</a:t>
            </a:r>
            <a:endParaRPr lang="es-AR" sz="1050" b="1" dirty="0" smtClean="0"/>
          </a:p>
          <a:p>
            <a:r>
              <a:rPr lang="es-CO" sz="1050" b="1" dirty="0" smtClean="0">
                <a:hlinkClick r:id="rId14" action="ppaction://hlinkfile"/>
              </a:rPr>
              <a:t>Delegadas</a:t>
            </a:r>
            <a:endParaRPr lang="es-CO" sz="1050" b="1" dirty="0" smtClean="0"/>
          </a:p>
          <a:p>
            <a:r>
              <a:rPr lang="es-AR" sz="1050" b="1" dirty="0" smtClean="0">
                <a:hlinkClick r:id="rId15" action="ppaction://hlinksldjump"/>
              </a:rPr>
              <a:t>Dirección Nacional de Atención y Trámite De Quejas</a:t>
            </a:r>
            <a:endParaRPr lang="es-AR" sz="1050" b="1" dirty="0" smtClean="0"/>
          </a:p>
          <a:p>
            <a:r>
              <a:rPr lang="es-AR" sz="1050" b="1" dirty="0" smtClean="0">
                <a:hlinkClick r:id="rId16" action="ppaction://hlinksldjump"/>
              </a:rPr>
              <a:t>Dirección Nacional De Defensoría Pública</a:t>
            </a:r>
            <a:endParaRPr lang="es-AR" sz="1050" b="1" dirty="0" smtClean="0"/>
          </a:p>
          <a:p>
            <a:r>
              <a:rPr lang="es-AR" sz="1050" b="1" dirty="0" smtClean="0">
                <a:hlinkClick r:id="rId17" action="ppaction://hlinkfile"/>
              </a:rPr>
              <a:t>Dirección Nacional de Promoción y Divulgación de Derechos Humanos</a:t>
            </a:r>
            <a:endParaRPr lang="es-AR" sz="1050" b="1" dirty="0" smtClean="0"/>
          </a:p>
          <a:p>
            <a:r>
              <a:rPr lang="es-AR" sz="1050" b="1" dirty="0" smtClean="0">
                <a:hlinkClick r:id="rId18" action="ppaction://hlinkfile"/>
              </a:rPr>
              <a:t>Dirección Nacional de Recursos y Acciones Judiciales</a:t>
            </a:r>
            <a:endParaRPr lang="es-CO" sz="1050" b="1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-1965289" y="847154"/>
            <a:ext cx="7886700" cy="209236"/>
          </a:xfrm>
        </p:spPr>
        <p:txBody>
          <a:bodyPr>
            <a:noAutofit/>
          </a:bodyPr>
          <a:lstStyle/>
          <a:p>
            <a:r>
              <a:rPr lang="es-CO" sz="1100" b="1" dirty="0">
                <a:hlinkClick r:id="rId19" action="ppaction://hlinksldjump"/>
              </a:rPr>
              <a:t>2. DESPACHO DEL VICEDEFENSOR</a:t>
            </a:r>
            <a:endParaRPr lang="es-CO" sz="1100" b="1" dirty="0"/>
          </a:p>
        </p:txBody>
      </p:sp>
      <p:pic>
        <p:nvPicPr>
          <p:cNvPr id="6" name="Imagen 5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126774"/>
              </p:ext>
            </p:extLst>
          </p:nvPr>
        </p:nvGraphicFramePr>
        <p:xfrm>
          <a:off x="607450" y="89003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8 </a:t>
                      </a:r>
                      <a:r>
                        <a:rPr lang="es-CO" sz="1100" b="1" dirty="0">
                          <a:effectLst/>
                        </a:rPr>
                        <a:t>de 2 </a:t>
                      </a:r>
                      <a:r>
                        <a:rPr lang="es-CO" sz="1100" b="1" dirty="0" smtClean="0">
                          <a:effectLst/>
                        </a:rPr>
                        <a:t>1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7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8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9" name="Picture 119"/>
            <p:cNvPicPr/>
            <p:nvPr/>
          </p:nvPicPr>
          <p:blipFill>
            <a:blip r:embed="rId22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1" name="Rectángulo 10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83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2955775"/>
          </a:xfrm>
        </p:spPr>
        <p:txBody>
          <a:bodyPr/>
          <a:lstStyle/>
          <a:p>
            <a:r>
              <a:rPr lang="es-CO" sz="2800" dirty="0" smtClean="0">
                <a:hlinkClick r:id="rId2" action="ppaction://hlinkfile"/>
              </a:rPr>
              <a:t>1. Despacho del </a:t>
            </a:r>
            <a:r>
              <a:rPr lang="es-CO" sz="2800" dirty="0" err="1" smtClean="0">
                <a:hlinkClick r:id="rId2" action="ppaction://hlinkfile"/>
              </a:rPr>
              <a:t>Vicedefensor</a:t>
            </a:r>
            <a:endParaRPr lang="es-CO" sz="2800" dirty="0" smtClean="0"/>
          </a:p>
          <a:p>
            <a:r>
              <a:rPr lang="es-CO" sz="2800" dirty="0" smtClean="0">
                <a:hlinkClick r:id="rId3" action="ppaction://hlinkfile"/>
              </a:rPr>
              <a:t>Análisis Especiales</a:t>
            </a:r>
            <a:endParaRPr lang="es-CO" sz="2800" dirty="0" smtClean="0"/>
          </a:p>
          <a:p>
            <a:r>
              <a:rPr lang="es-CO" sz="2800" dirty="0" smtClean="0">
                <a:hlinkClick r:id="rId4" action="ppaction://hlinkfile"/>
              </a:rPr>
              <a:t>Apoyo y Seguimiento Misional</a:t>
            </a:r>
            <a:endParaRPr lang="es-CO" sz="2800" dirty="0" smtClean="0"/>
          </a:p>
          <a:p>
            <a:r>
              <a:rPr lang="es-CO" sz="2800" dirty="0" smtClean="0">
                <a:hlinkClick r:id="rId5" action="ppaction://hlinkfile"/>
              </a:rPr>
              <a:t>Esquemas De Actuación Humanitaria</a:t>
            </a:r>
            <a:endParaRPr lang="es-CO" sz="2800" dirty="0" smtClean="0"/>
          </a:p>
          <a:p>
            <a:r>
              <a:rPr lang="es-AR" sz="2800" dirty="0" smtClean="0">
                <a:hlinkClick r:id="rId6" action="ppaction://hlinkfile"/>
              </a:rPr>
              <a:t>Grupo Estratégico de Coordinación Institucional</a:t>
            </a:r>
            <a:endParaRPr lang="es-CO" sz="2800" dirty="0"/>
          </a:p>
        </p:txBody>
      </p:sp>
      <p:sp>
        <p:nvSpPr>
          <p:cNvPr id="6" name="Flecha izquierda 5">
            <a:hlinkClick r:id="rId7" action="ppaction://hlinksldjump"/>
          </p:cNvPr>
          <p:cNvSpPr/>
          <p:nvPr/>
        </p:nvSpPr>
        <p:spPr>
          <a:xfrm>
            <a:off x="611560" y="3867894"/>
            <a:ext cx="720080" cy="383184"/>
          </a:xfrm>
          <a:prstGeom prst="leftArrow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7" name="Imagen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71" y="3363838"/>
            <a:ext cx="1043189" cy="1043189"/>
          </a:xfrm>
          <a:prstGeom prst="rect">
            <a:avLst/>
          </a:prstGeom>
        </p:spPr>
      </p:pic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089576"/>
              </p:ext>
            </p:extLst>
          </p:nvPr>
        </p:nvGraphicFramePr>
        <p:xfrm>
          <a:off x="683568" y="62407"/>
          <a:ext cx="7886699" cy="8133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78775"/>
                <a:gridCol w="2929149"/>
                <a:gridCol w="2478775"/>
              </a:tblGrid>
              <a:tr h="264770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1100" dirty="0">
                          <a:effectLst/>
                        </a:rPr>
                        <a:t> </a:t>
                      </a:r>
                      <a:endParaRPr lang="es-CO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  <a:tc rowSpan="3">
                  <a:txBody>
                    <a:bodyPr/>
                    <a:lstStyle/>
                    <a:p>
                      <a:pPr marL="520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ANEXO No. 1 RESOLUCIÓN 1488 DEL 3 DE DICIEMBRE DE </a:t>
                      </a:r>
                      <a:r>
                        <a:rPr lang="es-CO" sz="1100" b="1" dirty="0" smtClean="0">
                          <a:effectLst/>
                        </a:rPr>
                        <a:t>2018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Compilación – 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6047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>
                          <a:effectLst/>
                        </a:rPr>
                        <a:t>Versión 1: 3  de diciembre de 2018 </a:t>
                      </a:r>
                      <a:endParaRPr lang="es-CO" sz="1100" b="1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/>
                </a:tc>
              </a:tr>
              <a:tr h="288059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100" b="1" dirty="0">
                          <a:effectLst/>
                        </a:rPr>
                        <a:t>Página </a:t>
                      </a:r>
                      <a:r>
                        <a:rPr lang="es-CO" sz="1100" b="1" dirty="0" smtClean="0">
                          <a:effectLst/>
                        </a:rPr>
                        <a:t>9 </a:t>
                      </a:r>
                      <a:r>
                        <a:rPr lang="es-CO" sz="1100" b="1" dirty="0">
                          <a:effectLst/>
                        </a:rPr>
                        <a:t>de </a:t>
                      </a:r>
                      <a:r>
                        <a:rPr lang="es-CO" sz="1100" b="1" dirty="0" smtClean="0">
                          <a:effectLst/>
                        </a:rPr>
                        <a:t>21 </a:t>
                      </a:r>
                      <a:endParaRPr lang="es-CO" sz="11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3290" marR="31258" marT="69257" marB="0" anchor="ctr"/>
                </a:tc>
              </a:tr>
            </a:tbl>
          </a:graphicData>
        </a:graphic>
      </p:graphicFrame>
      <p:grpSp>
        <p:nvGrpSpPr>
          <p:cNvPr id="8" name="Group 777"/>
          <p:cNvGrpSpPr/>
          <p:nvPr/>
        </p:nvGrpSpPr>
        <p:grpSpPr>
          <a:xfrm>
            <a:off x="1403648" y="132779"/>
            <a:ext cx="749300" cy="714375"/>
            <a:chOff x="0" y="0"/>
            <a:chExt cx="749808" cy="714756"/>
          </a:xfrm>
        </p:grpSpPr>
        <p:sp>
          <p:nvSpPr>
            <p:cNvPr id="9" name="Rectangle 46"/>
            <p:cNvSpPr/>
            <p:nvPr/>
          </p:nvSpPr>
          <p:spPr>
            <a:xfrm>
              <a:off x="574802" y="4828"/>
              <a:ext cx="56129" cy="17891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s-CO" sz="1100">
                  <a:solidFill>
                    <a:srgbClr val="000000"/>
                  </a:solidFill>
                  <a:effectLst/>
                  <a:latin typeface="Trebuchet MS" panose="020B0603020202020204" pitchFamily="34" charset="0"/>
                  <a:ea typeface="Trebuchet MS" panose="020B0603020202020204" pitchFamily="34" charset="0"/>
                  <a:cs typeface="Trebuchet MS" panose="020B0603020202020204" pitchFamily="34" charset="0"/>
                </a:rPr>
                <a:t> </a:t>
              </a:r>
              <a:endParaRPr lang="es-CO" sz="1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0" name="Picture 119"/>
            <p:cNvPicPr/>
            <p:nvPr/>
          </p:nvPicPr>
          <p:blipFill>
            <a:blip r:embed="rId10"/>
            <a:stretch>
              <a:fillRect/>
            </a:stretch>
          </p:blipFill>
          <p:spPr>
            <a:xfrm>
              <a:off x="0" y="0"/>
              <a:ext cx="749808" cy="714756"/>
            </a:xfrm>
            <a:prstGeom prst="rect">
              <a:avLst/>
            </a:prstGeom>
          </p:spPr>
        </p:pic>
      </p:grpSp>
      <p:sp>
        <p:nvSpPr>
          <p:cNvPr id="12" name="Rectángulo 11"/>
          <p:cNvSpPr/>
          <p:nvPr/>
        </p:nvSpPr>
        <p:spPr>
          <a:xfrm>
            <a:off x="395536" y="4299942"/>
            <a:ext cx="8030715" cy="42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905" marR="1905" indent="-6350" algn="ctr">
              <a:lnSpc>
                <a:spcPct val="107000"/>
              </a:lnSpc>
              <a:spcAft>
                <a:spcPts val="0"/>
              </a:spcAft>
            </a:pP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“Nota: Una vez impreso  y/o descargado este documento se considera “COPIA NO CONTROLADA”, por lo tanto debe consultar la versión vigente en el sitio oficial de la página web de la </a:t>
            </a:r>
            <a:r>
              <a:rPr lang="es-A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Entidad</a:t>
            </a:r>
            <a:r>
              <a:rPr lang="es-AR" sz="10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Calibri" panose="020F0502020204030204" pitchFamily="34" charset="0"/>
              </a:rPr>
              <a:t>”</a:t>
            </a:r>
            <a:endParaRPr lang="es-CO" sz="9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2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tillaLC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plantillaLCD</Template>
  <TotalTime>879</TotalTime>
  <Words>1714</Words>
  <Application>Microsoft Office PowerPoint</Application>
  <PresentationFormat>Presentación en pantalla (16:9)</PresentationFormat>
  <Paragraphs>264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5" baseType="lpstr">
      <vt:lpstr>Arial</vt:lpstr>
      <vt:lpstr>Calibri</vt:lpstr>
      <vt:lpstr>Trebuchet MS</vt:lpstr>
      <vt:lpstr>plantillaLCD</vt:lpstr>
      <vt:lpstr>Presentación de PowerPoint</vt:lpstr>
      <vt:lpstr>Presentación de PowerPoint</vt:lpstr>
      <vt:lpstr>1. DESPACHO DEL DEFENSOR 2. DESPACHO DEL VICEDEFENSOR 3.DEFENSORIAS REGIONALES 4. SECRETARIA GENERAL 5. NIVEL TÉCNICO 6. NIVEL ASISTENCIAL</vt:lpstr>
      <vt:lpstr>1. Despacho del Defensor</vt:lpstr>
      <vt:lpstr>Presentación de PowerPoint</vt:lpstr>
      <vt:lpstr>Presentación de PowerPoint</vt:lpstr>
      <vt:lpstr>Presentación de PowerPoint</vt:lpstr>
      <vt:lpstr>2. DESPACHO DEL VICEDEFENSOR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Webmaster</dc:creator>
  <cp:lastModifiedBy>edwin sanchez</cp:lastModifiedBy>
  <cp:revision>40</cp:revision>
  <dcterms:created xsi:type="dcterms:W3CDTF">2014-02-28T20:48:44Z</dcterms:created>
  <dcterms:modified xsi:type="dcterms:W3CDTF">2018-12-20T17:53:23Z</dcterms:modified>
</cp:coreProperties>
</file>