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Ex1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5" r:id="rId2"/>
    <p:sldId id="306" r:id="rId3"/>
    <p:sldId id="374" r:id="rId4"/>
    <p:sldId id="308" r:id="rId5"/>
    <p:sldId id="309" r:id="rId6"/>
    <p:sldId id="310" r:id="rId7"/>
    <p:sldId id="311" r:id="rId8"/>
    <p:sldId id="372" r:id="rId9"/>
    <p:sldId id="373" r:id="rId10"/>
    <p:sldId id="375" r:id="rId11"/>
    <p:sldId id="312" r:id="rId12"/>
    <p:sldId id="364" r:id="rId13"/>
    <p:sldId id="351" r:id="rId14"/>
    <p:sldId id="357" r:id="rId15"/>
    <p:sldId id="363" r:id="rId16"/>
    <p:sldId id="370" r:id="rId17"/>
    <p:sldId id="362" r:id="rId18"/>
    <p:sldId id="371" r:id="rId19"/>
    <p:sldId id="376" r:id="rId20"/>
    <p:sldId id="353" r:id="rId21"/>
    <p:sldId id="367" r:id="rId22"/>
    <p:sldId id="368" r:id="rId23"/>
    <p:sldId id="377" r:id="rId24"/>
    <p:sldId id="359" r:id="rId25"/>
    <p:sldId id="360" r:id="rId26"/>
    <p:sldId id="361" r:id="rId27"/>
    <p:sldId id="356" r:id="rId2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AED6"/>
    <a:srgbClr val="064594"/>
    <a:srgbClr val="9ECAE1"/>
    <a:srgbClr val="A4E5F5"/>
    <a:srgbClr val="B8DBE0"/>
    <a:srgbClr val="2370B5"/>
    <a:srgbClr val="42D5E6"/>
    <a:srgbClr val="595959"/>
    <a:srgbClr val="4292C6"/>
    <a:srgbClr val="C6D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4" autoAdjust="0"/>
    <p:restoredTop sz="89412" autoAdjust="0"/>
  </p:normalViewPr>
  <p:slideViewPr>
    <p:cSldViewPr snapToGrid="0">
      <p:cViewPr varScale="1">
        <p:scale>
          <a:sx n="74" d="100"/>
          <a:sy n="74" d="100"/>
        </p:scale>
        <p:origin x="89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ani\Documents\Documentos\Defensor&#237;a%20del%20pueblo\Estudio%20medicamentos\Editables%20para%20diagramaci&#243;n\Figuras%20en%20versi&#243;n%20editabl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marq\OneDrive\Documentos\01%20Defensoria\01%20Encuesta%20PMU\Resultado%20de%20las%20encuestas%20en%20el%20marco%20de%20los%20PMU%20corte%2018%20sep.xlsb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file:///C:\Users\DORIS%20MARTINEZ\AppData\Local\Microsoft\Windows\INetCache\Content.Outlook\VRRR18G7\Analisi%20Pendientes%20PMU%201509202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pPr>
            <a:r>
              <a:rPr lang="en-US" sz="1600" b="1" dirty="0" err="1">
                <a:latin typeface="Poppins" pitchFamily="2" charset="77"/>
                <a:cs typeface="Poppins" pitchFamily="2" charset="77"/>
              </a:rPr>
              <a:t>Tutelas</a:t>
            </a:r>
            <a:r>
              <a:rPr lang="en-US" sz="1600" b="1" dirty="0">
                <a:latin typeface="Poppins" pitchFamily="2" charset="77"/>
                <a:cs typeface="Poppins" pitchFamily="2" charset="77"/>
              </a:rPr>
              <a:t> en </a:t>
            </a:r>
            <a:r>
              <a:rPr lang="en-US" sz="1600" b="1" dirty="0" err="1">
                <a:latin typeface="Poppins" pitchFamily="2" charset="77"/>
                <a:cs typeface="Poppins" pitchFamily="2" charset="77"/>
              </a:rPr>
              <a:t>salud</a:t>
            </a:r>
            <a:r>
              <a:rPr lang="en-US" sz="1600" b="1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600" b="1" dirty="0" err="1">
                <a:latin typeface="Poppins" pitchFamily="2" charset="77"/>
                <a:cs typeface="Poppins" pitchFamily="2" charset="77"/>
              </a:rPr>
              <a:t>nivel</a:t>
            </a:r>
            <a:r>
              <a:rPr lang="en-US" sz="1600" b="1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600" b="1" dirty="0" err="1">
                <a:latin typeface="Poppins" pitchFamily="2" charset="77"/>
                <a:cs typeface="Poppins" pitchFamily="2" charset="77"/>
              </a:rPr>
              <a:t>nacional</a:t>
            </a:r>
            <a:endParaRPr lang="en-US" sz="1600" b="1" dirty="0">
              <a:latin typeface="Poppins" pitchFamily="2" charset="77"/>
              <a:cs typeface="Poppins" pitchFamily="2" charset="77"/>
            </a:endParaRPr>
          </a:p>
        </c:rich>
      </c:tx>
      <c:layout>
        <c:manualLayout>
          <c:xMode val="edge"/>
          <c:yMode val="edge"/>
          <c:x val="3.7044333707540174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'graficos '!$B$1</c:f>
              <c:strCache>
                <c:ptCount val="1"/>
                <c:pt idx="0">
                  <c:v>Tutelas nivel nacional</c:v>
                </c:pt>
              </c:strCache>
            </c:strRef>
          </c:tx>
          <c:spPr>
            <a:ln w="19050" cap="rnd">
              <a:solidFill>
                <a:srgbClr val="004EA1"/>
              </a:solidFill>
              <a:round/>
              <a:headEnd type="oval"/>
              <a:tailEnd type="oval"/>
            </a:ln>
            <a:effectLst/>
          </c:spPr>
          <c:marker>
            <c:symbol val="diamond"/>
            <c:size val="10"/>
            <c:spPr>
              <a:solidFill>
                <a:srgbClr val="004EA1"/>
              </a:solidFill>
              <a:ln>
                <a:noFill/>
              </a:ln>
              <a:effectLst/>
            </c:spPr>
          </c:marker>
          <c:dPt>
            <c:idx val="3"/>
            <c:marker>
              <c:symbol val="diamond"/>
              <c:size val="10"/>
              <c:spPr>
                <a:solidFill>
                  <a:srgbClr val="004EA1"/>
                </a:solidFill>
                <a:ln>
                  <a:noFill/>
                </a:ln>
                <a:effectLst/>
              </c:spPr>
            </c:marker>
            <c:bubble3D val="0"/>
            <c:spPr>
              <a:ln w="19050" cap="rnd">
                <a:solidFill>
                  <a:srgbClr val="004EA1"/>
                </a:solidFill>
                <a:round/>
                <a:headEnd type="oval"/>
                <a:tailEnd type="oval"/>
              </a:ln>
              <a:effectLst/>
            </c:spPr>
            <c:extLst>
              <c:ext xmlns:c16="http://schemas.microsoft.com/office/drawing/2014/chart" uri="{C3380CC4-5D6E-409C-BE32-E72D297353CC}">
                <c16:uniqueId val="{00000005-4D11-4073-AE13-41B0403871BF}"/>
              </c:ext>
            </c:extLst>
          </c:dPt>
          <c:dPt>
            <c:idx val="5"/>
            <c:marker>
              <c:symbol val="diamond"/>
              <c:size val="10"/>
              <c:spPr>
                <a:solidFill>
                  <a:srgbClr val="004EA1"/>
                </a:solidFill>
                <a:ln>
                  <a:noFill/>
                </a:ln>
                <a:effectLst/>
              </c:spPr>
            </c:marker>
            <c:bubble3D val="0"/>
            <c:spPr>
              <a:ln w="19050" cap="rnd">
                <a:solidFill>
                  <a:srgbClr val="004EA1"/>
                </a:solidFill>
                <a:round/>
                <a:headEnd type="oval"/>
                <a:tailEnd type="oval"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11-4073-AE13-41B0403871B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B56EC298-A124-409F-8B0F-E4A12AABDDD8}" type="CELLRANGE">
                      <a:rPr lang="en-US">
                        <a:latin typeface="Poppins" pitchFamily="2" charset="77"/>
                        <a:cs typeface="Poppins" pitchFamily="2" charset="77"/>
                      </a:rPr>
                      <a:pPr/>
                      <a:t>[CELLRANGE]</a:t>
                    </a:fld>
                    <a:endParaRPr lang="en-US">
                      <a:latin typeface="Poppins" pitchFamily="2" charset="77"/>
                      <a:cs typeface="Poppins" pitchFamily="2" charset="77"/>
                    </a:endParaRPr>
                  </a:p>
                  <a:p>
                    <a:fld id="{B3F20840-EBEE-489B-85E7-EFEE0AE629AF}" type="VALUE">
                      <a:rPr lang="en-US">
                        <a:latin typeface="Poppins" pitchFamily="2" charset="77"/>
                        <a:cs typeface="Poppins" pitchFamily="2" charset="77"/>
                      </a:rPr>
                      <a:pPr/>
                      <a:t>[VALUE]</a:t>
                    </a:fld>
                    <a:endParaRPr lang="es-CO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4D11-4073-AE13-41B0403871B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298D416-31A3-4928-B1F7-4A87B11E50F0}" type="CELLRANGE">
                      <a:rPr lang="en-US"/>
                      <a:pPr/>
                      <a:t>[CELLRANGE]</a:t>
                    </a:fld>
                    <a:endParaRPr lang="en-US" dirty="0"/>
                  </a:p>
                  <a:p>
                    <a:fld id="{84BF09D8-53CD-49DD-84A3-5F69E6844C42}" type="VALUE">
                      <a:rPr lang="en-US"/>
                      <a:pPr/>
                      <a:t>[VALUE]</a:t>
                    </a:fld>
                    <a:endParaRPr lang="es-CO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4D11-4073-AE13-41B0403871B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D26E267-190A-44D3-B196-A8D66F3C31CA}" type="CELLRANGE">
                      <a:rPr lang="en-US"/>
                      <a:pPr/>
                      <a:t>[CELLRANGE]</a:t>
                    </a:fld>
                    <a:endParaRPr lang="en-US"/>
                  </a:p>
                  <a:p>
                    <a:fld id="{279CA328-3CF8-415D-9365-B31D204EE25F}" type="VALUE">
                      <a:rPr lang="en-US"/>
                      <a:pPr/>
                      <a:t>[VALUE]</a:t>
                    </a:fld>
                    <a:endParaRPr lang="es-CO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4D11-4073-AE13-41B0403871B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BF7312C-A388-4D65-8001-9FB8A4764CE8}" type="CELLRANGE">
                      <a:rPr lang="en-US"/>
                      <a:pPr/>
                      <a:t>[CELLRANGE]</a:t>
                    </a:fld>
                    <a:endParaRPr lang="en-US" dirty="0"/>
                  </a:p>
                  <a:p>
                    <a:fld id="{6FE9F3D5-B2CC-4047-982B-3538EED86441}" type="VALUE">
                      <a:rPr lang="en-US"/>
                      <a:pPr/>
                      <a:t>[VALUE]</a:t>
                    </a:fld>
                    <a:endParaRPr lang="es-CO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4D11-4073-AE13-41B0403871B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+ </a:t>
                    </a:r>
                    <a:fld id="{CBE9AAA5-FC61-4FF7-8E27-1228D43F99D5}" type="CELLRANGE">
                      <a:rPr lang="en-US"/>
                      <a:pPr/>
                      <a:t>[CELLRANGE]</a:t>
                    </a:fld>
                    <a:endParaRPr lang="en-US"/>
                  </a:p>
                  <a:p>
                    <a:fld id="{B0AE7292-E0E9-4DBF-BC8C-2FA5565DF9E2}" type="VALUE">
                      <a:rPr lang="en-US"/>
                      <a:pPr/>
                      <a:t>[VALUE]</a:t>
                    </a:fld>
                    <a:endParaRPr lang="es-CO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4D11-4073-AE13-41B0403871B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4921AB1A-0580-40C8-ABDC-B3C0547BFBD7}" type="VALUE">
                      <a:rPr lang="en-US"/>
                      <a:pPr/>
                      <a:t>[VALUE]</a:t>
                    </a:fld>
                    <a:endParaRPr lang="es-CO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4D11-4073-AE13-41B0403871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'graficos '!$A$2:$A$7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2025*(año Proyectado)</c:v>
                </c:pt>
              </c:strCache>
            </c:strRef>
          </c:cat>
          <c:val>
            <c:numRef>
              <c:f>'graficos '!$B$2:$B$7</c:f>
              <c:numCache>
                <c:formatCode>_-* #,##0_-;\-* #,##0_-;_-* "-"??_-;_-@_-</c:formatCode>
                <c:ptCount val="6"/>
                <c:pt idx="0">
                  <c:v>81736</c:v>
                </c:pt>
                <c:pt idx="1">
                  <c:v>92372</c:v>
                </c:pt>
                <c:pt idx="2">
                  <c:v>156357</c:v>
                </c:pt>
                <c:pt idx="3">
                  <c:v>197737</c:v>
                </c:pt>
                <c:pt idx="4">
                  <c:v>265173</c:v>
                </c:pt>
                <c:pt idx="5">
                  <c:v>314658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datalabelsRange>
                <c15:f>'graficos '!$C$2:$C$6</c15:f>
                <c15:dlblRangeCache>
                  <c:ptCount val="5"/>
                  <c:pt idx="1">
                    <c:v>13,01%</c:v>
                  </c:pt>
                  <c:pt idx="2">
                    <c:v>69,27%</c:v>
                  </c:pt>
                  <c:pt idx="3">
                    <c:v>26,47%</c:v>
                  </c:pt>
                  <c:pt idx="4">
                    <c:v>34,10%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4D11-4073-AE13-41B0403871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0499871"/>
        <c:axId val="780500351"/>
      </c:lineChart>
      <c:catAx>
        <c:axId val="780499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CO"/>
          </a:p>
        </c:txPr>
        <c:crossAx val="780500351"/>
        <c:crosses val="autoZero"/>
        <c:auto val="1"/>
        <c:lblAlgn val="ctr"/>
        <c:lblOffset val="100"/>
        <c:noMultiLvlLbl val="0"/>
      </c:catAx>
      <c:valAx>
        <c:axId val="780500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CO"/>
          </a:p>
        </c:txPr>
        <c:crossAx val="7804998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err="1">
                <a:solidFill>
                  <a:srgbClr val="595959"/>
                </a:solidFill>
                <a:latin typeface="Poppins" pitchFamily="2" charset="77"/>
                <a:cs typeface="Poppins" pitchFamily="2" charset="77"/>
              </a:rPr>
              <a:t>Reclamos</a:t>
            </a:r>
            <a:r>
              <a:rPr lang="en-US" sz="1600" dirty="0">
                <a:solidFill>
                  <a:srgbClr val="595959"/>
                </a:solidFill>
                <a:latin typeface="Poppins" pitchFamily="2" charset="77"/>
                <a:cs typeface="Poppins" pitchFamily="2" charset="77"/>
              </a:rPr>
              <a:t> en </a:t>
            </a:r>
            <a:r>
              <a:rPr lang="en-US" sz="1600" dirty="0" err="1">
                <a:solidFill>
                  <a:srgbClr val="595959"/>
                </a:solidFill>
                <a:latin typeface="Poppins" pitchFamily="2" charset="77"/>
                <a:cs typeface="Poppins" pitchFamily="2" charset="77"/>
              </a:rPr>
              <a:t>salud</a:t>
            </a:r>
            <a:r>
              <a:rPr lang="en-US" sz="1600" dirty="0">
                <a:solidFill>
                  <a:srgbClr val="595959"/>
                </a:solidFill>
                <a:latin typeface="Poppins" pitchFamily="2" charset="77"/>
                <a:cs typeface="Poppins" pitchFamily="2" charset="77"/>
              </a:rPr>
              <a:t> total Nacional  </a:t>
            </a:r>
            <a:r>
              <a:rPr lang="en-US" sz="1600" dirty="0" err="1">
                <a:solidFill>
                  <a:srgbClr val="595959"/>
                </a:solidFill>
                <a:latin typeface="Poppins" pitchFamily="2" charset="77"/>
                <a:cs typeface="Poppins" pitchFamily="2" charset="77"/>
              </a:rPr>
              <a:t>Defensoría</a:t>
            </a:r>
            <a:r>
              <a:rPr lang="en-US" sz="1600" dirty="0">
                <a:solidFill>
                  <a:srgbClr val="595959"/>
                </a:solidFill>
                <a:latin typeface="Poppins" pitchFamily="2" charset="77"/>
                <a:cs typeface="Poppins" pitchFamily="2" charset="77"/>
              </a:rPr>
              <a:t> del Pueblo 2022 - 2025</a:t>
            </a:r>
          </a:p>
        </c:rich>
      </c:tx>
      <c:layout>
        <c:manualLayout>
          <c:xMode val="edge"/>
          <c:yMode val="edge"/>
          <c:x val="1.7242557823528171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80000"/>
            </a:lnSpc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'graficos '!$B$1</c:f>
              <c:strCache>
                <c:ptCount val="1"/>
                <c:pt idx="0">
                  <c:v>Tutelas nivel nacional</c:v>
                </c:pt>
              </c:strCache>
            </c:strRef>
          </c:tx>
          <c:spPr>
            <a:ln w="34925" cap="rnd">
              <a:solidFill>
                <a:srgbClr val="004EA1"/>
              </a:solidFill>
              <a:miter lim="800000"/>
              <a:headEnd type="oval"/>
              <a:tailEnd type="oval"/>
            </a:ln>
            <a:effectLst>
              <a:softEdge rad="0"/>
            </a:effectLst>
          </c:spPr>
          <c:marker>
            <c:symbol val="none"/>
          </c:marker>
          <c:dPt>
            <c:idx val="3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310C-4676-B163-6A76F162A601}"/>
              </c:ext>
            </c:extLst>
          </c:dPt>
          <c:dLbls>
            <c:dLbl>
              <c:idx val="0"/>
              <c:layout>
                <c:manualLayout>
                  <c:x val="-7.8925508140603506E-2"/>
                  <c:y val="-6.725146136896025E-2"/>
                </c:manualLayout>
              </c:layout>
              <c:tx>
                <c:rich>
                  <a:bodyPr/>
                  <a:lstStyle/>
                  <a:p>
                    <a:fld id="{791C730C-AD1E-4EFF-B043-368041DF7827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33D457EF-66E4-42A8-ABE8-76191EAA2BEA}" type="VALUE">
                      <a:rPr lang="en-US"/>
                      <a:pPr/>
                      <a:t>[VALUE]</a:t>
                    </a:fld>
                    <a:endParaRPr lang="es-CO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310C-4676-B163-6A76F162A601}"/>
                </c:ext>
              </c:extLst>
            </c:dLbl>
            <c:dLbl>
              <c:idx val="1"/>
              <c:layout>
                <c:manualLayout>
                  <c:x val="-8.0164855352988632E-2"/>
                  <c:y val="-8.8771929007027461E-2"/>
                </c:manualLayout>
              </c:layout>
              <c:tx>
                <c:rich>
                  <a:bodyPr/>
                  <a:lstStyle/>
                  <a:p>
                    <a:fld id="{EBB5F487-0E64-45E3-8618-A7E972E58B44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447FA47C-8F8F-4B2F-A5A5-CEC16998A93F}" type="VALUE">
                      <a:rPr lang="en-US"/>
                      <a:pPr/>
                      <a:t>[VALUE]</a:t>
                    </a:fld>
                    <a:endParaRPr lang="es-CO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10C-4676-B163-6A76F162A601}"/>
                </c:ext>
              </c:extLst>
            </c:dLbl>
            <c:dLbl>
              <c:idx val="2"/>
              <c:layout>
                <c:manualLayout>
                  <c:x val="-7.3264240443987938E-2"/>
                  <c:y val="-6.9941519823718559E-2"/>
                </c:manualLayout>
              </c:layout>
              <c:tx>
                <c:rich>
                  <a:bodyPr/>
                  <a:lstStyle/>
                  <a:p>
                    <a:fld id="{DBC2ED87-52D8-4B32-B57C-9DA3300CAC3B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588EE930-64AD-4151-9DF8-8C139BCDAF88}" type="VALUE">
                      <a:rPr lang="en-US"/>
                      <a:pPr/>
                      <a:t>[VALUE]</a:t>
                    </a:fld>
                    <a:endParaRPr lang="es-CO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310C-4676-B163-6A76F162A601}"/>
                </c:ext>
              </c:extLst>
            </c:dLbl>
            <c:dLbl>
              <c:idx val="3"/>
              <c:layout>
                <c:manualLayout>
                  <c:x val="-7.0995188664636819E-2"/>
                  <c:y val="-4.0350876821376093E-2"/>
                </c:manualLayout>
              </c:layout>
              <c:tx>
                <c:rich>
                  <a:bodyPr/>
                  <a:lstStyle/>
                  <a:p>
                    <a:fld id="{40DB44AE-CD73-487C-9906-A4B89D4E3BF5}" type="VALUE">
                      <a:rPr lang="en-US"/>
                      <a:pPr/>
                      <a:t>[VALUE]</a:t>
                    </a:fld>
                    <a:endParaRPr lang="es-CO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310C-4676-B163-6A76F162A6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'!$A$28:$A$31</c:f>
              <c:strCach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2025*(año Proyectado)</c:v>
                </c:pt>
              </c:strCache>
            </c:strRef>
          </c:cat>
          <c:val>
            <c:numRef>
              <c:f>'graficos '!$B$28:$B$31</c:f>
              <c:numCache>
                <c:formatCode>_-* #,##0_-;\-* #,##0_-;_-* "-"??_-;_-@_-</c:formatCode>
                <c:ptCount val="4"/>
                <c:pt idx="0">
                  <c:v>19138</c:v>
                </c:pt>
                <c:pt idx="1">
                  <c:v>25846</c:v>
                </c:pt>
                <c:pt idx="2">
                  <c:v>34086</c:v>
                </c:pt>
                <c:pt idx="3">
                  <c:v>42159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datalabelsRange>
                <c15:f>'graficos '!$C$28:$C$30</c15:f>
                <c15:dlblRangeCache>
                  <c:ptCount val="3"/>
                  <c:pt idx="1">
                    <c:v>35,05%</c:v>
                  </c:pt>
                  <c:pt idx="2">
                    <c:v>31,88%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310C-4676-B163-6A76F162A60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780499871"/>
        <c:axId val="780500351"/>
      </c:lineChart>
      <c:catAx>
        <c:axId val="780499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CO"/>
          </a:p>
        </c:txPr>
        <c:crossAx val="780500351"/>
        <c:crosses val="autoZero"/>
        <c:auto val="1"/>
        <c:lblAlgn val="ctr"/>
        <c:lblOffset val="100"/>
        <c:noMultiLvlLbl val="0"/>
      </c:catAx>
      <c:valAx>
        <c:axId val="780500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CO"/>
          </a:p>
        </c:txPr>
        <c:crossAx val="7804998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74912938262007"/>
          <c:y val="0.19218437317845236"/>
          <c:w val="0.79925087061737987"/>
          <c:h val="0.65105813788746913"/>
        </c:manualLayout>
      </c:layout>
      <c:lineChart>
        <c:grouping val="standard"/>
        <c:varyColors val="0"/>
        <c:ser>
          <c:idx val="0"/>
          <c:order val="0"/>
          <c:tx>
            <c:strRef>
              <c:f>Hoja2!$A$53</c:f>
              <c:strCache>
                <c:ptCount val="1"/>
                <c:pt idx="0">
                  <c:v>Suma de No PQRD POR MEDICAMENTOS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  <a:headEnd type="oval"/>
              <a:tailEnd type="oval"/>
            </a:ln>
            <a:effectLst/>
          </c:spPr>
          <c:marker>
            <c:symbol val="none"/>
          </c:marker>
          <c:dPt>
            <c:idx val="3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07BA-4206-966C-112F1C0F4D9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Hoja2!$B$52:$E$52</c:f>
              <c:strCach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2025*(año Proyectado)</c:v>
                </c:pt>
              </c:strCache>
            </c:strRef>
          </c:cat>
          <c:val>
            <c:numRef>
              <c:f>Hoja2!$B$53:$E$53</c:f>
              <c:numCache>
                <c:formatCode>#,##0</c:formatCode>
                <c:ptCount val="4"/>
                <c:pt idx="0">
                  <c:v>1155003</c:v>
                </c:pt>
                <c:pt idx="1">
                  <c:v>1308704</c:v>
                </c:pt>
                <c:pt idx="2">
                  <c:v>1615855</c:v>
                </c:pt>
                <c:pt idx="3">
                  <c:v>2011276.5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7BA-4206-966C-112F1C0F4D9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092675679"/>
        <c:axId val="1092676159"/>
      </c:lineChart>
      <c:catAx>
        <c:axId val="1092675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CO"/>
          </a:p>
        </c:txPr>
        <c:crossAx val="1092676159"/>
        <c:crosses val="autoZero"/>
        <c:auto val="1"/>
        <c:lblAlgn val="ctr"/>
        <c:lblOffset val="100"/>
        <c:noMultiLvlLbl val="0"/>
      </c:catAx>
      <c:valAx>
        <c:axId val="1092676159"/>
        <c:scaling>
          <c:orientation val="minMax"/>
          <c:min val="5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CO"/>
          </a:p>
        </c:txPr>
        <c:crossAx val="10926756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Poppins" pitchFamily="2" charset="77"/>
          <a:cs typeface="Poppins" pitchFamily="2" charset="77"/>
        </a:defRPr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63641863278887E-2"/>
          <c:y val="6.874786854541419E-2"/>
          <c:w val="0.96672716273442227"/>
          <c:h val="0.7133043157088671"/>
        </c:manualLayout>
      </c:layout>
      <c:barChart>
        <c:barDir val="bar"/>
        <c:grouping val="clustered"/>
        <c:varyColors val="0"/>
        <c:ser>
          <c:idx val="0"/>
          <c:order val="0"/>
          <c:spPr>
            <a:pattFill prst="dkHorz">
              <a:fgClr>
                <a:srgbClr val="004EA1"/>
              </a:fgClr>
              <a:bgClr>
                <a:schemeClr val="bg1"/>
              </a:bgClr>
            </a:pattFill>
            <a:ln>
              <a:solidFill>
                <a:srgbClr val="004EA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[6]Sheet1!$B$2:$B$8</c:f>
              <c:strCache>
                <c:ptCount val="7"/>
                <c:pt idx="0">
                  <c:v>Enfermedades cardiovasculares</c:v>
                </c:pt>
                <c:pt idx="1">
                  <c:v>Diabetes</c:v>
                </c:pt>
                <c:pt idx="2">
                  <c:v>Vitaminas</c:v>
                </c:pt>
                <c:pt idx="3">
                  <c:v>Sistema respiratorio</c:v>
                </c:pt>
                <c:pt idx="4">
                  <c:v>Tratamiento del dolor</c:v>
                </c:pt>
                <c:pt idx="5">
                  <c:v>Epilepsia</c:v>
                </c:pt>
                <c:pt idx="6">
                  <c:v>Salud mental</c:v>
                </c:pt>
              </c:strCache>
            </c:strRef>
          </c:cat>
          <c:val>
            <c:numRef>
              <c:f>[6]Sheet1!$C$2:$C$8</c:f>
              <c:numCache>
                <c:formatCode>General</c:formatCode>
                <c:ptCount val="7"/>
                <c:pt idx="0">
                  <c:v>1665</c:v>
                </c:pt>
                <c:pt idx="1">
                  <c:v>910</c:v>
                </c:pt>
                <c:pt idx="2">
                  <c:v>286</c:v>
                </c:pt>
                <c:pt idx="3">
                  <c:v>265</c:v>
                </c:pt>
                <c:pt idx="4">
                  <c:v>260</c:v>
                </c:pt>
                <c:pt idx="5">
                  <c:v>258</c:v>
                </c:pt>
                <c:pt idx="6">
                  <c:v>228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9B-AD48-8ECC-D92E8FF26B8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616688336"/>
        <c:axId val="616688816"/>
      </c:barChart>
      <c:catAx>
        <c:axId val="6166883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Poppins" pitchFamily="2" charset="77"/>
                <a:ea typeface="+mn-ea"/>
                <a:cs typeface="Poppins" pitchFamily="2" charset="77"/>
              </a:defRPr>
            </a:pPr>
            <a:endParaRPr lang="es-CO"/>
          </a:p>
        </c:txPr>
        <c:crossAx val="616688816"/>
        <c:crosses val="autoZero"/>
        <c:auto val="1"/>
        <c:lblAlgn val="ctr"/>
        <c:lblOffset val="100"/>
        <c:noMultiLvlLbl val="0"/>
      </c:catAx>
      <c:valAx>
        <c:axId val="6166888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16688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>
          <a:latin typeface="Century Gothic" panose="020B0502020202020204" pitchFamily="34" charset="0"/>
        </a:defRPr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4171720866349"/>
          <c:y val="0.18113456633197123"/>
          <c:w val="0.77534510075430441"/>
          <c:h val="0.7088744764163419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4EA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77-49EF-B400-C49CFA2E7F77}"/>
              </c:ext>
            </c:extLst>
          </c:dPt>
          <c:dPt>
            <c:idx val="1"/>
            <c:bubble3D val="0"/>
            <c:spPr>
              <a:solidFill>
                <a:srgbClr val="2370B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677-49EF-B400-C49CFA2E7F77}"/>
              </c:ext>
            </c:extLst>
          </c:dPt>
          <c:dPt>
            <c:idx val="2"/>
            <c:bubble3D val="0"/>
            <c:spPr>
              <a:solidFill>
                <a:srgbClr val="4292C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677-49EF-B400-C49CFA2E7F77}"/>
              </c:ext>
            </c:extLst>
          </c:dPt>
          <c:dPt>
            <c:idx val="3"/>
            <c:bubble3D val="0"/>
            <c:spPr>
              <a:solidFill>
                <a:srgbClr val="6AAED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677-49EF-B400-C49CFA2E7F77}"/>
              </c:ext>
            </c:extLst>
          </c:dPt>
          <c:dPt>
            <c:idx val="4"/>
            <c:bubble3D val="0"/>
            <c:spPr>
              <a:solidFill>
                <a:srgbClr val="9ECAE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677-49EF-B400-C49CFA2E7F77}"/>
              </c:ext>
            </c:extLst>
          </c:dPt>
          <c:dLbls>
            <c:dLbl>
              <c:idx val="0"/>
              <c:layout>
                <c:manualLayout>
                  <c:x val="0.10998551005622516"/>
                  <c:y val="-0.1384854980473561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lnSpc>
                        <a:spcPct val="60000"/>
                      </a:lnSpc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Poppins" pitchFamily="2" charset="77"/>
                        <a:ea typeface="+mn-ea"/>
                        <a:cs typeface="Poppins" pitchFamily="2" charset="77"/>
                      </a:defRPr>
                    </a:pPr>
                    <a:fld id="{A68B68C1-5F0B-5248-9DAD-D260C884C7E7}" type="CATEGORYNAME">
                      <a:rPr lang="en-US">
                        <a:solidFill>
                          <a:srgbClr val="004EA1"/>
                        </a:solidFill>
                      </a:rPr>
                      <a:pPr>
                        <a:lnSpc>
                          <a:spcPct val="60000"/>
                        </a:lnSpc>
                        <a:defRPr sz="1100" b="1">
                          <a:latin typeface="Poppins" pitchFamily="2" charset="77"/>
                          <a:cs typeface="Poppins" pitchFamily="2" charset="77"/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rgbClr val="004EA1"/>
                        </a:solidFill>
                      </a:rPr>
                      <a:t>
</a:t>
                    </a:r>
                    <a:fld id="{3F27B9C2-286B-634F-8198-BA73EDC35E17}" type="PERCENTAGE">
                      <a:rPr lang="en-US" baseline="0">
                        <a:solidFill>
                          <a:srgbClr val="004EA1"/>
                        </a:solidFill>
                      </a:rPr>
                      <a:pPr>
                        <a:lnSpc>
                          <a:spcPct val="60000"/>
                        </a:lnSpc>
                        <a:defRPr sz="1100" b="1">
                          <a:latin typeface="Poppins" pitchFamily="2" charset="77"/>
                          <a:cs typeface="Poppins" pitchFamily="2" charset="77"/>
                        </a:defRPr>
                      </a:pPr>
                      <a:t>[PERCENTAGE]</a:t>
                    </a:fld>
                    <a:endParaRPr lang="en-US" baseline="0" dirty="0">
                      <a:solidFill>
                        <a:srgbClr val="004EA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lnSpc>
                      <a:spcPct val="60000"/>
                    </a:lnSpc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938264222746672"/>
                      <c:h val="0.1702868859189578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677-49EF-B400-C49CFA2E7F77}"/>
                </c:ext>
              </c:extLst>
            </c:dLbl>
            <c:dLbl>
              <c:idx val="1"/>
              <c:layout>
                <c:manualLayout>
                  <c:x val="-0.26193835481452366"/>
                  <c:y val="4.197186579229875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703920225657883"/>
                      <c:h val="0.1051098600283727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677-49EF-B400-C49CFA2E7F77}"/>
                </c:ext>
              </c:extLst>
            </c:dLbl>
            <c:dLbl>
              <c:idx val="2"/>
              <c:layout>
                <c:manualLayout>
                  <c:x val="-0.14233333333333334"/>
                  <c:y val="-2.876984126984136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677-49EF-B400-C49CFA2E7F77}"/>
                </c:ext>
              </c:extLst>
            </c:dLbl>
            <c:dLbl>
              <c:idx val="3"/>
              <c:layout>
                <c:manualLayout>
                  <c:x val="-0.21666666666666667"/>
                  <c:y val="-4.6296296296296719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677-49EF-B400-C49CFA2E7F77}"/>
                </c:ext>
              </c:extLst>
            </c:dLbl>
            <c:dLbl>
              <c:idx val="4"/>
              <c:layout>
                <c:manualLayout>
                  <c:x val="-0.13275144419031895"/>
                  <c:y val="-0.1195169136074151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60000"/>
                      </a:lnSpc>
                      <a:defRPr sz="1100" b="1" i="0" u="none" strike="noStrike" kern="1200" baseline="0">
                        <a:solidFill>
                          <a:srgbClr val="595959"/>
                        </a:solidFill>
                        <a:latin typeface="Poppins" pitchFamily="2" charset="77"/>
                        <a:ea typeface="+mn-ea"/>
                        <a:cs typeface="Poppins" pitchFamily="2" charset="77"/>
                      </a:defRPr>
                    </a:pPr>
                    <a:fld id="{CBD8A3F6-62E6-6941-801C-1284CC35B52B}" type="CATEGORYNAME">
                      <a:rPr lang="es-MX">
                        <a:solidFill>
                          <a:srgbClr val="595959"/>
                        </a:solidFill>
                      </a:rPr>
                      <a:pPr>
                        <a:lnSpc>
                          <a:spcPct val="60000"/>
                        </a:lnSpc>
                        <a:defRPr sz="1100" b="1">
                          <a:solidFill>
                            <a:srgbClr val="595959"/>
                          </a:solidFill>
                          <a:latin typeface="Poppins" pitchFamily="2" charset="77"/>
                          <a:cs typeface="Poppins" pitchFamily="2" charset="77"/>
                        </a:defRPr>
                      </a:pPr>
                      <a:t>[CATEGORY NAME]</a:t>
                    </a:fld>
                    <a:r>
                      <a:rPr lang="es-MX" baseline="0" dirty="0">
                        <a:solidFill>
                          <a:srgbClr val="595959"/>
                        </a:solidFill>
                      </a:rPr>
                      <a:t>
</a:t>
                    </a:r>
                    <a:fld id="{D9B5CD13-E26B-5242-9C69-3E8F602E312B}" type="PERCENTAGE">
                      <a:rPr lang="es-MX" baseline="0">
                        <a:solidFill>
                          <a:srgbClr val="595959"/>
                        </a:solidFill>
                      </a:rPr>
                      <a:pPr>
                        <a:lnSpc>
                          <a:spcPct val="60000"/>
                        </a:lnSpc>
                        <a:defRPr sz="1100" b="1">
                          <a:solidFill>
                            <a:srgbClr val="595959"/>
                          </a:solidFill>
                          <a:latin typeface="Poppins" pitchFamily="2" charset="77"/>
                          <a:cs typeface="Poppins" pitchFamily="2" charset="77"/>
                        </a:defRPr>
                      </a:pPr>
                      <a:t>[PERCENTAGE]</a:t>
                    </a:fld>
                    <a:endParaRPr lang="es-MX" baseline="0" dirty="0">
                      <a:solidFill>
                        <a:srgbClr val="595959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lnSpc>
                      <a:spcPct val="60000"/>
                    </a:lnSpc>
                    <a:defRPr sz="1100" b="1" i="0" u="none" strike="noStrike" kern="1200" baseline="0">
                      <a:solidFill>
                        <a:srgbClr val="595959"/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38691471067315"/>
                      <c:h val="0.1051098600283727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677-49EF-B400-C49CFA2E7F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lnSpc>
                    <a:spcPct val="60000"/>
                  </a:lnSpc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'20250918'!$AR$2:$AR$6</c:f>
              <c:strCache>
                <c:ptCount val="5"/>
                <c:pt idx="0">
                  <c:v>Compra de manera particular</c:v>
                </c:pt>
                <c:pt idx="1">
                  <c:v>Reduce la dosis del medicamento</c:v>
                </c:pt>
                <c:pt idx="2">
                  <c:v>Otra</c:v>
                </c:pt>
                <c:pt idx="3">
                  <c:v>Usa remedios caseros</c:v>
                </c:pt>
                <c:pt idx="4">
                  <c:v>Sustituye por otro medicamento</c:v>
                </c:pt>
              </c:strCache>
            </c:strRef>
          </c:cat>
          <c:val>
            <c:numRef>
              <c:f>'20250918'!$AS$2:$AS$6</c:f>
              <c:numCache>
                <c:formatCode>General</c:formatCode>
                <c:ptCount val="5"/>
                <c:pt idx="0">
                  <c:v>2298</c:v>
                </c:pt>
                <c:pt idx="1">
                  <c:v>550</c:v>
                </c:pt>
                <c:pt idx="2">
                  <c:v>534</c:v>
                </c:pt>
                <c:pt idx="3">
                  <c:v>331</c:v>
                </c:pt>
                <c:pt idx="4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677-49EF-B400-C49CFA2E7F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13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olorStr">
        <cx:f>Hoja2!$D$80:$D$97</cx:f>
        <cx:nf>Hoja2!$D$1</cx:nf>
        <cx:lvl ptCount="18" name="Motivos ">
          <cx:pt idx="0"> Barreras en la entrega de medicamentos</cx:pt>
          <cx:pt idx="1"> Barreras en la entrega de medicamentos</cx:pt>
          <cx:pt idx="2"> Barreras en la entrega de medicamentos</cx:pt>
          <cx:pt idx="3"> Barreras en la entrega de medicamentos</cx:pt>
          <cx:pt idx="4"> Barreras en la entrega de medicamentos</cx:pt>
          <cx:pt idx="5"> Barreras en la entrega de medicamentos</cx:pt>
          <cx:pt idx="6"> Barreras en la entrega de medicamentos</cx:pt>
          <cx:pt idx="7"> Barreras en la entrega de medicamentos</cx:pt>
          <cx:pt idx="8"> Barreras en la entrega de medicamentos</cx:pt>
          <cx:pt idx="9"> Barreras en la entrega de medicamentos</cx:pt>
          <cx:pt idx="10"> Barreras en la entrega de medicamentos</cx:pt>
          <cx:pt idx="11"> Barreras en la entrega de medicamentos</cx:pt>
          <cx:pt idx="12"> Barreras en la entrega de medicamentos</cx:pt>
          <cx:pt idx="13"> Barreras en la entrega de medicamentos</cx:pt>
          <cx:pt idx="14"> Barreras en la entrega de medicamentos</cx:pt>
          <cx:pt idx="15"> Barreras en la entrega de medicamentos</cx:pt>
          <cx:pt idx="16"> Barreras en la entrega de medicamentos</cx:pt>
          <cx:pt idx="17"> Barreras en la entrega de medicamentos</cx:pt>
        </cx:lvl>
      </cx:strDim>
      <cx:strDim type="entityId">
        <cx:lvl ptCount="18">
          <cx:pt idx="0">5575</cx:pt>
          <cx:pt idx="1">27859</cx:pt>
          <cx:pt idx="2">10106922</cx:pt>
          <cx:pt idx="3">10106952</cx:pt>
          <cx:pt idx="4">9421486</cx:pt>
          <cx:pt idx="5">10106941</cx:pt>
          <cx:pt idx="6">9418692</cx:pt>
          <cx:pt idx="7">10106930</cx:pt>
          <cx:pt idx="8">34749</cx:pt>
          <cx:pt idx="9">9406730</cx:pt>
          <cx:pt idx="10">10106932</cx:pt>
          <cx:pt idx="11">10106936</cx:pt>
          <cx:pt idx="12">9406503</cx:pt>
          <cx:pt idx="13">10106921</cx:pt>
          <cx:pt idx="14">10106916</cx:pt>
          <cx:pt idx="15">10106917</cx:pt>
          <cx:pt idx="16">10106927</cx:pt>
          <cx:pt idx="17">10106915</cx:pt>
        </cx:lvl>
      </cx:strDim>
      <cx:strDim type="cat">
        <cx:f>Hoja2!$B$80:$B$97</cx:f>
        <cx:nf>Hoja2!$B$79</cx:nf>
        <cx:lvl ptCount="18" name="Regional">
          <cx:pt idx="0">Caldas</cx:pt>
          <cx:pt idx="1">Risaralda</cx:pt>
          <cx:pt idx="2">Quindío</cx:pt>
          <cx:pt idx="3">Archipiélago de San Andrés, Providencia y Santa Catalina</cx:pt>
          <cx:pt idx="4">Bolívar</cx:pt>
          <cx:pt idx="5">Sucre</cx:pt>
          <cx:pt idx="6">Córdoba</cx:pt>
          <cx:pt idx="7">Boyacá</cx:pt>
          <cx:pt idx="8">Valle del Cauca</cx:pt>
          <cx:pt idx="9">Nariño</cx:pt>
          <cx:pt idx="10">Chocó</cx:pt>
          <cx:pt idx="11">Santander</cx:pt>
          <cx:pt idx="12">Norte de Santander</cx:pt>
          <cx:pt idx="13">Guainía</cx:pt>
          <cx:pt idx="14">Putumayo</cx:pt>
          <cx:pt idx="15">Vaupés</cx:pt>
          <cx:pt idx="16">Vichada</cx:pt>
          <cx:pt idx="17">Amazonas</cx:pt>
        </cx:lvl>
      </cx:strDim>
    </cx:data>
  </cx:chartData>
  <cx:chart>
    <cx:plotArea>
      <cx:plotAreaRegion>
        <cx:series layoutId="regionMap" uniqueId="{13518CA1-B9DC-485F-8456-C36296FE035F}">
          <cx:tx>
            <cx:txData>
              <cx:f>Hoja2!$D$1</cx:f>
              <cx:v>Motivos </cx:v>
            </cx:txData>
          </cx:tx>
          <cx:dataPt idx="0">
            <cx:spPr>
              <a:solidFill>
                <a:srgbClr val="2370B5"/>
              </a:solidFill>
            </cx:spPr>
          </cx:dataPt>
          <cx:dataPt idx="1">
            <cx:spPr>
              <a:solidFill>
                <a:srgbClr val="2370B5"/>
              </a:solidFill>
            </cx:spPr>
          </cx:dataPt>
          <cx:dataPt idx="2">
            <cx:spPr>
              <a:solidFill>
                <a:srgbClr val="2370B5"/>
              </a:solidFill>
            </cx:spPr>
          </cx:dataPt>
          <cx:dataPt idx="4">
            <cx:spPr>
              <a:solidFill>
                <a:srgbClr val="2370B5"/>
              </a:solidFill>
            </cx:spPr>
          </cx:dataPt>
          <cx:dataPt idx="5">
            <cx:spPr>
              <a:solidFill>
                <a:srgbClr val="2370B5"/>
              </a:solidFill>
            </cx:spPr>
          </cx:dataPt>
          <cx:dataPt idx="6">
            <cx:spPr>
              <a:solidFill>
                <a:srgbClr val="2370B5"/>
              </a:solidFill>
            </cx:spPr>
          </cx:dataPt>
          <cx:dataPt idx="7">
            <cx:spPr>
              <a:solidFill>
                <a:srgbClr val="2370B5"/>
              </a:solidFill>
            </cx:spPr>
          </cx:dataPt>
          <cx:dataPt idx="8">
            <cx:spPr>
              <a:solidFill>
                <a:srgbClr val="2370B5"/>
              </a:solidFill>
            </cx:spPr>
          </cx:dataPt>
          <cx:dataPt idx="9">
            <cx:spPr>
              <a:solidFill>
                <a:srgbClr val="2370B5"/>
              </a:solidFill>
            </cx:spPr>
          </cx:dataPt>
          <cx:dataPt idx="10">
            <cx:spPr>
              <a:solidFill>
                <a:srgbClr val="2370B5"/>
              </a:solidFill>
            </cx:spPr>
          </cx:dataPt>
          <cx:dataPt idx="11">
            <cx:spPr>
              <a:solidFill>
                <a:srgbClr val="2370B5"/>
              </a:solidFill>
            </cx:spPr>
          </cx:dataPt>
          <cx:dataPt idx="12">
            <cx:spPr>
              <a:solidFill>
                <a:srgbClr val="2370B5"/>
              </a:solidFill>
            </cx:spPr>
          </cx:dataPt>
          <cx:dataPt idx="13">
            <cx:spPr>
              <a:solidFill>
                <a:srgbClr val="2370B5"/>
              </a:solidFill>
            </cx:spPr>
          </cx:dataPt>
          <cx:dataPt idx="14">
            <cx:spPr>
              <a:solidFill>
                <a:srgbClr val="2370B5"/>
              </a:solidFill>
            </cx:spPr>
          </cx:dataPt>
          <cx:dataPt idx="15">
            <cx:spPr>
              <a:solidFill>
                <a:srgbClr val="2370B5"/>
              </a:solidFill>
            </cx:spPr>
          </cx:dataPt>
          <cx:dataPt idx="16">
            <cx:spPr>
              <a:solidFill>
                <a:srgbClr val="2370B5"/>
              </a:solidFill>
            </cx:spPr>
          </cx:dataPt>
          <cx:dataPt idx="17">
            <cx:spPr>
              <a:solidFill>
                <a:srgbClr val="2370B5"/>
              </a:solidFill>
            </cx:spPr>
          </cx:dataPt>
          <cx:dataLabels>
            <cx:numFmt formatCode="General" sourceLinked="0"/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/>
                </a:pPr>
                <a:endParaRPr lang="es-ES" sz="85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Aptos Narrow" panose="02110004020202020204"/>
                </a:endParaRPr>
              </a:p>
            </cx:txPr>
            <cx:visibility seriesName="0" categoryName="0" value="0"/>
            <cx:separator>, </cx:separator>
          </cx:dataLabels>
          <cx:dataId val="0"/>
          <cx:layoutPr>
            <cx:regionLabelLayout val="none"/>
            <cx:geography projectionType="miller" cultureLanguage="es-ES" cultureRegion="CO" attribution="Con tecnología de Bing">
              <cx:geoCache provider="{E9337A44-BEBE-4D9F-B70C-5C5E7DAFC167}">
                <cx:binary>lHpbb944su1fGfTzUTevIjnYcx4o6ft8j2Mn6SQvQuI41I0UJVGUxF9/yr0HG+lkToINNBC0ZavE
YtWqtRb5X0/7P5+G50/zP3Y7uOWfT/u/fmtC8P/844/lqXm2n5bfbfs0j8v4Nfz+NNo/xq9f26fn
P77Mn7bWmT8IwuyPp+bTHJ733/7vf8HbzPNYfgqfKhfacLxen+fj4XlZh7D89On/5+E/nv96zZvD
P//rt6dxdeHldaYd3W//fnT55V+/cfzbP/749g3/fnb3ycKfFeMw2s/tp+//4vnTEv71W5bnv0vO
OOZI8FxSrthv/9ie/3ok8e+CSKIYFYRz+dcjN86h+ddvmP8uZU6VIrnCiCEEf7WM68ujjP1OiIJH
ucRIYYpk/j+ZuR+Hw4zuf3Lx7///h1vt/di6sMBi+G//8P/9a3+tjXOuhBQUCZwLhRRD8Pzp0wNk
H34b/x8eyXyoZrSnpWLhxr4bH8INf28e8Cmd6vNeHkU69Xe41fvNfCnP/jKV/rTeTR/nh3nR8Wv/
ZiLaFlex2spYHeXbrXy88QUp1Rlprxu9XLZFW9Z612jUNp2SPk79l29S/h9WgeV/XAUT/70KoV5W
+c0qNkFzMW6wiuH9WvlyvlzOjdQ70uSerMX+Lj91lSmbS3vNHn4ROv9PoSXOGc1JLjiBrfo29NKq
w2A22RM5p9P+oaPF8F7e2ncSn/vrvrCXSRaDKJO7c1c/D/0fIksmIK7ACHGF6N8jt3LfBrku9oQU
OjnZ32y7OONmvxsi/sUqfwiVI5xLKRDJqYCq/C6/9ULpinrenoTstW8yrYbKoO5inGX180W9pOtv
9fhdpJcv+WYn8w21LM0QKdKHjT0O+9ufvx+LHwJgkmMKHcSoVFAwfw8g164Ndp77Exu7ZvrzWGJO
TsFB9fwp+8xOd0rikZ94lurpq/Vyzx/zhSt/2S/Dsr/zwzblQos0Hsu1t1mIF+O+ClGwI7D4zipH
acXiXK/3P//wlxT/PTEYEITjHNBAoVy8tMA3iUH7mHl+2O7UxreHvc87qZ2/+XmMH5MPKEAxVTlS
HApL/T3GsNPWxgVirBG6hl/xcdE/j4Bf8OS7ZQAO5gRjIhlj5LsQqwgd2VPdnmoevnjsKoo73Yf6
aqvjW4WY7g+sJ1aXmftFDb+8+cfIQv0VmcrvGxXNuTARQeT81jwct/V9uGrv9/P25y9W+GOvQKtA
ChnAuiT0+7bky+K6kaj2RPXHSfsbqlGxFbEcC1Wls3mjznPhil8EJf9pcQJxgAJCRI6/a1CnRL04
NXQndh4uxzt+ES7qU7rq7vKL7BJf/jwagQn4QyoVh6Uxqphk/DvkybKeOypoe9qK/Myuslfj3XzJ
il0/h2o7xSpWqdirWtNi1k01/GKx9OX13++k4gq6gDLCoZXh+TetIOpe1KQl7am5zK8mWOx+XV/m
l7IMF/Eiq/pb8cAfuNHrWESdikwW3XP3nH2h9/IuvxOX6tKUqkTX4pL/IjN/5fknn/b9ON28QVta
IDO7qZqmMlDfy0XAZzkUftBx1nbUtdPIa/soOr10v8rNf+ovBTiNGckZovilUL7NjRv3jtZbe7La
XNCTKrOTvCLFdiGr/i57n71vr8Or2mv4j93Xr9iJXGeXqNxuxjfj/XzFLg69/qLnf0QVIfkLbHEi
FYfW+PsnrX70QnVrcwrL6JpbxOX80GHR7dc/L8sf48AMxEC2sABoIei7HhizoW5I3gNCjus+lMdA
1l4D3rV79fNAP0IxABHnVMLkJViq7xa0LWSy2zZBIMOecrvKIkKvFGtK4hfb+QOWCESlpFgQlnNF
+csw+2Y3uZKZk/7IKjNlZ2Xziqgr1/YFdb+a8OSHwnkJpSiT8I+g6q+m+yZUg+1Sh2XNKq77h+Mu
vMo+h0d+Pb/qr1QlX/X3rppepbf7rt1H9Fn+YqH4h80TiBFKc4aFEgQ4zd9X6oGbZmQbsiqc/OV8
WV81RVMqoE/k5O9s6YsvP9/D7+PlBIASEcYlMBuAkpd0fLNcnLcpHS994tq5mtsi8az8eYTv9w4i
UMopR4pwQjH/rhObtSFubY72dBRjIe+Hi/Hi5wF+WAKDlwIbwcDaMYNi/PsSDBF0EkfWV2YfhG54
UpqFzf+i2L+PIjgGjimB22IguEy+gPE3icr6fB7Ww+LyyJI50WlqrnvZhv/lWgTIHyxAh8DoZKBr
XibON1G6jG5QnP1QkSnzt53A9YOxw3j+32UMBiNCMLUQoQwqnH63JWrYlhiO0VZqSVivuF6LSc71
Lzb+h4xBFCIllxLDqsT3peWnFPc5OFvttcjGcl6gvwsSEPoVOnyPQy/LkUD9mSQcGJV4+ZBvkhY2
pUxNZlu5OAqNyeSKxOxWtBaxX/UnSFJ427ejLecSQ6MAMcQEwJx8R0BFH9tlUG1f1rUZ7qhxgjSv
8sWFQ7blZP1sNRVc2GLxDOqR9yYt5c4zm+ksdNubIZk+lYOdETr1HCWhB9MssZgVNUfhxZZ/DYen
r4Ci4kvuhoDOJi74M21G0VToMOi+y6kfy0YYK8tDNv4kkUhBd4xHo9kEUlYPIxtNEVYiG902dA26
OSJ/k88NXnU3S3xhbNqG6yllKpQqrHyv8vXoLJDQdal13rUoXQtLESld05lUkgFN+7tuonVe2J6q
/ZHmJmGlG9ysoehoQzsth9CIglu7r/AhfXy9NBkmZeqm7n7o83U/48TUq7S22xvZH/ChXipkdbMz
+MQ9zsOnaTUz0osc5q3o63p5yFfDb6cahaUahGWiiF7gWObrsOAzJLOxus2H+tW62nbQsHvOlwON
2Jchi8eqOfLxCzWeCq3QJu5yv0ZXxY11nRauzV9H3yVWpC4he+INjoNuUhzvHHyULxTowD/ric49
5NHQoOsRTa1u5+C3U7vPdoHfznNR4MBbwE/Rbq6M3dbfjCnxe+nl5ormCGnSCXpx14GRbNDMTs5f
HYOHaFsyJmi7Ik+L3OcO61xt/uNED9uSC3wINGuDBvGV8GbxhUgdWAirWAMqYreMQRvVpa2wmGVH
0XdzZgDNs/q+T6EOVSPmum0vBxGV6c7z5qdPHTms1Q7b0FYiU8dUHIR6pXE69lu1jHIpt0mFRa8y
dqZcOz6KamGdyko1x/1D0yeX6W5Hw1x2igKFk93Ya0PXca8a38tdE5SxofRuC0fRte6oNbF2fmt8
bL0mbKXpJh6sW/S21r69EPley4pvcR+qxkEF6mnq/YnjkZwP6zap5QLegx6YW32xKWcm6KZE/xTY
uXeY2eELkZZ/EiMSvhzDamkR+AiaSgD2XGy0xY/Q04lfzDntcNXBb3+yue3mIhNCPq2tEqM2i4hf
obbSBD5FzbBOozpabfuwRb2QBS1a7bwRl8ExOZwMpRkvu31QVq9QTkd5iAVDvjY0fVB83KG8lVeZ
LRq5yLcT4dBeU+DWFJPvkbsgk29Dsa2Abhod9SjLhkR17Yf6MDrmEa3F4fycbml0/lXH4Us12sKw
n022z83lbkAqawcK5WnpbGsqNA3ZI6KBg9/UtCgrySj4rvPU1YNWqZG0mPJpiEVQ3TCcW9r1vqjH
oyc6OyJuq66T6ENPRkIgL7t4S7Y2fvC886Y0GUNVltk+FtbQ4eyyYb2T4kAcmtXyG255txYjD+Ht
Skl8kMFFDHnM1aoni/blPLEuXC+ZH5IWMC+eyb5OW7GJRdx1HsR+STO1rIXJpn1/bPY1M3mJa8Ob
y6khsi26o+2+9kB7UUV6ttUl1BtMrYmoeJQ4YjtXfOUHKcfdWKzntl68PuaRdaVC6+TL2tqrPZD9
kTucvSZL3GwZ25CRKo4ZfzaZY+rS96yZL6QKOdXGLG0oI9AOVw2BDHuZu3Zhup4tAVtvSviOLK1v
CuWUi3p3y9bonk6u0U3Y/aIxEo6X6zBDpWe1rOeTGecpVXL01pzBMTOkDN1c82LJYuP03NRAPVnj
u/VSNHV9XozvcRlIOxwFbVT7cU6t6ivFsmTvjOjt4wAd1etmm45UyG1et6KLUwAwHW07FzJ6DKiU
lt0UnRmXT2ZdGa92ywZ6vR7NSC7YhHdgmb6RzxtBDFqtW+a17Lop7wp5zGssOJ1mc4ptnv5Ui1e4
yA41NYXovb8ZZk9wsVo5QGQ5DLPOcKy32y3WbV9NO/bN3WokjgWza8zKVVJf66NX7QJLJ+y9cSvh
Bd3W9uvUZU1eQafXUq8Bm/6SuShN2ckZoH1LazYUh5EL1UdEy7M/pj3pKUtjpvmx0/uh6TKvt5pB
R2KJ2lx3wG6/rNK2eQFaJs5FwzYuy7wxkmiyS4BW164Gxh5zPEEzixXw6UBZo8dl8KwA93kai8Wq
8UMuukB1Q/Ee9VGbrtXZyonXcSDiGgAlQmF4Gxj8XPZ46g1MCRU/mJXuY9VZecAg4F1YS19PeV8s
49y+H0MPwFNvZvxSr8k4GGvW46tmz2UqyNQhcYFFTroCRAF7PYIh9SapGHadQAB+6ZRbr5UMfa+z
DipKg2+ZEZgEdnsVpbdN4clGvyTfJ3/eQJxORVcfKpa4netG73Zt30wRTZ3OZkpZKemy9Zpuhn2y
3InnQ6h6h9DNKoDOmJ1qFWcgEKLZj/M4vfx4W/n4WYkkc+3RCy1Z8IGwpmE7AL1yf0Bp2QXjahih
dS92l2CPC5rH7EMQONXaL7inp0Z59zEbxTpp0lriC6i47n1gMyAvyifgHGyfu49xHwF/pikBs4KV
+OeYew/J2FBIF2Fg415McUqs4oijr3kky6TFxmZSLGCCmoKhFD7Mltq1zLLFUg0Cen03kNTuhZU0
sZJ3eH7sYNDiKkddfKz3VaGqZmxPRZ4A5wSwxU+srV+aQywtg2YY2uNLh3Zk9JIhnxut5OD83dzG
XZ5h+o7LaQWf5tO8W5wKCi11uc7dygsAVv7n0LN2LYYQmtsp2EMVYlbp4RDGDYXYcP7FhWZ7avlG
5oL3YXZF6Hj9MA57DfVdb+JNm/OjRIbK9tTinocTW1pHLlI9R5N004LXezOpZv0YJ0jIa7ci8TWB
I9BUC80tKYct2PW8xIixHuuNLucEWEGrcaPsRk0T8EEyI24L3/A2VQhshbcqSJ/ONDP8fb8GkMNo
XJrmNM55zfWaD8emqUny0GwR+/0QmXRFb9n0ZI4lhdJnux9KvlPydWoOA7U4j8pV+VbzWaOuizcr
5p3S/rDgv24DB4ibqArXAwS+hmKPbYnzbpp1TF7R02b6oCo+0O5rLf2cn5rV1dXYBn+cBgZkCMUa
SMyBD/sup3LF9+3RZb25qI9tnr6Gqc2Ot+Bi06MrgBihq1WNylY2m+Ryaqnn/UOiIW5lAvK/nTOS
p/ViGvcl/wA6x+d3TT357TY6JP0dtabuX8ew5uFiaQLZzn2+RaqXqd7eNy1Y8tUiMzg+COPsjvM0
SxrKrocOLLphQsAXtm7vi77tRftaZjNwx2NwCMFxAz6U7mzd25JQ0zyBlSuf9z3BZDL72OBzNtme
vQvC1b6wgqEPDD7XXDrsErqlE+i9K7DvW7YUhzJDVvRkIVABa6in/aat+13xwsLQvklgLAExHzob
VSVim7G87DDv8QzIWktV9Xl7fI5kV7RKYU0fw2zYOwp2uj/3IHSixm0/ZbddB3h7ocJWzwUAOMdG
jxim/V4KGQiYLG22tmcWjWlvvD/wdpktACO93kzqHmHCZmBeDWkwZ+KTNa9ijHS7yFgCzAamL2w1
rzxPJ763cbsSjZyi7o2b3BVbptmdha8NQBCr1QDYWqs3Qa6pfe+MO95nFIyFc705ka52l6EndXTt
pG2Htu0iryMzxTLwOS6aN83Gz10yqL2c4OimOa024bFawn7g1+B6RXFHXD+pKpIMsASFmWVayGiG
UrgBs4fOIj/quNRWWK0sW56J6d1+nmdgO1euJvVw1eGE29I5GNGvWL9bcp46TvjjxMV8t/Nhl68z
7FdWqiXj/aZ93/f8UgJPzD+0CPamTBvNc10DJQ23C1oBiCe6UlTO2762pdgz1J/VtAVSgTuget3n
bspPA3HM3M/D0ewgpdK6VUOHeqnVOux9hTZXT2WXSGYqt47UFDnOD+gouoxDgXM8L5DZva9B/XlX
F3N3HLEKkCrzkaKVKk1655eHJFlyN1yGVl6hOVlc5DYbWZlTJx4d/OQhqlXe7+tCx7PN0fzErUjr
FY9giLweO7r9OZlVZWcACbXpoOZx0MdiA75d0RhRNYk9wSDkwWwfyHYwc9FHMm6Vs+tktGE1xg+h
b91HO5IWn4ms1VfcJj9csQSy6W5BsHelgP1FV6InNj9t82zwqyjmPl1GO49AtpFcegFzlu+HLTPf
QLJC4C7o3K1yLDdgansB1GX4ioc2G68mXzcMPPi0+e16TFmblaFlHggiijB9zQEeyV1O5zBomi1Q
fWFsjKnwJhv+ahxabK6Xrkm7HlrwYAu2ti2W4J2PL8wH1dhG3Sa71leUDJK9GxmCiTn4On5mdQ7c
pKXyXZ0dLS3bKY9v0cJFfMy60dmCHFv27GsQ0qekpuWJZDIDKe6OdDXINuvP1KzpcfTRTwXrGvMc
ENvmkmV2oF/sMsb63bx19v0xNU1bptT6W9UmYgo+9mDq9/MGAoaBq/BFHmHvLi1y7VeypCkrXOP5
+J6MiK4ll0a469HO2YcMKJa63KfRec2TtxEkSrvm127dDbQ4Xvu3zAUli34j23wPhlDzduCDGa9w
L4b+0tnQZdqiKP+cXJr+jL4O8QTKdap14GiqSylZ2+vIM5KBpmb7pvO4AR/Ncz+ZixfIsq9CzGH0
ktlvuLBzBHFx7GS/GSzgiW66gcPZNgwdWNvSRwHcf8RvGwsQUWTw8sceGaAATc+XcMvwnrvHfQmu
vUdqduSqSyksNzEDjTJrmk/K3PiMjZ85ogJMluBjXlkHSqI01qdRByKSO40kb15bkBFBOzEe9MTa
1PECPHHbFZHPWVZN0yYncILiAYNmnBi57V1z4OvWgIZ9AtrWq4tjktIUc/Qx3ByYu/t1aGQsvOlz
EHgpX1mv12N2T8ts8vs8J7Y+d2GXE3ASgr+CHXNMGiZimM9Mdk2jO7gPgMq0Kg6IAtM3ABJQN2gf
KIdD/4nuze04rdFXDa2n7CIAE230kAON0ebYYldKUaNW5yBI7w8yzulmWBs0cx0zmzcfRGP8m6Oh
WXcRTQaa64BW5fo4OFquhAn1po/Mm00P5MhDASQ+Ri29gR7cSe2nUnRmG/XLyfXHJcjY6zkDuqH3
fqXvtqZLH/KBkPdbHCZzKUWHGdhFBzRYZrpsu+hMY9rChz4N98fuGHQAXdYy8sRG8CKaPGnWd0YV
kPRjKOssJ0kPYGOgSwPiiuo9TPJpVBT610zW3JJ2pb1eaoePap1I6C6O2PP7es7Exzo19UPe1XV9
zZqs38sazlbOqck2OKNae+i8nvZSapA4izvPIOmvFCN7uFr60Ny3cWp6zaNLV41RPiub3MEGgfYA
Fe0h10zbYQGXb1/T/KaN/QjUbHKoAXq9LB+NW/gjiyI91rZP8OF4l0tB1IJ30INb/OSZ3z/T3vK5
bMC6jDradrnE08CGImFoogrX4/TWiwx9oDXsXbUQvsAtibjDRI4igxe1Rwz5aaaQoBs5D8umdz91
sybywPdUuEmWWTfBmFyOyT9u0yhfz6axr3YH1r6eA+rfq4OiHep7dxM4ys2yaNTU4t7Tzu16p8I8
zJMQXTk22fHFDfkyaLeZ/LZfEYgAwRM4fcLl+V071IGfY26b7LR0a7boxcKFi0Ll83y/8QjDfZ8Q
HE2mPfvaGgsSSzbUZNUoD0LKXLCh0bhHEnxXCQccl/WMJK94ExzI/gZ8A1BJBgybxWO/FyCv1HYF
7ZMO2CQMyLI4JtoCPCh2w9dFmLJHg7cazYeftcxbQfTsVAPyYjKdPBOgER3AlGrgfkazfcSW4qaY
3GguWBrzplhmwh7HOhcf1wi3gMq9Y7C5Mt+mr8JkAHqdSy6UltTgRZAQzHMX2fKk5mn2lV2b9mtO
xwPMa7zZt8Gr/cPUIPtKTcPuT9nGw6uduNi8zKfl2c00+xDXberLfuyOATzsnL8e4SjgLffBgZ7E
Vqx6JmvyMKmzFeAh3zjSbNia4zqvj/F9ACMWlS0e0FXb11NbxKEGOU7qWj5NG4tgsrZtus6nCS7b
qNarq4EuPNMT0AKrg0sHq2BgA/tIdFXvwcADQ1eqZfiYL6x9kbQO78BPZqkK1q89LgYzj0/L0buj
ADKGASn2ejp0y8EB0yLPJwx7eUSvxR7d52Eb1aViLHZFLgGuCzrsQ12lw7nXR4vsDN09AneeQYC3
ZTQbkGqgO2tTbBhw9UqN0T4SAbbG2uUw8CfUiDedYdubdSX20LPpeLUC2cTlniiIRxqsysBfHuKX
ppFw9WMSG7DB0XxqWgIWIbC+7hHbmlQDndhVPhtzmqhrVt1GODjSZlQ11UOdb38KoHQ1KN+ue2Wl
VB8CGBNffb0tF4RkdK3AcA6hIEhkxYvkrEhzMnm+5gVVfns1glB7k5o4vAL7rb4J/HBcT80QPxIG
VtJJwJS8SmYXXzhqB1HBXSU6XrPOA8iksUtvZhnQtXES32Yb8qHIsiF9yRoJTQTO7fLepH39MK6b
BM8s645Pqt+PBjSmgEOSlvHuBlT+ALeswHg2mtNhg6sLKi2fMBx4Q9MKun9V4GbA27p1f7vHnsKF
GTjxWguUkPrMQoTGg76bfbEDRKYy+WX8yLJ2SAXeaho1mBcNBgDcxCNdQdvCVPPrrc2a5KBGgUxo
FEU+ALmWbAYvapwuh31xwK3jbL9INIl3CI7E4ZZAPOybFi3uLQlgc5SY7XYpxbGLA8hXR2Kx14tt
SscCglOSvq3vwjEvXDPf0lE3g1MfVdM4AaZRDTYHTXh6oKLxnw3wJ6/BBnlxL7LOPSc672/Foeb3
fNsddCZrnsG+BIir4fR1LKNi802HknuycKzrNB9tvWvmML3scOymSk2ufds1y4oKNBLxwEwH8rhN
dRih+OBqW2mQHPCJiyyOes43IbSTG/WVnzAH8tsCRyhWz9iXw5CQCuGV/ZLABYFe3UQiRe87A9Nc
Nq4r5rmh0Ep1vzwJlu8Evi+Ot2LgGO4jgruflalPZtWJ4HY8TXUL13ayHpJTdUw5YDg9zPIs7wj0
XE7i/TZhYEV9wBi6f7bqtQCF/jYhPzENTVR/3lc4btQSiPAKp11CgWwjDL06qOMfGHkhZTDO1hxu
m+CN6w2OXxey662B62zjnslQSFBt08vRWWP0tL70LGVg8VUYr3WqNjJ2ttzXrUV6BHsB1ly33P4/
8s5sOW4ky7a/0j+AvJgHs7Y2u5gigmOQlESKLzBSFDE55tm//i6kMrskVXXmlfVb90taMYskCITD
/Zy91z4ZCh7i6Of1VGyBVw664RtVMtvham/DxnppszzCikym4ygTfQhck3bkmt3f1v+GMNF/9iZ3
vtPBCoeA8mzN1X+2wjG9LK3qRNQ6brSWh6KwTrK7NbXiYjA/2lpx0Lcxxu6PGtMNU88LFGuIJu0S
ne5G0+uwM28M1EDs6dBKp9iaTzOSZ2+up8q9lkr5N3bqv7KIPYx1Q9NQEzwY3h+c21kIFBAFIzrT
re6jggN2I+pU/vJVDBXD29QM3XPgtH7iVDp3nDVvGkUkmy55AiZxbkxHUeK/NtV/5hwcBDMbDxo5
1tJRVvbP5jsXuhgcU9ekVUTWKOQHdenna9QJ5+RSYEZuaS2/iPn8fj06bRdKUTUN62cfekS3oc4q
otboEQ22gtIVIO5vltS/vCt4S34SJAbc+se7mvB7IYDMAhJdBSnTlfZoWpStJirNsYWH/RtoYF+h
37vr+Piaxk2BdbMwTPsnL39rpbCc0nDDat/XVtO8URebAp7GgaZbua0zkf7NLf780nBJb18Xqss2
ZJrqT7dY5LrIJny9sGny5NgoFfr2OFihodb139zdP1+KdQh3q3JMubZp/0TbKIPcbHudrFDRvTow
uxbbP0XrWmfxdx/cz6+Wq+qevqMqum7oJmvkxw+OzcveRm43VJIMMS7rXTvsO40m6a+X/b+6jgl9
z3LkBXD0n1gSsRlN6iW5GZaLYRwth7KiWR39b7iYf14Whgnf4wGBgSvBXv94N+024IvDGYUYD8Y9
27pD8aboVVxmWfk8iRq3xJhW9W+Wxj/fnOGaODzkEzTyAb/TWt+/08LVkmVDo6rtpo3RaLRTZ7VZ
/KuPEIQOmtwB04AktX96hHnBUePI0gwzt58vrNwEjFz6X90vfgfa9i3Q8EBk2HJ/fITWWma68Aoz
nGF26OfVORBFv/4NWvTzfsFVoA9t3SHtQTJDN368Sj7SOk1ja4R2L1cMk0SLSQbUPmq1FVZq3p1/
+dl5PDVyG6bt6M7PwK+1dNaC8mmEmtCmuFe8+d5p1vXrX1/ln5cf4ZOdBvQsaz9h93Xy3TqQDTA4
CqeBlmvrt7nlGIfJ6oYPSe0oZ1niQGWuS3H411f9591iJ1fZKhwQajb4n56lN0kvnUVmsBdq0vdS
1NnEHHO/ntvt26X+z7eo0PnbDvstEPOlabc+T7M/skL/+eV/XP8ZQfr3/cf+8e/3vNE/vrqdv/bj
1H/9t+uXdvi3eKrfXkaSQj//zA+/ggv/8ZfsoaUfvuDc+DHB9H3C6P/3//whwPTyVuV1mKNB5V/G
7+NIOvgt+8Z/nWG6z4eX/kW8/RBi+uOn/sgxOdZvwFum6+qutldff2SYHPs3SH4LoE5nz3W8PTHw
R4bJ+g0Gg5fCBezbI0w79vtHhsn8zeYM2BMYHkWb5Zq/kmByfj+nfjw69wyTzmFNjeNg1P+4SD1M
FeRTRw0LpzrLNuvOitHaF9JVriehrpFT9G/NlkMEezbt3qzX9FpUusJMHos+q6OSGro3XCW0uqUM
rLxywTnsQ541XuB5aMdpd2QbbiPVESIokYhonR307zrZAmF9gn2JCnc5NLWXIopna2jodBDlmsvH
NBVVYDewIJYqunBZk9JXq60P5n6aTo3mJaFugiDpvfvFVfIpqruhOBjCBCVax9up3dIgsVfvJl8y
JypaHR1ay1QEkVT1pYBys6z8fjHSa9MTu6FuvGwi1YIUQ9ArZ+mnWn3ZLYYX9DKJRK0bkaPTRRb8
lc7a4tWkxm21ZtAeFviyrrpBxx+OO119WKr52rHGh6q0WXfF81p4F7bZhKOqr6Ek/2LPzn2Rplf2
MFIyi3upOx9TA4ahmW0j3OzEjsoUGS4TLrp21e0iin2AsMv8qlXmOHFXmquyfk7Mha0yy29F159H
PhKldYM18zw/d+Sx0YTuW4N6PwzFDhbeg6zdK1MXzhlHhq6lpyKtHHwy+7AoNVKa9oBFElFq0EC1
3o1uDPYRJ4BMi5Bf+qJDyVSc97wYPTilZPYrZ3yxnfbAInub0Ol5jFncNV6Ip1H7wDkgtkO9C5zv
XqMZQVJL6DxvjqoqXY/2lt+IxkiiYgEG0PO8udV05aJJ0LWx5MlF1PI6c4HRJ13/ulRgGIvlxHm/
pGSptvdBFR/1gQWpVuoleIvGE8pZnk722A3Y/U53VS3dZ2crL4ZuOCgu0JzdmMBrWREACpg09eXR
1pIbN89dH8TjZckwVFyrrPxEJFOID5D7QlMTwA09O0pXeBcyabLYbJerOd/OQ0ezP/fIFK2mjldj
vj17kt2mnPSC8rNfELzrYJrNIx1/F2ZK89RYlnJhdI1+7aSQHJY73aWJgw+uluhA3a2YrSFUu9GF
i+ec0BbzHjmo8GVpr37JtyNOT6ck69d4rrdwVbwPruxPFDQHRc0/5EK5aYqcBnx5tKShxXXff1g8
yS+ou/w4iGyJKP+wvdz52ObrFFdsVDGeuw+Bx9KYEIFdF0/ISlQzal05+04nz4nRnkEie1bLoIal
U0Z21R3N3puObi7fRFrmYEjp5bpsoTtnB37zeavlx9Jo73vEiGibwE00tEkfMmIJVRgVvxP0BMgu
r2yUra+o5qkpsBENxx1AGrsyyhJbDdd2PphVsntKg4zwg6p4ySHj5ATYVY+6DNNhaj6UnvNFbvl5
c5srDSXwACFV8k2ijvGcPxiFOEIden4jIF5w/l42vf5UzXT53aZjpnXT11Z4tg/7epZSLmfFkY+9
lumncUP6EEhBhtN1fpOvb3k9c6Rs0+wbXqMHU2LqPtrrGi3rcBQr1j22xpfKsDO/TdbrtNQ/6LI4
YH5FhA6R9rolIjlwdPWmBDpQIgz8yU+k9tyKASDKwHTwt+ycWNb1mJkRchkaSLNpdFTOHFFAP4ok
LMtu8BvL+1qlWNaV3UBwuIuPaCJK78IadJ+w3SeuB74lPw20lbCq1mEd5sKvurxHJHXqe3MBC130
uzItLqiYg1pBNq7yxjeXRguaTVzpW6kGdlZPaCAusIYwD4aOp54/jqttRikbz2Gtl9WvG5gg8hA4
kK53NXnpsYeuS9dF5W3MroWURZDI+jzOCOfrbNZ31lZ+VI3ei6asg4aGdznXbfoot36xIYM0/Xnn
GAA91+pWuE8VlMigmVNooKxUW0OCBDslsjrno9PN70uRL5Q8dZQO8wce+muplYFcjVevwsNJVe3V
NsVLZk+Htsu6cJ3Dvkq+dPMcGuUUzftWVSn35QplsL6NMyefq9yW63u+e+d1FyU2EMkyxnU2Y+yt
VXlRKcN0GGfXC6Xa1FftOJWHsmvNq840D5XlI1NynX6eLspVbDc5hvS5hLqONhUL2AV09z1w9Ljl
fItSrYB0UrcJWaV+7Az145J5V+06J/E8lkpkqG0e1GWe4s+AN2bSaYJe7wDdtCY2lWBqkNx79nBP
+GMyD5f6oiE45osSIDyVUdGgnvGmXRfZG0hsvGU5lKHTKwHpB4EazXYBLTNF27xsfoPAtaRKmKjz
SRuyu2V9V9uLsYAPZ0MstZulup6mqFfyC3OzTsX0vMLLNF1QuhBcKJFAI3OYSFak2ZifF4TcmGB3
mBXuV6kMI0xr0R0S673YPizNMalMyLz+vqnw4pL6NDqHWZ6t8lxZh61/ragEmty8lo71UdgOTlab
RtRJMNrmfO+tgxabnXdpVJ9pCh+lUketLWKjzB8z3hsfYYVI29ScsoRAybDc1IV70rX1qaZFgENg
Y2ut/lIsQnDjzv1Sm63fo01HoJzEsLuKww2VEr4oEWGu14aP/3zUkuSEa5UF6nY/gxyBq7R+u6ih
RcY0H/PzMqXXYGFPmWJeNmn7hIcKPs6r1xbDk2EuMWzVXeVpIS8unDqck0AyLOdQ2e4stEWZ3xim
9XkSzo1iiSsDYI2Pdnoqlg6aN/s6ds157MXZ9tqDBMeOxk1zws7Wzjqmuu/MiX7EyXqGYflcqeoz
4sUrnOZVacmST6nB8KyNBwMS6yKv10u5lfaFkXAIWgW5hLKl5gNPxQTIJ04vfcdgPlmtWfgp7vVM
8kAE6ZL4MnlT1/Po0WdkNm4RiG//wIcQGMl1n54F7321lDijIJPm0ISbvn6cZg+4GOZbx8kMtZJy
or+Q7c2ykqB3plA6xQUG2rVdeqGj91G9gpzkXLpIesxrxB5XOSfeoW7ZMkw/X7vbciluW8u54OXm
2J4PpAjCYdDjzZog4XKfGIMv7Tf25aMHSiNzqM1Nv4ViiAUUGsrIQYNfyVp/gsbJsIe2NfExFM26
q3xTLwNvMEJjM7KA+MZF42xxl9WnzEKgKdMLSPHDJOTBtdZA9NPDbmmLBERiZr052pVmiwu6hTnQ
5+WBCMHFLNzbcXAZEpAV57oZnVBsAnzJwqAuNbzKPnNPtZW+Cd0DgS3GYB1hKt2OYrZWrtPFKMC6
8smve/ctzeYsns3k0mhMJ5yXAstAVtd6KsZokuabkpjPeCUJAFypnE3ROIGjUGnjA3sRWkz5TaX4
pRbxtv1aP4z9168j3d/PLd//kDZRQyu2SWL8Vaf4f+lawRZ+HHfxjx/8s1k0fnOZweBaum1rKC8u
ksufDaPzGzIgsAkaoGki1P2jYXSZebEPvKDFpJFEGUKM+KNhtH4zNdfWyVTbKNp8j/UrHePPUs3P
gvVPosZ/W7D+l9f7TkreRZbvRJT/tpT8Laf/fUfsMIeCR4kdgviPTL0LLN9dkaTFpDXtRIJpplS5
rprZ+pSbvB/BrK7iqcjMcoucqjU+bW3ZnQCkvQfUo+FrPnVVE6jKbMNjFXNDMQtF8GjUOokZqfS0
a23T63YkXU15dty8gElw1/JkkSaxwqxkb+t0WbfsF5TdwPUg6gEnGKVsMjdZ2ExFMXBi5tqJwt2b
gyHJi9up5FAItsUFBsPLojr2JrN9XJPN3s07bwl6d3MWv0uS2owzoRCuq70qpWzqx16LjcKdPhq2
gl2qltvIpmMXaxWlxtY9i36lh+vzbk+uGZs+hXk5ZG3gJiI1r+xyS4YI8cAuLtre0uuLfmCOyGHM
1+VobrCp/gJkvPnFWFpVXO9KiG/nhmJiExYlcZNkq1Ul3hqEMB6WpqQ+/AZpiGbVrOfG1OV74+ik
8JMJbMGxs+5a0cr8oVLcZdvBSu1y2oRXHmx3JlK1uVN+O0rRZ74cjUWPlHkqqeWzbn2yu20Gqyi8
po2UWnhnEArL2QshcVesK2mMrjP0s+GSR4rBubPPqUzaNEBFM+9LU5vyk8IOoBGISfGHDU88a4Tr
brut7GU4VKkukTvSoTs2eUPfViVW9ZC6rX5dVUKUMNmbNsceWFUaDR1d4clN5Kj7Xp9QnpKrWAGz
5pSls3YlkBYNTJ2f2l5dXN8BmttOHeQS8RG3W/sD6Wz1XcnHpI5g5+Sj3chZRvlmdFfGWgoRqiQd
zMNcLcl+QgNq+vaipO/D4LU9YIJhsUR7L3mCnbS/WPrs9fiSxmzuxLtyZNJD/zGxbLgJq/IMLO/a
0HOUmJqxQkYyDVHX63mNXOMIOjJap0vNtfoWZUAbi0MCDY9sBi5IIzALkyJjm8RycAltxYjw9nhK
uyYBJVJkyWE84YuRkdprUBowNW6gMJUQycHaoHiTrouW2luSyNIW52NFYs8KqBRciFiv67NYaMbw
Ke82c7mQs00nlouUCJuiKvxzqAicB0Zp0CS0+YJGk1K4rmTPqPFYuCcVy2jlTtCawi21i0e3noWM
WVZ4uKY6lAgfuV5qF21aJ6o/ozd5wFM5oX/VGpVgnhLFjdXGApaRo1Q/q6ZHn1YUo2xu4cHnNdQ2
uTV7BovwioP18byxqs8tlt8Uu5UL1WH2hAF9K63Wi28wLilJdUPCLfox/B7JldNIE1PLxm0Pg5fK
68Im7hB843LbnhBROLS2emNPo5GEQvNWM/6G6A5WazSRspIxVb2WYQo5lUjmJ5ueQ3P9TusaTknr
y2swvOB07trZsO5ub6pDiHjsAm+AbNC7sKwuValTk2w3+5THKWc9C0i36VdlurWgj+QaH+dELXkQ
GY5+qG4jhEynwE+rKY3dkTtr9m3TEEGzEIM4lV7jPsMeDMxeKMxtvSszT6zXelmMdthlWrkcpZUm
j1O6o76+7Uw6OYtGAxia0tWljy3JdviLp+Uicjfm1ATDYlEapmRsXqTn2M+eVyMUae6sj8hRCcij
bUnkwEryx9xvQwogvHiZ88UWlUwjFjM8CpELJM++nT44wl7vMmklFO66pr4ptbWc005nb53Ja762
1WJ+Mu3OgSzYyhZoJC9Uw+/YwW/HvmhfvZRAWcByWT9s2CD0smX5pHfca+Js6FnqIJ2Hqm1h9otp
k1d9NjWvYN3bB+ADDbFuUC0rUGktXhut7k2yEjwXKOGZF21N3Y0DZrWMZ4C57MXKGvOtaNqOeGiZ
tihR+SgumMWUfJmrYusiGwSV1JKl2p/bQeSwDebk3gjFboZA2ssIzwauGuuOqhk+ACZb5LYtzhKk
kG8ta7NUCfMuHbnCmd3I3Ab+xAmHRwuLqgTfU/rBLY5DoUuF4rex3hD9ZuILfUrjVDZVq142uvG+
+9EPpbWhOAghoIlA2Tkh3Kw8DGo1o2nQORJPAo+4V5xu1OOOk1sNp1zVh6gshvy2wtFMA90tqsfU
G6qPtrnMO7daMZQrUdqvfSKr9w0WvWQP25ox7EpD/wjd1xw1r5ZgyFYOvFAWedWE9WrtxOc8JjcZ
HPeiaa1xwpOazvqYTuB7dl7X7ANT/VXfE4rfrNFfqpj/p5sqluVQVf3Xnkqw+ynD9zbMt5/4s0TG
A9Ep0vBUfi919zr4zxLZ+s3TMUVtzGVTt3Bfv/NU8DmojvepcYyAMnZn7D89FYxvUBJGn1BCMw3C
+JUS2bV2m/z7EtJVMZNNAxOO8lIHKP+xhMwXo9LNSlFDUTLgLcsafGedLKMLzvvB9TQqGmv+Iqn4
YiVnhIYYYBd0jP47x6my28lOEwRV8w2iWz9NrtnFo1nBLVarG9ZLfhoryGtS3UvUKAwRs3PGI5Hm
OSlz5VHEgYKWvAL+PCeodVNNgo1kaiCJbpGH48iyR+2i0VCmlIxYLXzwsckMeaCffhdlbpPJlv1h
WLo0yBsUaakkYeo4n/pVS+K8Kx4YnUZs1EzlZ81eiFUO7k2/ePEo26dS0d2AtMkaAJM9IWLIsDe8
z/awXmV1cqk107MjtOts9C43B6TOasmfrKAh03jk/LhnDkHl91MaEMqE8lI95HqruuI1f542O1aT
5lPdDFGtdNyaNtJja9sDZQAg5FSAKK5ZE6yF+7p57FdUTKcyV9Gk3UeyPwysQDbu3Nrkf0BfmRSb
ZFXn7CrrvBDP9KVUF80XrsPfB6UtScTGwMah1fZ3fFpnd8g1v+W4R9G7Muf6LanTeFns49RaIrLH
MXTUbEfoEbIrdTh6aJF+Vyxfi9EVJ0+k1ZmiMQ/xb3XfGDp79xvMgH6jD1i3dPnWEraF0EiK9luY
V8xnaFQk4FSIT8x++dTlXUzm+UUDFAztQnC6LKRXGDQVkYh347aZb9ZlqOlKlicn6+8qZImj69QX
ZV1lEfrEmzYhNDnVftwsyRX48S31BUaYWapHZ21ubQ37BK7hVIqVcHtXGXFpG0+Mjdi/SZ5XkVE7
qPN4dKhsD4wtEm/aVvehVicfBnIGh6Ffrp3FuCgcp46cprzp6/qyJGrlz6s6HhZVc67sxTwSEz/O
s4hINfbELdI+oEXSPpJ1fmobjmXC2i7GmtIQCvEqAOyuPsAJqC9TncmIwpVMUSmdz047EJJJZuUu
4dQMKE8HKjnVw3JZyZQu3m7Abc2VNSfiBMxTB/NcPtkb0nvdVpgjlISsHrc89e4smUNR26HiuOVL
p1UmaGU+h1s1DERvbfkJeinKV/Wy2KrnZbP8MUuv8p5XjPgzol3e36qJXG+yon4eGvMlE/Zz6ZBU
bDrZhEU95Mjxzp0YjRtPLR97BanRA+9b+/SZAv0qIe5Bdapc1HJxgqqhLElZJtXoPfPW3i2mjquX
mb4+Z2hos+rnTcl0CeinMEv0CrzlQD5lC810N62SLdIa+w1l/GszFlFpsrL01US/rmgcauNY7u5I
0Q7MpRxLk6WdvBP2fM2U4qZ0pe2TBP3MJzxedqbehPkKvpwN1XM6LV80T91Z80b6RZ4N95n2OXGv
9frzxLvnfsTx8kJy9gEJl1NDZi1IZR8pBqZLnt3TNXpmguDuAU9TA5yLFI0R53JdEBXd9NLemdyH
pG0rqkOlCDbwfSM1Ps6KeliSRQ+14VXUzlEbXxW9udaHi7ozvxjDQNhMMHzBnactlImhBLlh8G6N
tRqUWoYsXVGo2qW++1nTR6vJaY+2MbQ0627BgVHsSg3Y10gD9tlRGftLtUkhQlNE/mnhfi3lufUo
fi0zfapScVYn7SXvSLLPN4lWnBcmSJCKmv2E3CgVtvisOnB2bq/fJNuo+c7WXpHi88XyahTmyepG
cViz7mLIF56Ie8lwCuQ+DdsFqyvuiyOxi+ZAeOA9E0sF0NYMhyFvot7I0mBlAJPlJVeuLA+Okh6K
RLUv5lI/VhPDOZLueklKKG920LbAId6GOsgXUpMaYzGy2DImv7VjQyDc1vPkV5vOTlRUuIOEsTKs
V8ZxtPVZL9WwM5icwviO59EhdKw1GyM9DKy7xGvEUasNZgXYiUJibyBOoYg7eqkxVEVxN+ZWH8iE
Vp/JMm9GkoSJVj+UWErt1H1q4V3Vro83FfxAKsi16taH0zoe6iKLy2S7UeX2ts79u91qNMb4V7jZ
Z7LAX4wiLUJBUsN3doi9kc2rkbv3XdcYh6bX1KMCyUBbf5iyqmNvZeiELJkh58HN0zdfmhxltFHd
Y51qnAE9nqfewBooDh80zcRiV5GZLjyl/G5bp8dNb+O6UJkRs3UOu9bS4WilbECOLq/QVK6NBPB3
pS49mIPCDJqKDHlOPtGfk/5yU0Ej7HSWUA5mFiIpYTq1pH7qBuNbKUXcdN1T53Fm27Y6xGU+PRMW
EidodeGXHd6f01/pq3H0KpKtaqVxIDJUzNaniHF+H5gfc08slZ1jWGxSTeKxcbM3z1MsnzkuT0zP
aZjSuYjInIZXwAK8dIXaXb9saRlUXXJasVLScbrrqylWpXXyjOnJ0NLDbC7jhdj3wTSrP2X23B45
0xgRojKIb5oYErjMq+2Pm7hpBkZUdK4c/MRZsOOU9lHrdcaD9mSp+twuHgzJHm8OaXIQdSNCs2W3
mnsHgFtlpkFl3aj5dkV8lAJfvI3MAo27WU6+UYwDCsQ0x2um9JDf6z6CajetOsjueniEmK6PJA4Z
s2CJMWAe1+eSLJpv2rUdLK4y+mSNinDFtTnqojxq6tRfoNON/kL/GhdMHTghRWEytSJYusn159o+
TB2RFwc0mtNO5Qjp25ZIX48TvDNVhlEnV5vBaB/i5M8pcdPYrpsny2ZMz0CdF4xqj8/5u4fb7HZu
ksvndDd40yrFAsPyFZ044tBHbkqMYcYVrob8oBT6h2XIL0ra/Mo2OHPxkDO7Nzg8B+ADyJlEdXVf
3y1nZJXZXxoG6jgcMr6+O9OmQec5YFZjteknMIrH2kyWsxznMyOjICKKlREYeN0JKUKfdM4ntoyX
xWb2rrM743KqjgtWOYpNHTOGiuW2++grhvqGsV5gsCs9Tnu1e+4zr1pEYIFU9e7IG7s3D8cOXYFd
L1ZNDW3Er0guFh51nRJBxd5fqBP9canaV3s1j9Co7PnEOiiA4QKYOrMPRIAVUNX6XgIPFEAEHjDB
BlRgARdUO2Xg9ssbhcR0dMblwdhphKzFvoNdOpN3OJMcJ89qTSZjB0Ye0c4zDDYTenoQB7GzDhj4
U4z+cNR2DqLfiQgF+uQ475TEoid33mCxdpPxsQak6ABhSBx+YDDIwZH9SZjOhwXwIhko4S1QDMKH
LFSWJsovnEY76vdVUZGCW7Cny53mSK3mlvliZaB4Tuw5wx0BVvb5nQFpdxrEW6unfCagluScywAj
2k6OiJ0hWVevCgewkl0OuiIhwWeSEqmfgE+MHUKReRYbiuteJDuhUu6sirFTK97Or5QGs66cvnvS
K1psZ6dcLHCXGuzF2PkX2+R8TSQnxs7GELo92MAyeNqfc+CZTbf9EpiGNZDCJsDXuLZ2WW3J+wh5
00DgZDuKM8PkzDucU82MxNlxnTHVrtsd4Kl3lKdts8sJ0++Wzxiha/WSyIH8qX9HgKaChw8VZCWE
ZDMp3xcNa10qY1TsCBFWdujuLzaq/Vteon5CHFlmBlezQ0iOlbzPmOuhcLQvCBRTkPC+Hpki4t3Q
3UcdNBOK5IMJkpMo5oFYnnOYGuU47QAUGFe4QUSBp6iQKZpFOk47Yrnzi/f5JXtR0rdnDbxqUgmK
VABX3k5eiZ3BylP0NY3pRD4kl82AGHJNnGoGkZjcI5rtfRRbfU+mN6617MqB+CJWfklknJlAWhsu
MGGdK54ZchbWWv8ww4xBjX5od4iM8XXBtGNlFdnZ0IY0q9dRIVcJfGZDobWDa0QdXFq3Z9Wapr20
jE36il68rzvE5kGzNcU+PmDn2+Dcth146yY0uaYVKkCoQypzB+O8HZFLGpouDWpO3/G5agfpcAan
SIOt03bIrt5xu2kH71RnBMHbYTxzx/I6h7XPWNsqKHZoT26Kw6ffnDnw7vtp/sYK/5I+8r/HUdxx
0b/QSQBp8/qleum//ICffjMV95/9UzExfiMqQ7RH1W3SPpoL5vmnYmL+xrA83WLT8xCZf6RQfx+6
D4XqkGPEjPyHYmIwft+zHIbs45AxNxm4+U8G9wdumP/kwB9f/zhI/2ebD4jdVjmYodktE90ERed7
0201F81An5xDpg7eMbKjPZdNB9xGtxaJUnx2zPF9WpZw1A20w0XTH2Vnxl3RVW84E/TBbdL0Ihyt
FiamsdbssU9KwQwY9j7eNvOTXJPlyzJsK+nHaSWx7baiscgsCfOUSkfXYvY1IlCENuMOcfI61Sfl
nvkFa6QZnX2bu0v3oKUaE5lzRxRMKXf1MiR2UsUJ7xWsBgSE1kknNhg+BTnISK2cGpBOug6YiDMF
rpel126agr0Wub1dOd7sk/WZ76qkZ2bHDGzF5BZoKamPh6HVxuua2j2eM8++7ef8opLzyeqzz2NT
XAPjnzSlZ5xKLYN+JACoiFfpZkdnpk1vWkbYDcr6ZV3s+45MgDGAkKZ6xxAMTkOL4UVJJl7snAGE
JI9FUDBqC6KrkvChS3X05goiJPlslOpt68yvDPBh9rIF/TBP5LY9RpsoSXeTzUYfy8o4TSrj+Vrd
/kRU8HHu92JnbQ4MSATDdQvCdRWASGNd6n3KZpGF5UDO1pUnDJ4YDdwX/XhZatt1psiPJHVek7F8
IQz6Xg3PZTXHrbwf4YIGdblysTSt/uAiPxFcjutRwWMD7HXp/7Bbe+2aoZPRsnDEqDJUs/kyo1vq
5i9LvgHzKhFDTs7MZ4vldJ8mGmVKcdQsppmb60VZKTM8LcJanR0aOuUpL7+S7jgOyhQOpno9pvND
sZlxC0lN4La4tjvGWPRrkDKJrGcASFSQNA4ZvETrJ8ldK25V8zko84EBIm6cmrTY6lhdIqPfdeNy
Y63rp2WWX6qtpJOoNEY7rhJvlMb+tbXMr918+f+4O7Mk5ZUmTW/lLKApAzEILisiNIt5SMgbjEwS
xCQhJAaxo1pHbawfz+/vrt+OVXVZ3fbhZH7JJMXg4bO/TuYh8veCkAKei7yvx9UFIAmDp+yk26z2
ShwQi5IpcZXsgNrS249aOM/8JlWfH/U1Z+X9yu+ji32tExteB9QeHvtZo7h81NMb5Zv7nHTVF26D
3u31g/ZxjknOBESolj9v7qNdvWfvNIV+qVGLrSbLCsogSd7kqe5Vdbg1R5fXbdF6Fteg2yqfMagK
r49rSXsSUqgblKtWSTub4Dq/HEk4wSMDZNTBz+/vYVok7emlm+HkKtKK3JVGOx8QH7v2AQC9Otmr
TIa356E5IRpBtk23nWPnEsc1j6bdGV/u9fTkkLTVHZ2OT8FdeZcLipO76vm0mv3yURWaEso8Bpyh
81ncifu4bSAigma1v7nke8/TZpZ4F9x9o/vzYjGvU/nDlpGEk99u/qF3/Km6x/BEBuW19nKtS/sA
XiYZUc0roGplE9ON6ntCjxX1gZDYLN/XbyNwK2xOfKMFVNX5DZ6Dk67bgCC8rWxUUabONYDdA4rp
/kpn2bXeIdyKyHdvDaBKSEAlj0OB4kEeU74+9ub5+13b2OvLY74mzDC5XV9kR1rYEX69dujMylNy
3WPCt6hrv5J58tXFvErNKztT+1qlhKh1fnwT6KMa3er2jzW7sPxro0LPT9r9Zmbhpuhc7MoeXijR
tYAk6d69N4CAYbdNJa9j26/6oqiVvbhcZ49lRfQ5o+qzcXVJ9mqN7V7JjY8FiCbXU4pf9AFUxbSV
v+yvFqghm9qBnNQqbxNjqrAye7ViPWzkBcA+Z2rZpmAtpl2VHzD4n7f1K85AzrA1pZY9F2gzMJI6
7fQb85gMsldFMG6PzXAH3HD3aF+ab92qP3o2gcxk3VOn++2xaAPTseil9np4WddN73QufbAW7uHh
dt/d6r0HKYKnl0U6gf0mObiB7mKvgbcDT32dmBKIrLXuCVDgCYCj7/W+2wueOd7u9NF6eMAg3by8
k178fXm9zc7l6yKaq+2u773rV9rLgbDEkHtM30lRfrY6WeezPFBwb7dOGdin91TwUWqdAbnGJ439
dc+cc+P67l8QPGHPfhKAPZMAED1xLYG/2tV2t8K9TUVE1bfu631MDvyZQgKAHnJ05ZgCrOqq9zhr
pjCXsweSHJkB7TLJxvDvXrgn9SJx1o1He5jU7McWSAY7PDXbNxw861v3o3m+NWliY63jk5WQmXbq
FAm8K3+OrHUdfv241msfx/a5moCn0PGPZ/hFkRA5AcioeYrPbbBzS/Kn7ySQNDhynYr01rL+mL3y
MsEJ+kBpxff1Jh30WDgWUcrRK3kTkc+OALDalyw63dMnmS32cWo1y9sdQLG8Pn3cmgX+3nT/2c1r
5OoVIHIAWohnMD/XC5CyjpeF3WlSnb6+r9ezrnUFKI4Eudo072ZZbImj17oe7ku8C5i2JAU/owqN
fHWz3lbTHMWJfIYMF5TuY7JcOiDfUOcSZcdsAlqnHR+LsvTayFtwOJ/hs2ljDr7KdtjrHjgavdcz
r6nmodWgHKMNpkMHv/Fwv3/BP0+ga8y799v1Bziad8drtq6FabcpE1An3BQUN0KPt177tb2+KA5R
d1Lad3nPwgWX1XumkbzrQS1tlsF73ypQ0knHo5rg2Ui92r12i3AKA2mA/pPOyH8hRAFUTR7s18dz
v064eLtuPqsN+Y9JauyD1RyCEmi7tapxCLPO9TjAHFubJLFLn0h+1zkU+9sNt+u7sp3bpX0HYukI
5um6h4nfo/xzdG8ntSn9XQiBnF/kbhMtPX3v970zyRctoOQEleS7c8XtUCbX2+c97R0Ca5+XpiwP
N3d9etyisrVvRXUryTwgAl7jfQWebSvtJtN6tsYfmbStBTH+19flXZE1srepkBTA0eYQSJnjMkUy
uC/If35Zd5ovQxbLGlS1e0pNdHlOpq9mtmoWIOpRnegU1+uaoDqK3vP8ADQwP772xs4Tu9KHV3aw
sFRASQE+syh8cLKv0cNex++DFVkpEEXXXkKS7rP2nNa7eVF49ZJFvibkOF0O7XxC9cQT8NCbNeoU
nYy+Kqk16RYPe/jAp31Rr9ur/CCHJvnTS+Z/ZOT8/x4E/mOkCLL/f23g/OvtOzlcD//+b+fNPvtr
+/PXdJP+9a/p9vbv/1b8r79Gt+xx2P6k34fNX5W8VW7+0tQKnrGJ/jl4/B93+oc5RPcwMOzrdhvw
eIwOqvL+rzkkjcWaZDZJgPgf5Xr/p69Y81+IoxElph2BfFmqVP8RP25Y/0IluAUIAI1dKCOu2/8T
a+i3/PSfw8fcvEvJaEduRZl+T4ylf8pAJIfuSpZ6PXEXmeqpXM0mk5GXqqOapvq/KZEGhP5vseq/
3+xvCZbJuuo2j4ncDKs9fhlLNxQMhpZjDzVzM/XUy4oGPPLyW01GMwJYtGSo6e+P0Q+lfDy+6s7Z
EMIyPYW3xwA0YxqK5GiT6INToxMF+VcRlTLO0eydTJONrXNNLSHPU9fSaZAG8t2XqesvS78NIVPv
4CRuYm4Rjkf9cAD35HHTFr/XqjDc+JvqBnXSZJnolvJKp+6CSOgkTurhKXVxnHmVTyc1Fg30Xudi
bprSO93QdReoSnP1Ug/HiQ/qhjqpHUU9+mSO4Xqwu3mIQudg6mZTNzhJaL+WqJjEGjWnjEf3zPSp
orZavkyhZnv1NXuzTg9Fx5in3u624y0lO4xypwerVSg3303nfqq3pz+1t6RD/+cmc09yCP5fRPK3
ws176/I630v2LXeImYRPTcRFfxLwU7l+qRGo57JGqZpQxai8s/Imn7n6eqgRg15uCTtoWmtAXC1d
17bK1PArV4UKJqMDCxqDZ8MFqHRQm6v6QbnzS/XQb31Um4568cebNSVbSr9oY4Q84xIRi06vps2a
SV9M4pzcxPnvOp20QVf4z+bdBWcSr0O7V+/+zVNQUq1NvJyGODeTxrVpGt9Mb5oElkfzgM7DPFxs
aac9PQZWSEs5dz1uf1O7SM4WimrnYo4tTVCxRIsBRBicewCm2f22cyyDOmBSs0tqzlsqYrphw+2E
nbAVrmnSVDmd8BrgEuQ89us65x/gLoNb3HBvQUn3poZ5xSdS9YP8zmuW/vy09CuuHEvv/ZqqO4CP
6zJ+OqR9eo3ljQild8PvwG16pKZqjKIBln3wjo+rbijPQDTW2QC9eJJsm+7BfxvMv2px8NOtpetO
w+yjvb+P1l7t+xa0wtOAQgKaDF45TI1lctH3RQNE6WU6ohubW6jUNPzCa83J/KcEwTwC29378tN0
KcbQxLBAfYxPk/aSKENr1+uRO+p2dsUmL9zn4hUTg34fVH1XB1EtINW23JYz/hj0lqSpzRrxK8Bx
Ee8HhFLVOcCZEhIYbroP82Tqb0MOpPmSf2qq0Ik+m+f87qUuP+bpSZAjfg5s9+SXI4oHS+c6AsTn
OLpyIWvHaJb2svf9XBQb3KKXQR+1L99cBm3Q9GbrccpOy0I33Npw71tOSzcNiNga6IWh7eJliEll
G/Tcp0cUSd+9GcsN18qVOxsGM2F2vS+KNZ3UJd7B8bEj8qMNFW3sAkvsU9fjrL0yyAcZz/PBbdZ2
rzNLH0fZINmmo+Pqum0+VD55BWA5qiZrcRsVE7DzrQ3JltaG6B0XBNxAPwdV/x2cIukQlCwv/nrR
JWFQtQ76FJWji38fn6KL345esysXhxNy+0dQLfIJkSj32TX55DZ6z65XIKzkRtPqswFXWpXbU/QK
Xkw1WbE59QW+eqoCG3DHTFmL27aYnFft+AizI7lmtebUz1vz+8RyOroYZJNXXAwozKxv+PgreARE
gAadRTO+js6j5kG943zw5zzcNxWPgr2ydE99vgwa+bAetjy0eXPU9/DhPtwUeswHHW2x9Wuvt3zE
ay8Z0UBreNrUw5dLRzdHeI4tbGO2bfVffOU6O01Ofttdh8dtMrK0EBf0b8p4PW55lneGuG7xgVcq
B9RAt4KqhKAo/tbUGmlhYw1TDICC3OaD46j2TT2z7jiJdxd5wHco4mnHrC436YbXWRkkq2wAJmZ4
APxBWbsrUqjLQEkXJv5Pp4l47x+gJ6Ekm0PUCevOxSeV1cELYQqHpnQwTNlyEYmvyHZaxnYSc4as
i8921PAz7+fn+6RL9U1VpNvR+yjdyrGtsSQXFW3PenuRNnccaOGhjsj6T9jwy+B2p5MTy4YEbdKf
7RC+/XeESHRfyGBPWHBHfXjO6AMuz9UzPncK5Uil0H7BiHAJcrQuTtt/ej2ISkZuMw+wxgzHdSY8
JmNX4Tmc/6/Z6Oei94qgJB1Ke26L9bTVMlOf6NdIcML6SuQ2qRDs/N5/sfKy/l+EKdQXGRW8I0zR
0l+QHceMrWBxmMswZ58tOKZ8SLQKwOQ5bG1YTwPF4Ow2Ps4uX3qbzy/+GxZqeFAoGe7wKzg4hXdQ
sgwP3dnBv3uVWyOR21JkSJCm9rSNJY0DDHVgBOwIQuC047hedYLiNAXot9h1x5dNFx7B7eJTZDn7
iCPGcWQuWrhDPn4HLQfvyqgXFZ+FlhVoR/UfO8rH937TPy+wvMNyiH7DFHoRn+LfNuvY9gGqtH1s
bj8fy2VkkTvwtrOBowHS6JAaY94KVYZ70ScFBnBxbL9Ak6LMU2HR9Xuqgn5q7FbblfUrUK3wXfKX
LBipr+odBCB7Q1RXuDgpFqhiQhy4mZjCxbm6wk3zUHgp01AlHBbeJoQD8WaDdfgIeq78VH3bJaeB
jZKNs5xfhqh7tKNNVw1IQNQv6iEgRSFIkhcYgrwiGgJAB9wd4my7fUsvP78KPfwU1XBRoUWAIu5/
CT9YQssw1BlUMSR7Tgm1ipZ3Gybf3DCipIXNFw0wdQ+O5ZwcLkSuW//Bt13SKoZfwyEMzlxYAq7F
HnltPwtFMrDe7hfeA0YB46mp4Wx2NhNh5BDL0P2CzlBvakJyoscgZ3gk0GGTFYGqRCNtIAbhZjyo
x4EQvxio0PTXJzI9YyserIHoRJAtV5J71ZSLcHh674CkHTPkHKog60+GfbM404jyqVJPfk99ykP1
WpNEjWiGEJxGtB93A/oodkelTxWzWzqUrZv5xuMkodqS2aZfuqtCUrjM3tTMeBrGVD9q3KtOS323
zFl9oOdeoDtA3TW6ibL1N95hRzSxFroZcNnOmRaNL57xGhqbrdd+yxy07azNG7bRNT0nNw2P1i1q
Hzaipi/MQUg/dYt+Nq7/zK4QBTQEK3Mos4DgPoesL9UKmsXB/6I+WuoHZ28fmT2QwyEMD2KGAQOb
gHpU13e+B4gsOiQqC2wM9RjPr44iihgd2kSa0rV5Dj9ZRNHiqKOzJuSAwLDV2hPO3PEqVu6ktj7w
/3BrERFUmCsEiu72RbiQ4x9m/lG3WeW9WzM2S3bUGf3uMqf9q8Pf1djm5a6z1l2HyDAfWwt7XfBG
4t0Md/S6TPGOJtcJGSqHRU6e6HQF13hC+HL+cqYnpEOjHpWYEXis2hmNhsMlIKgM4qTWbPfBVKpm
drahWxQk0/W6XqYW2/F0/nYyc9VXrAbmSeWIGDPQnZxmKFVInzoJTlfHs4cLZkN/zxPtlcVuaa/k
eg+3qdK4NGKXtAPgyzgzoqPIxrmwLDjMMFNLIldIUeGgObspZ1rULEI3wlMymEPrl+tchwe2TEYg
ltesb6sbChpApsxV5Ka8hyesT79NIwZXz/kA/BSyvARCWx8/jNidnNXI1iPgWtXHKAj2nJ9sfvlZ
02GQiIQaQR6yVt+p+ma9clObPwFxJSEX9zATwn03LqcI1V+jklM3jMz2yfaCYGZIcWLpZBs4aS3H
dQM304FYmD0tZ6GmJzNkgfpCKhRID6pReA9T0s11IOSJQfPz8Gl/oUHjdwZHFa5k9HncGX483Y7S
gwHlGgrY1cUmX82PvtiSBKh+H6mKg8lL2Y7t7L3JaDJhcux78IPYYd+ujEgYZk1dA9Fjm+wBkqnh
w9KNjO6syLbiYTulf/BO3uTSf4ukRE7v1c9DBcJEW6FMTvg71jE65leDj6gJxtnN+e4iWh/RxJtg
bM9mKKiwxY7Mz9DMUX18XFXsxN5o5H1fYACUraiP+KPDt7lCMBx+IY3fAdIKsqDdA6fmj8cgYzE1
NikJJnr2UsPhI4bna2wctr6Ojd12b1u5k1DjJ8f916iBgQ6F2uClDPLrU07wDiMPWoc/nWEORw76
/WMXDlZE9VjWX5dED1pHVVj2FxFyzxW7D3qGO45TbY+2e4NFQSqUXoi13VS77aI5aireFCKwzRi0
BmeLgdxUy3Hl83meyo1qrm0uH9Qjqh1GNI3SDU5K9SFGqYVR/vA28cibZEhH9lBUC9mS79EIxcBQ
Oe7Ek6MJPA7xKKZAHKZZ430s27VaxcHZnfyMVitnNKPa5ffbMFshUjwbMTl3/PXTMt8ky6uf7ziG
iGIn4Ga06YUJv8O3lsHoMNTzAyc+1WAkwKbG0V1toyhqqu22KzOOFtvCz5yeuUfCtJL53qTemU/m
kTVJ+CvjG4tt21QelpM+9/fmYE44KM4iTszp97AuzYJetKxLb/v0RVg8/bNXC+7RM+oFR++obS6a
6unVI8nXnNwb/IeeSWpvtlFXk4CkFmwQ1QJYomIEicJ8d0qAiuK7szRGJ2q87LfdT7M8atN319Wm
6ZJMv3gP95s32nNbJcF2bGhxEHEhNw+Hs2CkAkwoO7pdl+4SYUE/AAQGqKXi50HfPaDjiPSaiTxt
7Tja6+Q1gdSWn8J8PiGxobgkkL+oXahnTW7Ug6/loniafNNwIcxMbO5hCwnRxFwQbvtE5rkNnFJd
74EIuailrR5o7lYIt+dZHa5bYWBUGt6/WIgjgDRItZTTIK8uf/96ufa3eAcwVb3z2a3CkkuQrpnM
ql3v93r1nfB18HxiUYPw8f9S7915YzELPxfJAf1ikCaak4vZxZqmcRXejIXAubkwud1uEcnJOM8+
+27who9/fZF7xkcRJgvh1HJmAXzwfCSJWURm2WdN4NN8/Oi6b9cK00BMpc+TWiKY72yFbBqGNS58
RnXhCounzh0mS42vn7PhC8iPqTNPVmTRFp6fKEhsMd6OxxE4uMgASIK1ovMfslq4xqf4gP6xlqyq
PNo8B9rjVxs7BoQp+VoEtUDe/afTZ151FrO/WIpQ9P0Ep1dk+pBPv983bt/wUYbA5/rcc8nol/4C
VxUTlsddj+9qNw3Fqwcb8RfLPhu/jMbT7Ivo8oObNRmp6JVm6fuGL16RiqJlCYc4wz3Mbgzz+HOc
tv5JoV0w2t1Jjae76VPRQg0FYjvepRpECoczwzen5zmHxmwLxhQxgTsagai9NXXyxX+Do0gYqbC6
Bf+1RVLLukS4t65zP2IIZFvKrD7B1EO9/xIi/mQ9uF6H3UEbQj8HOALe+vWFE2bJjoz9o8PBPXEl
8gX5/cBwFZHSweBw3a+a4kz8EcvonpyHszm6Z5c00DHHaTqZfHx4o72TJz5aRIG+Ozt8nt0jWvZB
JVPX5eSIN284nHkTmNUGbqU6I163tHEDpVS5QJKMuqPZzP10XWUdzQxT250hdzyH5A0+f0KwouUP
6VDyQp10qo9k4iiY3mTy4yFz7m7D6xjMRNFnrdF+Tg5ZAto/so18h5/apLu6zB9RzemMOrx7+Ll9
ETAnGbL8qE3I3zhOfzVvjr7Yzx0Or0x18jPBu9rQFJE6Norq1WmQTEqfyQ+wV2hcoeqr6qjeRBw9
AGxQp7462lWBo8KbGlzV6oHkf12Uleo2nANFdO+DAZ7ghairc6FRwDurFjJkXmLBlYpo5/4z6bkF
ZYbYPqQv382F3gr9dnTHyKVPwvdz0Fo8N5XTRbktTeZ0nOPDAciIfV+6wxcCok5DmouqTd4fR5cT
PbR0hZ4gJhOZoihMRzYvn1Ncm83Zoo/HwbUA0KRZp3fqXzySUEzm7dXE87wPtCgCgx+36OFfvJe/
/wRereFfQrSmJp6nFldmlcTM2atRYvYQxNHQ6hPDRtSIC/yVGocw98S3nnu5Nws89o44KkbBtxWc
WLOa/vndwKdZrfLY9toePUiDNv/y+/O+vARvvVq1pm2HiPrK5ovdabpIF6R0884lw9FAGYb3BYmK
8QkjMsMhIQnkrPs0IH25ubvZ1N0romYKpLqGBIK9R/syNxkAStAddlVMNSzw4aoydTeP74bKJ4ZJ
3bXTQZFYxQ29+tP13nLJul0UMfkco8Ooy5v2ybfu+n0xWVDzRDdl15HinhNelQO5e5DBwEEfUspZ
0WeKT6SDPD7MVkcm8HLQB8nCiY+DIn4RJljz4XCvN0/zcN766Vbu3aBmkU0b3IMmOuTDSdWKdCk9
DzvuPa55zZ0QqOVmAaFUdR60vSL+pdmUlytDPqRZf2fBPa67lJ4wvLeT+Efe496grhhAW9BcutxC
9E5Qz3Cy6crtjZvhe1cu2mGqBpTTMUrWif8V+gdOQeIcskZdLLyPt3Y+ZNJvfWcBH06cBTnNvdMB
t3Rr46cB8p/vy5za4XFwCWThmiHLiBaPvnLQhVuYwtCt2zmxqXcW88Fi5MzY9mrjHo9y8Vjc8WMG
RXxVBVc/DlgvAiHPmFIY78WVXyyNaM5P09Dka7tF0Fne42a4HuasL0U767tHrWMWXGY5q3kYrZXs
Z8+zPXqg/W4dmw1FsCJNfZOQyrSuBpsN7WUUWRvew5FLr9Wm5VYGimiHh4trh3LPmOkTkrkpCQJx
th2g/4nw3HiUnuWfMaRzYjtnhxp9r9Sd6OLul/VZ7RG31uoyOo3AZWMr3qx89rvAjtbGjCO0H6XR
tOMBxsM81IiORIWO9zE5y142HbCGFHjZOqRJp7np6Xw7RniOfX8eTv2K147qHkMtdXVyd3V1DEG7
J4okkSdoIJnUvM18ihrNZblwuIL8NnUVyvwJKs2nXMlHYCXKH3O5ipBTEk6nWjsK597HKfgYaOQX
X0Tnhg4GVOuraTi/sirkJupVGO64N/ox3/Dg1g/17UHQg1CuOUcU/C65kMcgFDlqmLLxQx1uBoNN
qjg5xPlU4BEjwg+tRyrW4Zx5+uMIyTmdO1ousiGh2EPh/V2e+RR5rzWrFKBFoxlvWJyDmdI51GVP
kckoxFcYIhG0hP3thYzhpT3lwLV5QXwe02OI8GeNWq6lprsd9zoYn0WaMi7RrVleTQTNkmEbX/Sv
8fhgxhgKO38+Z8Hn0IIhPMXEqHwhslc6q9iBq2KFSvRKeIx4Sn9Gk0DxMgYqhBfPN9iErI8QFeGt
X3KT4ylSkAQys3oaKJIMer3hMw0NN5APDgYo+4PBikXToXZkMg5WgTNwOC5ik7Cx8WoQwzqQprLc
HX4cVpjzG/PZX5NJfiNa3TeXxfoEvwp6/P1TjjesQ8tJqtwV86rM5g2LtDDnYZ4wJqKmgLtANhvy
8t1mCLdph11STLZV3HG7LuUkcLaQUfHtVc0jNZ2zxPglmvf9PfrgPzFXQfB0QA5zepzKl9MkXikc
SRxJHcUcHHqyqZ7H8YP5esIgCji28Jgnx2/edBoOafq+sAG29Ze3r+SAPw0C3KFII3zARG3vOIHr
TuBSkyaer6bzDBrO/KjauhY+47oqddOpYMniFnst7LDBeOyQvlCLultjHpc9TbnIpEfTq3+fXzSs
iavnKP20/PcPLVsi4AL8cKNL3fK7/k1z8hyoB9dMlPaLISFI4OedDmHh9ubwfXEtX+wpVPJwEHLw
+1GfEJ1rGAy1m0rvIvO57EfRVE6jHBE/ImxLp3G4S6JIqh1POZQcUn+He1n5jdEWVXV31gta/GDO
bdFFF9F2u5vuDZeQs84xwh3BxeeQ2TyJ2hrK4RkbiPEYhuF8s+E1oUMOGJbtWcUfq8EKYbxafdyx
YVlb/CsvaOUDImNDHO380tc/CAJ2zFujG/KemG3TI0inNTKw6bA0A24wrTg/c27F+ZyHMB4h1Y7Q
HR713+MhHHe1OaqWfzJ8lCbXUKH8zOdzmehN0xBeW6zrySWtEI6bsZWJ39RVkER0X3ZasRWDTrMF
RBJ6szl3pG0roGV262WTHmBh4gPoR9tebKSR3fB7P6QENudg/7Xi2q7hWG7noCoCZYhmBDL8/88Z
YtUgwsEq3oRzjt2cQbJzziYPEA2b+TwezGVgfx5wnasEp1nenTBRdC9jxSysiJrrL6PcwCLlTDQZ
UFsffQq1kreiMSwVeT0PcBKuW/OKoL2zd5ftY4PQA8qYvrEt3duR0tt5ePnosSHffXRaXQfrqBxf
pjeiNSi5kRVVETASBL1oJE6qxufTT5z98IkbQGyUXQbGHA9M8z5ywpwdEgrdC4b+3o3WjlnmWF+/
NgQAoLoXiEthislAhCiaTv2ov4yeGKGV7pcGE0l8BJXCxIE/p3onth52Y3+56EfL8XYRIaDWeryb
b6biWxZvKI7UP+YwHolIh79ENNA7H8cq7JrSJSwyDCgoGDtHAvniaxUzSPgudiOUjfGIcwbnjgWp
HFlhEcOw6/Gv2T2OltuI4XA0prwMpXCOkHoHAxDwtBcwJMw5bB8GQItfrwitT5IYy++MEskzgToy
KvouDqcxt8VIj/COts2vu3isIx9jlaQLliHy9XSDvJsiNBD9ZwdJUJkcbQbcTh6rjvJO+kPICMaC
0pPjD7/6KD/w3NayAVNP0WtQdIS3C/dB90omyeClJydP0kkO+vuhJhf8tejdQyJoH9TD+yccJ+LI
IN/jgJcuxdkReCzjvPQ2cr6g1pVIFTn2g/BiUvzf0cIfj1FTeCDTkH06nCIRw7MWPsTSDTZO7ITz
k2ymkMd8A6teOZsBCpHoCjuucVJ4xce7GrIRjaELJ0FlEEd9pc1dYZxjKLNOBBPFEAYARwgNRYK9
mEJE8/nAF/O7v+wbkdiwojCE/FTYDk8zB6G2g4lNfahtyuYhkzfhwDK/BFI3IihXDYffQCOrEbYJ
kqipB23R0bDadzxCn+kztTCE63EHJMINPWG6xceHzQxjtgxMUfJoQotJ+byBo0z7MMGBw4XeCJzV
ZjNA95XHijHhSg+R5SwGKyGS8K3j79FkJGyQo34i1Ye2SByiZFwLxrupH1YxU4K1buARPr5FXppC
ymg5sNWWQntGV+J6TCyOUaD5F1bAig5C+CMjwZgITxzJUqNJitrxm3Kkihm8AmPgGXTc6WsQluOS
rcncEBq01KsvLH6uReSKvocsmXM9WQyY1oCxwOT/42/2nvOhNclBTFJugErxm2TD2iCEhG9NmQS/
ETYsDp8SPh7yZmZ+VUbRlOUHQYxk0wDrwqCpV57JyzLQG4L1OQMk0jv6Xffon/0ma9V0uny66wrH
TPm7mILe5WWuvcncjn/67kbXkCY0+grpZi5MmcnRrjF69YspyON1uFmq66iERPw479GOvRaObDHW
Y4iyh9Iq85Gzj6P21/B6O2Dy8KQOZxTWd+JQiMJeDpo6C+Iz2hXUKOOfi4ZZ6mv/4t6nol00GWrX
vwdF8FjYXoVk+rMnzJtJUgPscG+hJnZBOH9dxNUG+Qj5oFahmD+Rd/JJhuCethhDer/dj6jO5+qW
K+uH7tbUFG6w84gxqEyMQBEWwjcq7FoRzBY0AsnLi2ISMmHe4AD80e8kI8rhMEC7yM2NnBJIifRg
fqNGXma/39SbVTLhBdHWn6YZ7vE78wSngsdwubtbx44WZQqDka/Jnfc6d1GBzG2APTdph+dBuZGL
yAWBkFnut0+ElgiscnOloffEovyDgN0A6UawEzTg+LK6jKhJOjEq9nzS1o+BFeejKq6Ft7ADbTRQ
5NAxxQxBZ5AjTaoc/IOtRV+voCyLvSURFqrBnEXo16GNm8Y4aDooB1eUfKhASEUu1wubzmV19H91
aqiH1RNlj75QjLThFEMIjB3RmXsfQoaIkKaeiwgsvS63RHKj8/M7ceZn59E/j0Fw1nd0RrQZvNqt
j+u8M2iv1r80tId1W0tRF+UMdKODew1b8XtRBfvlrX8Oq+gyFKPw1b8Ps2FKKNtnlGgYTInMtZO7
hyWJxjAPKQxyhTBF16NXOq+F4/GySeQQIXj0FjATXJscXHj7r2rhgC4QyLKIEORbnnAC7AK4t9Dj
jWuJSIUHy+m4avkwJx09B21wGvXRMpGUxAG47jQcTNEtsQ53hDd3PoSDVijEWeoULg15DKa7BW84
8ciJ4X1i4AqfErGXBSB1i5YbdT+AeCEs0B10JyXdU+hxsFeUpfZG9qh3pPqChg2K9rq9US1IPfLi
/cOQgfvyuHoS3yGeCeae+/QLP/lTsvlf5iq2m38HRGp3evUWlYLgkjZoONz7W7Ji43SiDonGpO5d
S4JejX+P8WGx7gOtgjvwT3i+RtiyHqbxOS4cUO/4uTsvdz8odo1vPOpu5TVWJ4p0Vx3akarLrtjV
K9X8zhY0ottvCFR8dxyCykHxcZwnP13g+ydJH6/x8onLGYc8sVV+jGTz7ScdfrddUpwIqiZkGzVJ
5Pt0+0QcekNJryAK7L19vHt0OUDUvtwrubHJ6Avvq+hqEnAQp/HbSLiYCnf8c5OASNRkMiRPEBc+
vgVk8gJ+KUEM3HiTry8SeScTd+hyRaK1kutK6s9CwtHRdhwRNxef/VPfWBTwB8gzwi7DUUw4BAl+
x844EgWRHESgMvAyFvgcG8RpJGkBXYWQo5i9D9Vzzva4pokM46EmNZcwr6Rd4HokM8DWuanw3FA9
GTTCp/sgznokLCmJTZK9Qs8YnLA3zIIUO7QMc+wQHEheGe3Dwxg1CNcjZXujW1CRzdgJSVeMTj7B
UbKqzqMjaYTb7ib/3H/uf5Lh64MCc2mstywG1eI2k/ysvS++1ZN/In2xTj7Oi8Sj6EnGyov0x9uM
0ppZfXfa7CeS0ygxno7XHUsY5DR4E6x5mDdphZIiVRteNtmmyfIOSIFEX5Pwes0Bx00/9CG4k1Ic
PkL6+ziFSxuN4auhH4XukM//cKxV6r+xU+ushB12SWMS3xd887Y4zNbT3mdruo5bwWF+6vfWOgXE
Kmr3X+H/Zu88kiQ3s6y7lbYaN2jQYlATCNciPHTEBBYSWmvsqVfRG+uDLLIsGKxKGnvY/z8oWjGZ
mQh3h3947777zpUu6X2Er/LY07ZLFFDlqUHmqu+7x3ntryynuJP2xLnjWf7Rfu98RtPpebG2pOfs
6K/eJA6zaDWueQ6tS0/dGtcdH0R21Z+0+/y6YqBtuKYEOscF3pFxjH4Wh4zqNqL4WkrZftPv2bvq
H96Qw5anvezSl3D65Zf22F+LB9bkd8Ly1/PffM7e0StPEeIXht2r/j6hg5n45d4GkhQodvUkwbL4
GND1HkAJGsRwvwSczJ/ZdkC/HRF9QvsFLvg5v1OviQyoXoWn6YEWJ9x1e+s2e6g4aoht1J0CzOdz
elc9yAYoEVsCo/Cgwq9KnOBGJBMbnzKKEFIERzPuYM7/5ZkecDSST8KpS+m1jneLphdR2H7ZGrj6
hy3664KxJBuA38rf+6UtTRQXMpu4gJBV3PtfTfU1QPM8MJJ4pZyPr4sbjy/fJ2za6ESWobP4oR+X
G9qkiXha7F2Lw7Y/t7dYCfm6Tl7GozvwUnObaCLrr4wSpE+pcss3c7bj1GnJJCDPkfegWOXCCu9Z
t0sfjRsBP8S4EvydlBKTCrrFCzsn39bZYuY96Zf40HOaMD0N9gZ3cARslJ6UpyQt9E7cyWvlindd
P8p8FTJcUPwgp/SKH483kq99xvnCjI4ZJwcDAJpVdqoxbfI1YaTJfHM980IqvMyMDeH1JGwO2eOT
5pq4ABTMghJu02TTH4zH3NyITrrt3XLb3eupLfFlJVHktrsH9Low3Q7zW8yPuqoQjR7blekwPeMc
uvWP1k0C4zc6NOJtYLjzm3buqfDuVVZIH1NmF5PdS3YT2GBt+zdVXZnH+tEvnY40W36Q5JU3DgQU
3nE/87D1+UeVBqd9q7kKflK8aY2tbbpjew4Yzl1jdb2tFj+18ag96rvwCaCaCcyYymx0n4eXel5Z
IStVZAyvE32lIjeb8GLvWN1OrtuD9Vb6rNZ5gILgxSnBaaba2uMAHXmKnKr76Dq7VijvFF7Reqig
hp2sapftZG54EoVJlbfBOcfjqiWzLl3Xnd0wysfJEnmVhTUyvLVuljNK5SwNduVKPGK+ea45q9c5
ScFn9SlaYxBp1sOztQrf64LXm8EOJhie+QlHqPY2s5nrY+m2LDvDZb/rCFywp7V5VLgHXjgaT8ng
NshtgSfiQcYTjWvjyjyJ18p5oDh+TIO1xhl/SgKWPx2D4+i2bT3ur8l6TJ/S7BBG69m01Q7G9RWz
wA/Cvjnym0eWKhjuKWv/HHEq38qpE0qEiTN98ULByw7CS7kPDmAK1z13SMhUAZvOmrXmJWZgw1yb
GGM8vyF1nmRP2CnTlQA3zNbY/6g4u4jG7hlrLW6lBkcau1PXyU7DLjc0wDz4baPIGcT6HU+xyHvF
IM+57rFLzk/V7uQbximrj9nOPP9+eVJBCsJtbq7Hg7XC2Ic5oMLwydP2hSezPUKoo+bh+UZesc0f
e63sAPslPKhyF2LjSTFMAZFr2dkGQOWaOb91thuHXTXiYjYMHcNX60W5qIpz+LhtlNXqeUYz5Snc
7OBe93YnMOplDsz9wMSX0KB1jm5wzcW32r5QyUfy1Cv5XTlG9faAr+hVYegKeIqvFyZrXt8G1JTI
Y/1WB7picwP02rWp76Nki88Vk2vzUgC0M1xNv67FU4p9vdxLYFHA8e67wHk1VovdVNp0GLWSjwQ/
z0octsFFf9LfiW8MV3n54PPZ26PvKKd5jU74hsTsqi7T0o4TeJv7XjLY8lk+N08yK+ue5dXcOE6F
n19bhwmxznZPV8A6IoYx+Aw538ai5OZWNiQbvMo6pdKZ9xLADoZa/cV64HxkUY+YDEaeJfhGttVB
y2HYAe/Mw8BwzI/63CEgk5uO86rkM1WHh+qx4a7J7GYFiwvlmeOWJhBdd6NuaIkVimGZxii+pj2j
OC4ogOMfz4+TvIJQdiUh+ub0oGSd7FNcePxWFm5tw3QYOPX2skrUO1bqjk4hc8IyOgw84naRQVvS
eO2P5FhvSjapPf+sON27DLtz+/QQMNAjWcZ23HdG+NW5AX+W70u2hbqZHrP+4H3dWvg3snP0RjNJ
62ehwUArxLquMt+YbpP2UriZqzKfOksfSrvSh9VdNkAKQlgly3rY3okc5VfjfUpQs7g18rUq7Fpx
E7wX2zI8yuN+SlcSMll/F8j3GhwtEb9Zu7cMe83gNLtCvn/Tt2q0JzJMvpIRXVScquMNR/tlidEK
nOSZZWvqsO7YHa/foGZtI9ayOPMoj5rVeJHW1l2guuqV4DGEvkjLrNo8DCjLvafc07h+Tp2TpjAk
7PS+J5/4HMicrzZvj3ZhQryUWfINcZ5UXg801KM3PZrn/J56JsH1BsDwPbuSeRf0zaK6pKf+BUDT
yN2GXbtz5NBrlzkwL2TAiKjbZbbUqC7APvx90QfWerv1oqWcST1gWdqduSLdpPO37XW8Mbijb3Nj
z0cNHoyR7CFuV7C7gt6hoGvvWUK1sHWyJu3ULzmUASfHgfAiHvSWAQSMcRgaxYFX5c3xVtu11yX2
fpJrOEYJBrHDDe3ouj3NKc6CY3xt8KHSbB8GFKeaFtg8Bef4kq0AXm0Sa4OmjM5gOrSyi+Cx3L5o
5AyZeQEHldmLuirc5EZE9u1wcU2bbEXsfIlZGdMUTkoyrA/tUXCTHsGExDK53OjA48KDv+/bVU0M
0stoOTOiZrEuGW+ELu9ksx22812ORX2XvA2KW+D/wqGGu/B+kG0zcK1n47n8TLadK1NmCXiyR7ve
MWVdMfUs3DukUM5IPInUme/pRrydbtLS0SmJjzVih3Ch1lQqarSlnZ/ccCOvum1+4ivGPHqRPJjj
4xReZJFFlhgO5QvSQuFCll0tTeViCUQSXkSDybYQpc3AzigOH2TLpXSqit3IP19ljtbNKNj8i/GU
3yUrvs+lq5duaDAFctvR46dSecukBBGxAn/rZh3ql7Y1CDL+AFaWPBaYsrBytCuYuuryQVGpr8OH
xVqyjEkWnUVFCEDe3y3KQbYSNyzgxxfkrg0fAMgyPgFe+XgatozX3fj6H1PyAWkIdQaBWbffRur/
+J5iu6Vpx9RDO4L/B1V3RrzIEVYWDcCHZCbyidrJTfgc3bS8+a/ZTX5RX7kg49FwVx85YBmyHItz
xm2BjIoaoD4wR31Ybh7cgDdUVva4Lnf6vl9zi3lIADforQjPDsnrzmaZ+L3sECX3y5JjyZ7f+uGF
iFveY2o1b3+J+d9ET8mz/BI+h3fNPsZ/DTXg2LXIFJ0j3DSe8i7TL5+I0OPPydfze8KDiQ2Xh+Cs
PGmhnT/OV8r2R1H+l5ac/x8iObHA+e8XnS9dlL//938Vf1xblvlzHy9N+/e/CQY5oqQoIqWQ5mIa
4J1+YzhpMJw0IEUkesPE/vGfft1aVgE1SUQfG0gwBIxDevrn1rL6CxvQMtnSAEA0cK20RH+B4aRK
30UeU2RZmf/JRPOZrEN/67D6NgpDsRSwoc/NKS073DOztW2AR26hJ7GoQ+iIJ8YoAtI4V3aeM/9p
ZPoEkmedrKGe8jMqbxlGjB0p4/1sTJozS+3EaWzcqRJbPlOQUHpYZvbZDsGxVMvQsyzxqPo8A4lG
0Q1+TxlIL6Mce0CekGuLxHCVQYTcUvGv6kzYUzvQk05FvAW4y6KUIJagZ1nmL5qJvRBwxhDQYAQX
FQ+7fFrwd3DtKmOe7MKvIqcaw5PY0fMWmfgiWDBjpHLQgQJn2UEWhCu4OJCn83xekVFwAyYhdcS6
fQq7lDnVKHmzBA03nYsbNatug77BgTkOu4x8+XGk+5mndHAjo4HCDReS/MfgoQ2IQiunwLBTReSQ
TMyHERh0qjXVVjNKwTM0sfLURto1pozXNa1Cb+4t2ZG1RDpLIyhZoqhTR1j+fsvHTTWZ4pWoIjrD
DPOSLJLXYeGzaqBHcKlhc69mHSyq1QW+k4nYpkexWCU570DedYe2iixSwdvuVBaRdj0EzU2pTgVp
E/5rTr4EwDzzYbL8T5jHRCdM7CiXS4Js3hbvXdKNnhARCGYGwGoBZfOsxJuzJE8NSwYVMa7zg7bk
UgG2Fq4qUIV2IKjPmSm9K2BlPY04q1kR1CVPznAHoq5UiTDOojbfFSWCmjJMMclrwlFsEbqWpCy9
apxSYfM1jv03ZdS3KdAQsIHBYGdL0laxZG4RaXfVLSlcsM3PyazuFOK5jAZou0xg15yIhzQ7dbum
9FXk77GcXahptQ2DyEs1NYOBM/W2OGrYtgfzZUzJ0Rh2hfXSRHvow4eZNNwuBpiXKTYxrY4Zytsp
Pwt+Cfx0tgcKl7C5rRU8VhU7pGp4qQRGBLp+GFQkNV2xc9EiVqNH9gX+QmltUqyPL7l0TIoXubXu
yD24EkQWVxn5mlnhBTGhtpjBDZbk9kNvShdNKi5pwZi/zPe+ktBwpmxKzgBfYLrj3iv9tZhOBwX4
pk1SmV2hQaqDQATOxueXLBHncKBvK9GVo5fOagvoKArhpPDZYG1Wniwyg4wYt6Qi+aw0sX7VMzot
C89vQ1f3q7eyLu9rgQZF117jUrnPNPkCjeN6noC6DGHsVrLkqPq1pXOv7oZ8N3MnBzlT5FJ3VAKP
hD53avDvqV+8CxbSJAQzCdD8rh5Y5iECcJB3/mSx4RDSGM/FVhaQQiA1kjQcbQYddWmm16aXCqJ5
ZaT3CtFFFa9+Elg7HkaB8L+wO2VmfkkidGhR3ptdw/xL1W+scVuZ+kumoe2kmQzTi5HIOD/IyD2D
Vh2C1HfUduLLyCsfm0c5li5SlACenmH2Tu2VLKf3cFE+omC6zBm1rVKG57gFhqwN5ccM4skAlFYK
qLUp+CULbo/vhdPwkBoaCYSM8aVDRzkkxjsjfU3w6QoBHJa0cCTwNnn5TLy1o4rNwiFdB1JEbRg+
JhU1fC/tc5mxemfcacDD4L9wB6FjWnpzN0dIDXOwLa1jNt7DrXMXTpmrFyB4Ml1VwJbNB7XOlrM6
ocULtr55LcTvZnqn5BMH4yAeOfQp7UdyNydpPJQGx6oqBPdFp1xZ89gD2ppQvwQaQfOznM2nqCIF
QAx2ytQ89T2tYZNI6Qp2MWJ0IMfXODIS830yjXU5jPTwWfUwdkG5qgzJbVECqM7g/7+38QiVuc4i
b6x8zPpJ9Dmrtya5BlkcUrM04jOADYDSxS7Verp58dwQi2U3o0pp1C5f34z0zKnX1oQw2RlWBKnP
qJwiKXr3te5+FgFqzmJ2ExOeQ4Hefaj16P31Kuj/OurFUilNTDAm/74AInH3v/+rf6m/FkD//GO/
1T9QJ1WDcDyJDCWT7xzsh98qIP2XpYIRAVgu0BT+zz9zPyTxF5MaxyIAT4KgRqrXPysg/Rd+WaEC
knRdkRGHpb9SAVF//U5hNjSLv9/QJZVia0nc+73CXMxBpMpKgr6vFP4hbNNyW0sNC42aXP7JRE1a
BmZf1WxomRa0GZ38d4UwlSXu76uaTTAp2b0hSW6S4IMj4Cxy5NjP9krdshgDyM4ZiOBZ+0U07FVj
ZKBQAAYgABS5JtZOUjb1Tih2aLIyuTik4pI20oHrfoh8jrAvH+S/EN+/Ezt4R6gLFdLdgO4oivJt
+GelQ9O3U4G2GykSkQF651Rm7bt//Sr85fBITclQTYU69+s7IqpRaaSGgDFEqRk0+waNop79o2X5
t5PM75jS5aWoIgmM0H+gDS+30teL9FB2W2nmIkHw2ARPJMKvdGtR7jd//cXA+wexKkEbkqRvBKBJ
kGQIfrxlIs+pG7UjkYT6T/hffDA0Ehb4VkMl7/vbW5aIVTX5VZh51AuO1mlwzwzImj9/KX/4VjBs
kSS+G3wtoeGby39/ewEvFzR//5v0n1KVD0k4dqmXzTU7nApCXG/dh+K0+19ch25GtiQ+Ia75++v4
QhEa8tCm3mgyFR7wQkQPTaLZP7/KH5ocY3k5Xy7zrcnxjSBu+o7LCIFMkq/eN7up7AhGCAYnl/QP
As1usomuIQXkCMgNff/nP4GsLx/L7777hiLLqm7wzZch+hrfvk+Kn8Qqmd2qO8jqQILbj9xEvVLI
UEy6oSNQ0aprUoSVkSLAaURprFa0NnGx7upo7veRUIVAZ6PgQQi6iqYiE2uCwXqZRVZRmXRnTMEF
O6WklMglXWWyGOlDmbenlJaEE6MZiPiaSpG6TChG0pGTosXeN8zyFVF3TK70cTQNsuby+qnyQ+ro
MNbLbdIE6FukMzxZQyFWrqYaaDdzN3XVLuz8mM3jEpCeXVdV99o0EhHBij7q/aHnUAqdPIRj7MgA
Ky+CNCHx0Jm0T34fNc02tiQNT3A7NEzJx5q8iVIdFYDliQHSXhv0nB2cSsk3PYgvdjtBdKp2WBlM
+6Y0JhtdJYANzdGgi1vNkm7ezX4QWq7QBP0tJGLP90uDgUtqMAXiASW4opWyUyuO4GytUWquyH5j
1WWKlQHRJ5dpAWcj1qjI5f5VXkBjK7WYrZMCtbPg+LMa0amlgl7YzNriMw0pdogiWmaLdW50jWtU
WXqs9Gh+qdqGnANl8s2ntiIpytWFSILiOylGZ2u1odZu6w/Ce2BKjDMBro64P/1qOIsh4SFHsioC
ADnlkDGsTBP/2IRxOa2FtFMBBfhLnwcKTTCczEqXKdgwBh8KoUmBW0PMF1dZP2u3mRkywp3LuINq
UWqsIZkdDYjRK/m1YQYA+Mw+6t6SsDG0tZTKQBqqbDgqdbdgH4leYqcrB3ZM96ZRDI/hIEt2BGKS
Qm6WLWb8ZCbSAslyKBK7pPro93qoU13Cpd4aJR+GI5oGM8RU6JpbvfOt25zPSt2SIDjcZrLFEhex
1NMjMRgyiwpDbrAPngvimzXFrKFFYl0c2rjsVHdWiThamcMgJ6eJXuw9JnsO2IAPWnUdli1/k8YN
e6xrUc43UT4YuN0VUkUdKU76ZjNI3LXpEGSAaFI6e1TrGp1xnqQO+kFLlCA3h+hvB7WKS0dq5P4p
g89K00CsxZnfzLkgmSmWukbnu1rmlpATIpEN97xd6Q3PTxnSEwAsXLHioGLBjQJDdImpCT/zuRae
/SmEESoNzfwcmagodm8q9eTFsk4X6SfcfLsqIEGYDO82F2yyJmcWejrFZOasaNDjU7XmYKA0SNe9
1CqFG85x85kposGAOpEDjWpB4kiAOvo4gz3kO5+TP+iM6BCcrUmCYtv6YfHsWxMDLJXwBpp0q5ZQ
WWLTE6MO8TkZ5+wUgM98JL9rfAjCSbj35ViBUaUBUPUmPTap6DVBWcv1VMM3GAyUmLHUZrBYP1JR
IbS2OCD+kZb6IzlV/5Gimv5IVBUMwlVJ7M5uCrNpmJ3+SF+taSCYB2RZNbthpOTnaYlq9ZfQ1tpM
LdArZdGCq+xL9bqwchJe1SXsVTaX3FfCEuWr6EcarAjA9KJHNJh2PA7WlZmTRuTppNOatrwEyvo/
smVzRexlTyskTJJRmURnOLQUWh3iQLJWakXcpz+yamtJDW90PayOc6gyJQ38Tt8QwSZ+5kvU7Y9H
xF8SVv+vtxSKipj55cnpwn38jw8Sttvp9JJ9/P1v9y9p+gEyMgUJ2b39jgf565/9ravQfuEhimgp
q4quUaNSv/7aVQCD1CUdRZWHvkkFs0iuv+qq2i9L/6GQFmiZZERLGiXarzRIWPuWbOq0FoYoLxGA
f6mrkP9QQAHsN2WR/klViAa0lvL6SwEV9BIZNFkFm94wvTFZx7G2nauzKsW7Rr3TpXgtT+3KH5iT
q6YbLIGtGpYWaa+X00mSGbyrJ6VibsNxqgXdSuu3fcsWszpuM/OINvEnBZ/8o9H5WqCYIq+ZdksG
lqmJkvqt5CMOmBI5mwBLaUOMjT+Xpqexi6txCcfO7mUo9OBNulQnTJP8u0vT5oyjckML3/UhG2Zy
yEbsNkVX9JYrd0pHXExAPeDppd5Q4BH9htUgHtmO70M/JBYrV+n5ZzUGkGToKAZDoeQ3sYkc5OZ6
xsA3LprwNBUylQEypD466ZCm/kbX0272jLkvCSwytPyqrSih7E7EeUUAQLuTRr0e3Xwa2tiZa+L+
3GZSUHRbNZX7FaHL1kvRJdEuHiuezBx0YNRSaL6MspFiW6eLspqh6KinlsNJW21C8M9MvogbWk8z
SGZkztrC8Vtl89OoU046U9MSvavBvBWcOs8EJx66gWpKa7BqCmo5rvQuszTX6s2INNUfgqSpljPL
AZrUx2tiyMUlSCwt7NhofMEdR6qD1qo0Y2N13fCUch8/6HXwptWCjKxTNqy8hEJJYIEsV5onin6v
OeCvS5SnSA8dkxggPFm6Mnz6wmTcClPtIwqLVYBCHmbpo/Ij0kfNE//NLDPpXWhgz9tznQ+VU5B4
fRAA9bLGNteysBvFkNlXMfhLMJlW6R+hMPkCuUUGQ76+K+LpPJNEg2ufZ3aJOpsGxFQnxZHA19x3
5A48uGvoteaKST4+N2lHVxnqo8YuXJ3U13Fe+5AtQlEHMp7qiV2BwL9vBsGEENeaiYArqNDuK8GS
iDPP5I7jetaDMzdhRrIhBOabvIrkeD2OFOEQoyU14e+P+mvuuBCM4qyPfDLcc8w7VYmpMj2JfyvG
Ge4F4ouMzyIlkKVPknDdkiVw6s0q3M9tqR8F2a+e/E4oCkeVmOoWBQkCc1GE4E4WgxpMsDD2V1Or
ZAZL8GlB4EoijYpriVPpKUWC8VJLg2InJQb2hLTN9Ud/SFDuxN58qHLyzLSGiHmvL2L/0KhxhcW+
I1zYbqbZuNDXElJNoqIs0PGrDFn1fsANpesldg8DuW4lVBFPZUEeABe0vU42hFzDoSbyObQuldw2
DL9HeUQMr+ocIxT4eVsedOM2tvTkRpZj1n/VJumhyeeFdBcS/wcwisveJGKAJTnTC+xa82iIBBbG
WUXmomYNAdFT6XAYOQhImGqE5mjl6UiQPKlf5q5ujGadWu2kuP2sRIDkBiu4nxCRRycDs/+kj/Vw
Jc3tyFfAMKpdFynHgSAnFYWcnLpFUm0TT2nqlF0LxkjNJuoj5ZCPkYKVD4GXmPFQ90sgoAF+IUEy
/KfO9FWSrrsxsyjOKhbZIg2itm3x4lCQRV0r3TzJDZ0iWALCOCvFcFIUQXrt4ih/JvJVe5vEnIr8
y0PsX4gp0tJgfj1cDR4HiFymAf0UqWlJcvn6OCB/W0vGsE49OKfYe4/3Pkyynpl0fB3v3//kYn9o
Nb9d7JukFSRVmcwJF0uA6BGEOFwPgB76XXZbt2xUan8ir3x/1PHgsMQfw0pVW5ya35rrgkR0RigJ
nCVTLlZqPSjbseDEH3ph/vj5S1t+8q9v449LGZqBH50O2pK+yQVLtkI2iKniRv5D30hb8uEM4wZc
RJSeaSY2QvQn+pT0/YrLB2dKcOQ5hg2Eu2+aTmSUCJgB7yX0/621mPyEB/WqfJ/u6k0BZIHZE0sc
Eoips7D5DFY/f70/XtDXF/z98t+kK6WM5CZrS9TJ02uxhvyOw/suX++FP7vQ9zHw9wt9v0FVX2v7
mQtNF2A9a/Bax4OCV+vzT17Q8n797AV9uzfJM6Tv8qmLpEflqjkp5+w6uhQjtMFgTWq4SHGAvo8D
RXv6+ZX/5Qf5pSD7Vt5ocpYL/lKQ9Y03nEgbdwk9yE/9MXv4+YX+KDZ9K/2Wt+BL6Ud1MhPLylu5
6CQYRBzxBbvkOgj27XV08/OLLZ//H97OL6/q2/2h+mXN8INXld7ykPAPxW28g8Pz84v82Vv37d4g
PilkxsVFhBseZSt1q9/oj8TR/tm59Wcv5tu9gT2c7KSA60T3EQsbHvEtOBjVNR7geW/if3xErgvQ
50JWgmfTa/Y/Xuf/78B+bbG272i3oiTSjXBw/vupzk33VnMw/6Mv+/0f+q37Un/RFEWyQOprOtlf
X2c6S2MGoR/Yt4bwbiwn6m8sfvEXHn2qaVnY+WGEf3G1mL9Q4iPSi4Yh42wx5L/E4mem8v17QfCZ
QQ8jEXhGrvz3ZxJ5Nk1j6DQi2YBTP6/YVKckg9QZDRPJ6AqEnKwsVoHeV/g8CJ1oJIztIWKEM8rD
OZ8VPDA6q+REyd77k7FR24zFgU51qBZi14e/vxF9NpmEVPps57DC/Kj7YBN10COWlWzFtja36K/4
A9sgvcnHTHbVWhCczupHuy/L1NZSFQtseWiHRzGOYXsylu7nXHLS8F0BakTEuYPMeSXgUM/LtD0Q
k+uZvY7OQ4iYPBT3VcLoeVqEMc0PiodCBQakSW6Kw9loL1avVptObe9HHXdrPGjWZi4bvj9qj3KG
bPTcEFGoWo9TKq1R/g99PwF/jz/Qr5ir9uF6YEptxNUqHFZVV1xm0clNaSd084oC8VWNfdASOrym
QrNmR0+zXaSdfISyRnxUMwO4oTWb+8aQJKRNssjqCH94fSr0xapQlgN9pFoQ6dYadmUl11FiYodp
sZYQxNQV0TYcenTusK681oiPilDulQqZpkL63VTtWG6SAeXVtNRwVZF1FLTNsFVD4zbNNMXrM+Zk
3Iv8Qw4wDTdzYHfqGvy+7ccsvuTGdBl6bo5Asx7oec5+noFNGEPFlbXiqJJmFpdC5HQjEm/JPzpW
NBOUauJmHlQzOWntg58kBAFX2npu9WSb6S0o9bgTXDOZlY3fW5qNWI73YVLNTZCwQpI1+PS6c1cc
dJZxmhS2FT3yZym/Wtb4XFSBm/Y1DfbchZ99TveahBU7N34LkCeTNEetPlu9uJnTmSWxCn7iAG+p
t7xIu5LaxJUsk82ygY84tNLyQw0xC0QUgI0WbooQodNPOLxD85MsZ+h+Br9RKJp+I/Rh54aFMrnG
kF6HVXVnJEcl3pD+vcnj/BFBgCUX4Vy3V6TqcAQn2n5IRs+X+b6UCaQtU1ZvCg2bi7QymggqgWmd
mHOcyGS9FlsBDmwGAkUfp92El8cxiA0t2WgWQk8rxUci6aOVRZKXE9Qtg62kveZhQJMx7JpBfkhF
Kq0mig1XmqJnZqevk4VyOEzklbapuWilq1h4ymc8xgV4fEKh2VoRCSRTgisNu4EjNtMdniQCkqet
mtaD3Yv9e6hhyLfiNzVS3oJSST3ygVjDk7jFyMJiMFR2a3wPdxpJreu54eMnml1wtD5gI4+pskcg
OYirUGXPWcT+6s8D7HJDnTdma+ZuFkSlJxBl6BLqek+rFF7mcDgrMc+0JenWEUqSXYfYQDvXvCFp
iQIedooVPGCaSJ1oFpB5UjaYB97PokBlNVq9PPTBYqBW83zNu0fSaenMFXd7d0XI9laY0kvRo8K0
Y7KbR9C5krCZ8mH09Hle/MosSRCARuhQdxVFokUKalDYWhys21p/DTRW9uRok86kmM/GuZHJ7jMw
zwklzuqchYIoE+y6jwO2DwwDMViZbK6A69r3IV61crxtanbiNLSDJjsleXBfm2Gymatq1/hMLoq2
uYR9TDMY0kr6Kd6NVkQsL/r0oEfpyxD5oofyzWo3ghdi3ZLZxC3V5yfmEZ5s1Fe0FxyZ1ryTByH3
Qr/unCizMkdhrWuc2r1M79lONWo02VmO3ibYsFOS7DSxeO9TQr2MtsKTlU0vnObMtBWhdsaeTHgV
c9jcA6Sz2NLMhke9iZ4qTEgrU2tRuK3quRRkku96KlQrXhblyFFapUF3RXKW/hpXHQ74sZBsWR2n
9SiFt/JkuKNZs2fXxVtFTqpNMiY3jLt2/TycurR9JF9tX2uy4YZmf582bI8LEWaisrvEfrnPq/4c
GWGxIX/5Tmd8YqfGnK9rI+w8WUh3aWPsx5Q7L1Si565QEo+kxVWraSxxqW+Rr9/2Mc+ZWJJuRKG4
j6up4uCG1VdU6FN+vE1m8UIONAdm8twvA5KqTVhbE6TOHjt1p+kFWWptW9mF0G9SE9+mGhUXRsJu
krFSE+M/j8X1oOjrMQDEGJB33Eg+I8zmljsGQKMAAHT0+WKxx8pGxGzgiFTFB22sX42ohXMkR/dC
kROpabGvhHbyKovNJhX601zw5mW+RjJNz+JbOOGly9Q72uhVE6qwwfJ0UwmQvZH6y4mNj3zT+tIl
HlXtpUmYbESjeicW0ZPFgWIVfORm+qoq40ZPycMQie5VCdqq+ozlciUFkNE0q1IXd0ItTk45IKHU
fbGSE0gotHidYCaOwdnSJ8/+wMpFAbpdNlSnlSbcW9J0F02SsBIz0kH1ZIp5YCWQ/XhaTPqorMJI
1GwOC8NNFGdoVZONSilfWUlt2a00su8VKpiozFbalryIWZR3aULoeDNWanLKZVmMVkpT5GvCoK9M
oY4Kbilx9Ma54Jda301S/7YKQw7X9kMcy9FOp3itdllyg83S305dU25y3J7bsFXHDeN+AqHR/bDo
DtW6kHhF/HDdfdkH8Z60LWiCevw4KOw7CiwRTuliTct4jPcFR2vaYSDLjKHDJWiZLt+Ti1EV7IZZ
MAWzZdEib/rLpLUEVw4tAxzMxWhO8bXYtR32uYYMGEN78TOJA100L8M4I1VISugKKeuzyf+wd2bJ
cRtrvt/K3QAUABJIAK81cmZxEEXqJUOkJMxzYkjsppdwo5dwNnZ/KA9t+5w+EX693S8Oh2UOqkJl
ft9/bJGpyY40CzXEHGzNdN3Xeb4bo0Tedj7+vsQGPm6TbLkOLD86ZdNSXaDtFDxOS4QRszc7ESbR
RppGHcCu0sfUE0lBZEN86OuHNHHv+hnRMCTT+xilVMHqW9umoHBjQxgOm2VMJxyILSJT373zAB1u
+0V0B8cUWMfC5hZlDCkCE3W3AD5bXXIW5oubHL2R1jIKyXYUuo6XmUzfs87ic02wo7jpOTLccXxo
JZR/lWbXjcO4IioiAwT0MI1a+9rlk4cE4yinr/5Y3Gf4RCyFCCPIfhR29s0bzamKXDIBDOEBXLmw
bJrW2ora6PHrVJX5tm/RX67iIN/g2l1y7N+zHo5rxZuVpt/J5eIk202SaSjIaaWxRlp45XDvROWx
ytTJlTS5Q2osl0kX7rqF+OEy74/lqDHdds6dyhlBogwcPK7lUfUZAkCrvBWttbdD9Y4eYF/lobzn
CmTaAW10Mz/ee6N9SkaMILZEUk4V46NyEUH2zVsYY0yV3UPdTJcojN0j1ev72F5ulWjEQWAInbLh
TTTto6i9h0TlT2DExAs3zn3SDeFOJQO5iWDrl3Zo7oeS2AuT3di+eHGn9OhX1W7MxW1fyuveWR66
3nuFpyZzsexvPPjHXZzlt0FdAcYNOE2W7t7v5oPj5qd2UsWh7MeTiVNiL6b2NuHa3Ie1OrVp/Hlo
ecqClKMrGpGvF00Wv8W1K26ErW4aW1wi0rnuUgZpetitfd7nR2hKmF4Un6M0+zlbl/aJdlGm9ntd
tk+ofX6oZXmL4lHsIwSaW1ta8zaLBNpgC8H5LPzLvhjvpSIAi5fRNAhWYp285BH50p3JdzTOX0QS
JbUK75yxP65bww6lxkuaY0f2kzw92DF7Tloj/I6dcb4D+2U4p/mxSusvnpzaXe3hPx2EogDAcvGf
KCbFpmL8Ve7OafHbBcN1OzXBqc77n55mpZgYQ8aO3Woegs3QWwfdmS9Ly+MHHphdFvAn8QCl3VWd
txmj6VA4tD9NOOhrOgOsAZ2qTflU2codPyy4cCOX5o3mZW7wyiFyJlE8yr9J2e19q76bpDrNBuLZ
LxhSvmpmdRVjTrA6ilAS2XFo1l8QtT/m1b209NZU9kPfMz0xBDAqztVpkvMOvQ904IEP1M8Ols3T
t6GLcyAdIL5w0mVf8vFL5MZr922CkoWW9ka8BRU7WMLzGjWPJlruLakgDPTnJEUXR3ew3lU+TVSR
zt77XH1GwviQS2htD0s+cOwmaeNNs4yULfJ3ctDx7VmN4mOQiI8wjA9tDk9fjekP7oZ6K6voKq95
s+K8AEcq0FLERXuKl+x+mDGZtiWvUlE7+TXkod64DASHOJryVTRP2zAmYD0oVMWdf+DyPKq29S/M
3PXXJgsOU1l8l+3VaPm4oV1xHSog72LICNQpXKL/3emlCIvhtnW9o3CmdBtl4i7TrK+OKy6sBqte
nbEMt1PMSSxYWQfqGuSEDL3Pt6EczcUAnn+k0BHFosqSjZDuXS5dzEzxchNqIJxiRRvjSPEM+8UF
aocHHdQ3QQAtF1WUiwQY1iI+HdGp6AIsoW5yr3rPPsxq7N8GhqwNJZPcdFFRogsZs0fjlI9yuBMB
OmnjP1uZtzFTPW+8xiQX0m+rnxB6zg+/nqYJ33iHkcqkwUBcYj0i17cMhsagD0krZbK86gbxEEwl
97nn/HDGiGT7MVhVBLF6atCo8EmW/kXn+LeQ1JeZPm23U8rnr6KTtu3VVTSH9/EysR+pFJPwDFZQ
lzEFP+6dsZbstPgMrR0dtGP8fT0LRMo6k46kmS0eTpSh3PJqXdqF3MOmOEfVRdMmLolEDYkLiq2r
2jGXsn2TU3LjdsF1ESWQRF1zqCVRxy4pyb0aKI5aTlbpnNhZyJkJrHmTBpa76T00J5lXfg48cIb/
BdG69EP/EQ+LPCTLa1zOf4+hkdad/uP//skZ9vtX/QaiyU+h8M6S4F+0CPA4vwmjo09AYcgR7MAJ
guCsbvgVRHM/ydDmD7CT+WBlrgOQ/auEwf4kkDz4q4QBPe0vyoe/4w37K4YGeuahWyL9R7oS4O7P
OLaVy45RryS9wlrig2jhQ/Mw1Rd/eFlOv2DVfwz5OP/Cf8aw15/jYz4Ttk2Hp/0X2NeupzyfPYfw
oFQFZBrEBoGdybQHAQrTSd4IY5Vi8Fqsxz4rEb0VrsSjIiKZzhtj6faly7OQhB2RGHzGSSxY0SCt
l3svTxIfaVraQ4yWKT14pRjrB6uyEb+1nlGMQ/0SXFMQn7PPJimZDIFpyTD1Ugt1Uhws842NDCgg
UkGOb0Hs68fCNck31+Xe3sRZxDE1B138RD+7RQSQzqhJcP3kxeJWancLF8K0DVFePC7DRLJBQfNw
vWuziAt5iFt6vRe/bZxt5vT5j2EykNmdW0kMOm1cUf8eNz6g2Zgu7q5NQiIIgloV5WXs0+V8AVdc
RZejVTKcjV4hybDvS+wk0ZxIPEJT+SNpJXXjGTpLyGurN1+plvb0JkTyl+8NvdLBjqJrKz9qlirS
QhF8XGt2oNfM9E6xyxlGnkLA0J+eP4avYxEMqP6MRgHh913YrAXfSb3pltYmO6Sfe2oRAgfIy1pG
7CSmBX7amLxqJAiG4sj2xyq+TFuvrXeeW+uXomFGOUjd5fLoA+wVm5q3gvKkUcXZdla5eHMZTz6Q
DTbEQKmAV6O1VHcJyITKzEXD9xxmgkyDYYbovaDZ14pRcbBk4INRcPtT7NQATrngYlIwQC75Dqzi
e+MgHIl90X6fDHCUXRUhVWRpMcGfTAv54ZNaqBdEf8FQg9Lto+9ieWqdkmdmgi1sybmfqSIOOtf5
mQMIkzMZ9ho/crjaWDJ0QfbOkcsaPwJiVIJF+tNzGqURjZeDqLA86vX3LlsK6G+dutDTdjTkE5RU
ZXq7Lorirxoel4tS5ppIPMMdtwuDtZBeMoFzroOjKN1iazfKDk5WmPGSl3wPNp16dLwr4GxFoInC
mEoHctR/zqI+RFtQtPojqj30EEvkFF+CJG6eO1Nm8W5AVffBb+vi4PYWdNi5o4Ffo3oZWmbOWD4k
2lbDtk9z9painNQIfkuvNai5atpdkMVTvZG9D7as6XbfdFZiKHnJB/HS4GB7c7Rbvo2F1RBiz4BP
gKltnHBjxRTJX2RxEuOQ1/lSnMxceT+0LXpij/0FmLjwEpqtA4OAhgZ5Jyt3ypIuaSL+NNqXTLWJ
wD7ehh91JBaQUXrtb910ENQEoLU2+4FVKbswY+6fVGcFX4Pemx+bwHbiGy+x8nmnSDojNcWaAMgH
5mt29ZxNLQP8AnPJVHGF82XWV32uE0DXteubp5lOmSxMf+jG8E45iF1+Jd/+l5T6A7+0OnAwOv/h
4vgnYeD2H//Zfa/f/6QI/P3LfrtQsU1HLiXPMD84bFbd32/3qfzkwwaha/utO/p3Uir65HHJ4TUK
YYwk2gLYzV/v0+ATLh0XTVwENYXRAirrb1ynjv9PIhDJQY/tmPpqaYd8xz9fqFBiLsBwo3YlPNNj
MEVDdvRZdpqdj/ruOsEkSzNYJbJqX9bxRLebb8yDqATSYq24Ijewcb7FwdP1n/uwiC9xlU7UNg4p
9EridJTjlJ31mupWEmsTOVhW02ZMfqKk9ygAKyoQ4xw2wTvyUStphTOCygXbmRbuvtz+0qEBroC1
B/ung2+4O2IK1PZGFAjILuvORkWbdi7MTBTjRyKiKObnYGXSj2XjUmMvWVj5IIXzeGunY8WpUOXd
sO9bf34Lo4FgrKBJo2MfLHF2CZQ0FvtoSLkJ48LzvF3SD5q0GewgmzJ0M1IlyprcqsnRyiW7SYXf
g9Yl8aOJy4YEltr1nONQ+kG2k06M6TmvwpJksjI05HuMrNGYwy3H4gLqmQLsqNEv45DQl1A6LTG0
U+YRQsFugXpv1iFhJW4nnmTZaYb+3rLEDsRPv6GWRnkYeRrllQ7G5HGwElogpRhRRgVTjMio60N9
6yJASjl5s/IN0zgWj7TwwgQsZSY3Ipg60L8011TAulkePQRW6JfbybSSIMRm+ipQrMMLulaK3lJ3
HtGPbqdu5Zzr753fmEOLSTPdd45Osr1pF3pCZ58Qa5MX0U1u/FxCQoDwID1zJyoYSsxm26j0+h/G
9TI6Rk3ZOlcVcvniKnMWJ90VgZ3ExzSZE7UB/LOL45S6uXPl2QtbyVxEA2xiNRbLoW2r/Euv45j0
Jg1pBU5F1hEq+ow4KTu2+fq8SaetC7rZlb1LIZdiJ92DWIcYCUpwkW2qYjFdzabtX5q4ajGXTxHj
0IBEH1rLmYLPse2PtHtHYdPuUyOZ/niDLbUD8rYPITOWtR2tFUiNewvQwmpqTKEiGKUGx87SQ8zF
Nx2LscAqkvRZjdXm7282/3OSL/79esMY9u3jH//xx6XoF2XB+mW/HcfOp8gT60LC2c4eESI6+O08
9j5J9hP8UBzKnK6rPPrX/Sb4hJ4gZHZ3HFA6RNz/dR6vX4TCDBVdJFhhGbL+znnsO1wwf1o8iL7A
JCPRMLAtsYTw+/1RqJOJkp2fh32XOO742lk6urFiy37pg3iu+ZCZ5cpWtXOdd6VatmkiHzWoH6WE
apofjGvUj2wqufZR/jbW0ej7OU2/BP3BLFVIYZaV426qysEjbN5NCPSBuDm6fRVjWAbZ/UkqRHst
imzpj5nJ8TR0pPfmJHdlwNjHtlJTtPPdLo5u6iz0Hv1SXLSSoOGhz4OtKAlhWhI/uOV4jKyj1S/9
j7nw6SJapP+aLEugd7qIDa1dasSiPZfcM1hQqve0npIrxlpFJRs+sMHykER5cYz9VOF8SvZp0fSM
V7Uxd37rrL6LeozLSysp5U0iuos0XM8AOYQ3SVQulEcigD2IBiaUqI5WqosZmepLpGd1l6c/auN/
xom9NUDs+2SKWR3KOfzWrNl5bRjnAMxZ8+h2i3quvaLH4l53Lfddm+zsuAgpD1OxvCh4hqLNYjW7
qBIAPI1TOfzMemZJw5J26eAVfwwTv71NgyC8MXU3Xoa1337r/THYR003/piQMD0XVt3ht22sUyGS
9gat8EtsvAnpRmhX174siJbLlJjJTdLJfcLxe1VOzXjp95O+rcdm/Gw3DfmcKE/hbcu0BwhzLhMR
ZUgVulZBskq4XnTt1vAsU4s2cRB7aE7+9W6MymE45rohoDqdWXD4XmQlDPjavo9jofZoy7E9hWGD
ttsbvYtBzHaFRAFG8Au+weHGjCgjdvFgTT/b3u6+JaIifE8tcNzjkkU37B7wyDzwzheOYAs4L47v
BsTKyKc797JKrerrLOdpjyyeQt9EebusqYbneg6ck5rjoruQlkVeWju07Y7twibbNGmBSuXgheWm
7aZ5M+CQ+dB5W54gb0cSwK0p+JZ6dnkX6hwncwe9fExkj68yygeaGnOeU0BFHPuZFP0+r8bwOh/s
FTPOiuKx5jR4GhEuX7dORuJHWtZ69QIG7E52i2a1CStzo4aqQW6hkCTwN1U7g+PsfnaXajuMdv2Z
Tau9MotKmISWSh+sqTSoBvJJvC02T/Wmmvmv2BFHGAS53KceDwVcEc/73HjhVdbEkDot0PZNkS4a
yTYijE3g8TJ4k8wwSWnAmM3ihvrJV/mzESHJ2XPyHjeapArtl+mb32S0NUVqwIAW0vO+EDpTZOCM
5BMsT23eF2wwoZtQA+Dn+qMH6dsFDCi2noBBZREv973vTLu4ba4Qg7dENBTwgth7MTagfM82qV+Z
o52m+Q3gc7o3aD/YdvadbJcn2zfyEpj0NNv2huGgu5H2QhhjWHaY0uTwIOzhuclsKF6gS2vfdU5E
vqznsCNNkIWEXyEy+ZEP0keaH40I+xtbG2IiibNgo+20vhCt0bsYweErTtQQ9jL5koaDfUq93tya
rBe3XYJAYGO7C6K92oqvtefCKZqJ4ApHmuoDRCF+ycYQc+EyO9mHSgj3gNeo8LerBGWNbF8robNn
X86QeY2D2ts2FlnPYTepI0YDxAUp5t1Q1/kxGI31HqkRCJpRj8A9CLlT3kd+uO2menwqcisBO3Xl
Te4G/ivT49gffJI7+u1QzGsWXknqSjY2NWnW7VA+29bCQi1rDbjNYMwRmXPyHP0MbiNXS0MmRR1c
xbEkV6UIsuZKDLAUjWMRPOfb3YVDuhH5LXNqvffJADs4KiQNdYu5fxNmuC+HMCdoE0cvIXY2UUs7
Var6yS6HhpSMYeSQ8+rQvbACJALhINUVngNO6r7AGrGpO2PmfWl58WmYe7ICjREp0i7oai+dYWo6
pPw8ql0cvIpw6ZeNbBHlbwMXSt6fTPG5ytqu3lpthg4uUcTPbNoFZwXuV5uPCz6QzSBhy+Aqwgpp
XJHnRwZIiLsiW9luzz8okmbI1k2BtgejzB6BEXWYfvOjzXlNxDBOe2+KPucuCY1RmIeo963Qfa06
HMnCzuxt2gPCx5wTtVWKy0yAR9k51EheSAJq7fkQhll+leKiIYNtiG8VD96By4cOg6w/MgiOxMe1
wTuPIbB9p9R8EyvpXcDYUcDhdMt7aFXN59HOwbubIC1vPN6UI1lC7o2d6eWlKez+LqgyYqu8nu2B
e3rcDn5F4KtBEZe5rf2kvHJNjQyq/ClUzLYqKGuo8bIl8QZ3rItX+JQOWb83Si+XExKQLZNrSihl
FE/PsRBLu9Njp/kkwaNtc59uynLIb7pERiFsiCq+iDGVF6lfmMeFSeQLXBm6OFFZ4ymTfYIzNAE1
SipX3bhFJx61IqCpz63W20KB0rzEWfy9NNK/t+YsR5qRT9GVp5P6YZ7LgUvBGoujpbPyKe0IH9o2
QzbdFDnv8IRF9KlMQT4mmM9bKy8hvfsBssvU0anpYnM985CCPMVLcMURu9zmGKAoVZTYorSxSPTv
LaQ0VdhgQ61yohJLIb9ajdSI2KbxqYxadohoiJr3LKlogsc7elcHTvfcyKq8GOehg1L2xuNUhQRw
c5JcZnZEocVgYd+IoO+2oR+rZCeCvjnOoUMGchUEyynMZ/dna0cIA6F/f3JH6qswL/QFaC9RsIG6
94CdXrKhG196BxCNR26Mgm0X9RhMdZConxZBTNVoTLzvctM9ddKvPnLcSWB9KiICWqL1GzseqrYW
5HkXDiGc4KL+k41ZLNokaaruZ0PtQ+tjdFKpH/0QTk7iLKLT96U1QMF5lWKU7plwRBNKSidH5T0o
BDSHmX263v/vXrIj9eivrMuvC8a/h4mS+uMf//kv1hK+6re1RMKtuOwcLp5y1MGrF+e3tST4FBJH
wJ8F3hoX8Ye1JPzEqhJEqKdJpcEIsuY7/O4cxTVJFF8UBMT1saD8LeeoCP4qg+cbkEUDHgVxiML6
/Od/8A/4UYGD0m/cHQbS0jrCRuKBM7YYXjCJrc641SRXqRVtCFbrHGBwgIsuTD0q51dzHeoZfyfO
jrvx7L7zu6G+ZTWKX7mieGir0oCxLJgpzf0EusTZZRqLLOTV2OcRPaeR3dr4/ZJSCYpHygXZj9eE
MVzI6g4kRsISsPuO890bFvWxeBZm9Xw1Ffbg7+5maSq4Ymu1HbpuNf+0qxAvYnn2JYKNNd+DEBP/
wa+SublsGanMtsonhFbpqIePKZ5HIjB6XOabceTQ2XoEShFeG3nDdWfFyQTVChpNkIVoH6J4Kdr9
GBv9XahSPjWu+FnUZWNfJ71DIPgYjaO1mabaJ3oKj+umS5nWL4QtyLkdfd7ZnQdLRzb+CO61aiDm
Y6Vz+wkQYWh2i5mClcFp62QrgIvFZurJUThUotCn0pI18mcUL3dtX6DTdN1SvgW46JpNFiUz0Dm3
94c75cUVijDC3PMauzryx9r7vow6+dbOvvhq4pADRS1DjbQsTki1wkGGWIKIQvt9KEfpbzUqPuL+
o848W35Yvwu/Xm4QUTPqOTBYTxYjFskZMpof5tHkrwumpnt3nOZnFdtDux26rHnvGlncr7JzjLxs
nAToFjG4FykG3ssQTtW7l7YhCaiVP52KrHC+x4sPsli5hXnIumZ4RvI3VPhzLPs6KMol3s9REnwY
lrNpg2lW14++vxAGkfsKwZ4djsiTGiUQwaPgCb562hm/hXYWq2PfSk0PbuSkxZ5oFKCcMUYriR7Z
ISAjCAZ3fELq2lMUYXMTfOl4VaYLkWckiRWom+fbJPPM/NCUihkmi+rw69QAkTEmskWS2tfVT6FW
CJil65hX27fG9QntkHdnPQPAhohK/wv7cWN23oBom2RLJ1Fv6OPwVka141F+VWJKPbRx6RMqV0wa
Jw9bA215PYK2bM6+NqpGQi1Li/dNiip4quxueRyjITzN669+LKXdfRC1J+AZieQg3NvqKIPElsrt
yPj7ZofafUUWiUy9JoXkyxSo4EuftP4HgYjl6xTZEAo2DByf8o4wF7QAEf7JIkLNG4etz/ID12Pv
J2t07vMoQ2Vij418cwaFxFEluR8fIlVkqMTcCpFBwRyzsSHTKO6wRjo6ysa/an3vAE7BCFa6fhZu
0Z2CDwqEx086xxaJFTt1jm6oop+VSnWwL7PFfSm7oFxvObOG1tsAl7ss5//b4613P/gxOKa1jvjn
1HWxc78YKyaFfFQzdRhlV6OBs0OQjE0U17rZthpmcNPLkXAXFFoeIpTItV8BE+X0oIbwrhaLt/qS
u4gx1S2JCnJ7/2VJ5JgjD7UVSqkg90iTZEK6ksHUoy4Vqi6uRd1Dgbb+5B16ArQ+fKNHbOqLlVrI
EpkMNxofQXCZDxbnTzkNA6ULmUeDWZp6n6s8ktcESPDESNFxaqJwYUXXGDsQeJrSH3edUyKDNK7k
FMua1NxhnBm+9VkCDVWkFOtsLdk4b4u/iOYi0rxhFyoYSBlRVT2znlkZqscWxddwDf/tNnu37xrU
pq3VIv7W8bjBNCfcyy5YuoP2SDLc5iVB8MbODiU6bDKf1fjuKbnGA4rwhZEJy22xBpK2cvwM9MU7
K9SIP73DO05lTFVXkKuTk/1w27mcmX2lvHfq2n1uRV8+Er/I5KmaxL1yG1aXo4iH5an3XDhOm4Ho
wcuSGHLOgyRDF9kAyVaZ/9mziWFkA2la89kSzYywjOzOUxFObxGP452uND9Khd21Qaua7mBKXkWX
WsdJR/JVB7Z11YyQ0Hzb8DHvJiLGPTmY7zh7oxiXu03CLN9ieijtKv3p9gsqZl+zBt6A0BCIgDe9
IODeFuFVORjKlDo+3O6uhhJ5swBlosvO69qXmi39xFbpDNt80tMPE9bL5ZgYf965tfS+R25R3jeV
Df0/Jrm598C8b8vMIaLRj6zsoU9rHhShLfzfdSjKVyK0cmbd1R++OH33JuYFoWqwJNfAU8ndsFrK
YZejrb/azJez4zzvWut58fqSZNqzJ71bVn96evaqa3sYH/Ozg32aQajgiFdnewpl+dSf/e56tb4n
Zxd8c3bEZ6s5/u+Plf+/55H8OlLi0PzvlTxP3yr9rfr+o/sXUyVf+NtU6X7yoA+Z2AJEOyQnQu79
NlVilnNJPHLEmhgFKfkr0h3ihhOeC2q0RiYCRDMI/jpSrh46GYB0Y6DzfYEM8O8g3fD5f0G6AwLQ
iF6kQgfjXXjG1P+IdA8ZjrfEKwnXGXsq1wxHFnc0QEa2QhrwQ8FG+JHyjlKVMwewNXvb5YyE2Cso
kp7xEdJBCIVNiTnd6KkhnnewxdQfihVYsVaIhWgA6hoceyQ2wJN451C5n9ABFIekaD0qKIck/iCB
Nj8unRi+emMQ37hnVMf2qv6SkdPeeGfUxzJZEm3toSweh0zOy6WYy+wjPaNGLGDxi+9n1Yc8o0qc
S9m1WaGmEJ/Tvj3jT6Z0xW3qu+Y2TaV9GpIvijGT7W2FrrwVxBKJoy+qM7JVRCmpA/EZ8cqZtpyN
h6jjx3zGxAiLAB+rPKEWMG9gsyjIC4JCgumZW+YhWME1/4yzoV3tbjoiVO6hX8n/U9GTWkE6e+ry
m2QF7kA0aesoEQO6WCqA9pzakqekTQkhWcE/O2eg3HRJRKdbuOiPqqtT0im6uAQ37KflCVMAokUZ
JHeprg2VEuV44a2g4+zY6RvqIQyyLBdwxqN9kCtKucKVWdEQtkGeGihmuAKa5RnbTBxfH8APmhuR
zWCfZoVB+zQEejhjo3gYbHLuAUwDfuyBxQgUlbtSvMXziq06Bf/VFHOKb6QW7ZVeYdhpBWQJCvfu
yzNKK0xLfsmK3OLhMJdLQ+uYZUi7cZzbSPZIRNoZ0AI8SYL8dhBC180KB5dyKh6LM0Yczl54bYkI
kqKPP5uKYoExhrkn2zgCXU5XoJkRfzhGZ/Q5BTa507YVfBt+QacLpzwh1yXtq4UdJK9FVRiIrdlc
VCnCayStc34fhS2dZ3M0frGTJL5w0iS+jXBunnAEMGtJpwq+1wVgt2z97DQQBjVi+3yIx+XnJIr0
Oq6d5aKGCP4Rp0l+neCxPC5uHH7OrYEa67wZ3pTftrdTWcXHZsrVfWtD4AekiOTwIA3lZH1RPrTK
AVX2eaOWwXmNnP4KkwjzVmamjR9oHNFBnY/ezog4ujDkw/UMK2jyvE7Qh9OHJUUqGYG3NiPaBuel
N5E+3iAZcFhSdm3EEwycmzVil/jZo4BAueH5gaIqqwrTnVp1SWUpo8vWssKvVhSqZOt6nBkdVhyX
pMkR5zd6wGYzpUX7EdeVzeUe+2i9zSCSfV3MLU4wP2725J/TI1qlXQPVvBRm45BQaB3wN1qvEDXe
jZ0oB5fdEMmvRDTTXqKG2mSXMXaQh9znMxPPU3hPykm+tYMpuXANJs8cbOxQz03VAxU6VrCxABZR
9bn+LoGywOC76HtE2cFlndfzs9sspMB4R3LvkB1ElKooh9z6zJuYgC2pk8s0mP1TVwlzRWIbrewq
+Ybb527SrrweEVrghFItGmtXIkh3kqvMG4snji5xvdi1j4GwV4c56e37qW+yQzC1kl2U0M9S59Zl
iYxxp7VZ3qCoycYg43WTOqCqGxPoaTfoML4lFoh6VL/jAbAQnIW5c8EBETwnC0MeEoWI4RAeCgHd
5PIa4qKb4+jbos2484Eqt0BV3habnf/k2tn1WGNBQkc3bUXikku/FNd24VwNPIQqYVJHW+DcEoCC
fwM1hy3FfaFaa4dQ8t1u+oBY5cUjxY82OXIN593kyQW8nxy2gRWL9hI8dSi6qKcpSMzLa19uG8wq
ANtYG8KhvJ2F3V+T97Yq0SSiwxK79F2RTPpiyDvzPbeqiceO7BgZOt7ebQLy5OcFrLHz2jHaunFF
8bsGLj2w9SJKFyajNCSxHZ89i1T5pccnExDz4jEcptm+EOl1aKLsYV6QkB4UPlNqPCbRv7Zm4sgQ
ygxryv9FFWTJVT24rTosVUlJDEdRfdm3hbXjinP5TaEOXufU77+FPUL0Bn3nIQTbTW0Wh8G0l5Mu
q2vS50JWgXQ8tVFX3BVxr2/swKrQfSdfdQkRainxbWpL9Qo3HCJhiUHl8zE55OkKs8d2c8h4cmBy
QqgVgEOKVIPAPohZ3HjuSJ4iD7t/8AePt19bFJf1YxW9ex4i/mIJ888OdQmsEdTg2EWUHeMzUK/P
oH0AuBuWKWdzcwb14zPAr85gf3kG/okWLD7DNPbPaWizSLhnkiCYjXxtf6EOzjRCujIKOsJXuNEr
zzDEQ3yq8ZFCNZ2JiIm8H1bNPrOuEKROd/7KWfiQsHC0ZyojWlkN70xwJCvXoc+0R36mxM9kSJAU
zr47UyThOFvvaG9TiJOVQ9GpSV/dlVf5+xPt/wQBxyo0R+n274bau7rTa87e//mX0+3v3+C/hlvb
t9fkCERyfw7bC8QnKZh3kXcIuYb4MhL/Ot9Gn0j1FW4EERry1cCjv8+3KN/Rz/vArIg/BLWPf0vJ
4Xn/lF7DUIv2jd/EJxfI/mtccWWPI7HbQDlg/fnGVRG0dbMy2G3i4zkENiu7i64obkZthkvjluI1
EeSSztJpKBiAD88aXX9tmd72XC7LjdO18Z0r03iXNJX7hbMDWn1YGXZqP8wmbMNdAcVrY6mGhV/8
MGGRk7ShbLu88pL3nIvxea7b/8femSRHjqRZ+kQIgWLG1mDzwJk00jcQOp3EPKpivFEv+hR1sf7A
jOiMqKwskVhXSUquGHTSaAbVf3jvexg8Q72Ebc8WSJDENRTdW5Yu1hNiBHYZKrqN1Tfs4Ic97hDj
TiSahT44drKe3WrTGUFfs5pwkKUEdOETWH1GFgDzFIKMdI70JzZ+CZSCLEp8xid6f1uzYL63i1gv
b70K45aAtHCHSDZEQ0sR0KOXYB44tDIrKFzj7IfhyO41npR3n7VYeitl1EevrxB7mdQfcawP26QX
7XXWVcJGY/Djp5wNEh416DPkVw7aEy+r2EQt09hkCOu3ivNkm+QTC/RwqridHCvcGEWHwYrMUip+
8GtlC7l6zFwMRiiK31oHfG7Tifzdajvi5Sj3FisdkhQ4ibctSn1OIi3dts2MJhf/9Mamh1iPvKmY
7xD+biR25RUicGzDtRlBPTCLge3bonOAMPfLlam3M0mz2QBcJFo7o/RM3eipLczntGF8wCxnixl/
G/btReIYcmdmIsN8dGgbpKbXqP18Ly/rmzbpR2+XJb4BGbcdrU1Sm9Y6HyEbWjK5FhZgiXxRYfju
XsbT1q0d+56yI99lZtFvqqwYbzS9Q7VmuOgwSO5sS9ZqVM9Bild2GffF26SrsT/IDo6ARqyhmMwz
eNojZtQmQIqxEWAZouYe6fJbn6Znx6wRGLH6uosBtqwmU3vzRnGi9IGVVVGhM29fOWF/tIroS2Tp
Ka8q/7FwNZgR0bvhuldlqvgyTTDaTDqFq1KQslf+5D/2wkeoMkoyZroqXudD+57ifQ0yWpTbUl4Z
5gFv0JCoc8GV/OjyPo0U236fqjBLNLRIZrQeQyO/T2ZG/ANZRK9coFtU2AES0DmA7HEDGmGHIns/
JCW/MKm5Peb8UdTHycG8b87L8MqM8Ke10wgjsrqxWucJmeCxLoizNH5KG5O+iIfjELofednuNQcT
R1PeeRFxwLHlQ+vF/r9WtDudZ6HWFDc9+RZFzkuas60TlXtn6t1j67jzpa1cHcM0EWHahgdnG/rM
ebVRVY+qjhcdUHxGKXvxW2LhnPKh7+VqLuN1KCWxLGH9KoVTBL5Rn2XKQ93VI6ZlEb1obvGo4lji
etR+5k21h6Cg7qKYyadtFXfxaPNKP4vUuGD6M3e204gZSYrkc7SQhjUzB/yC5n68sRGyw2qM2Cms
BjFUz7mqbGszFmJ+ZfLsrxGy455Dpa5enAgVq2DkeDD8gdxUMM6owubUQXhviAb36ow65KTzNmyp
MLoXU8zO/aC5FOvM1XBUYtVYt2hT21UnwuHokAazMQFZE0YYNuxFJzT9BSs1Uohk+OzOSXUqWdFi
xBflWe/a+NoUlfvaR/Z4sHVAkMqvuzM+82zty7J5lsWmyLr0pQdBGUw2p9aqDKv+GOk014ql23Yy
bP2a1F4Btd+OPzIIgZ9aU8sfIVDuTSR9edDSDP5GC7D7OtRGI1eaPeokvoU4dUA3j9Fb0bnGl+FE
FlItaN8XV/lP6O+qdZ24ldqNaWQh30o0ohHRWb9r1ZeV1/4+Y85+RjsdZYx3TeetiUu5ERR+ZEMW
Bp/73ghJAtWd4X0mZ+iWNY5XbobYMb9Sy0IroRl5elZllr5BPG9WkBi7Wy2lQmykY755ZlWcZmD7
X3FthtqKjfGS5Li0RfN3hyTb3jp3S9sUI01+z9kbQvFYfvygzw0ylO8eKzYxQGh6UW+AMNKDeVSQ
TENGwdR0ANuarMalY/NdzTo1XKdR0Hy3dIbkIQu/G70EDcCPfOn+AIHSCIbRrB7M7/YwraLq7Bvx
Q/ndPNbfjWTy3VSOhiJNPU1oNZlH0HYqGtDiuxWNzFFbV0t/6hgGzwhwd3/fl0DM19Z3M5t/N7Yo
u/eNhrNTGK/dSL3c2Figsdvk91amIYL+bpLZ+mt7vGKs+Kso2vlLNy2WvlpXotiWuvKefchIOy2m
/w6Rrv3SfaUObNzNbVp5Gap7p77FsYGuuMsf1MQBkVi29mnGHh2+tzT7tddEsJ4ZADhCur8s5tHX
4ntI4BbNRKWwjA7qZYqAaoZmPOwL8eE4EmPTtzyOKDMn23S1/fPvV67/M2axBiLcfz+L3XXvSfkf
//f9X0exy/f9Xq06VJfL2pZSkEQX5paIi/8YxepIkoXho0smDeQfW/zfq1Vy9Rils+CHjOzZCJD/
qTsWvwmGsSa+ysV0iSzgb/lAHOtfFvwm417Ez5ZPwAGD3qWa/dOCv1e+ZVG/64FvV2NLsmbtw+WJ
Pek9NyzgkGSN7gzRtIqzd80NvbU+z8VOVqL/ZTR1osim6pr5FBu9f8JXnAcCvlepN+m9J9MWTI9j
k2o1AhxdFoZlau094UNjZe9VHwor/FWVZmYHeCmTiLwHezjRAC7aI89zGwRqhjMFbtSzCO4ByAZw
E0mHsBmDCPJJY9VvxlGJbF3jEKeDs2nencp0Nrn2DS+DVf+oc2GScJx48oovRMHVaqPkwDUYHvqq
KOna89LCpozudhj07M5zJ4T9nBn2mXvcBKkCdOnNsHr7PZNEQwRRigENAWm0Tlnz3bFYQiFdSQzr
HTyeAymB6lRaMlcLAJotVKZy+x2kT0S153TrwhqqJTysPM32yLaNOhB1F2kDUr41zLx7uUZg0Vh7
wMxOib4hSb+m0U5IHKhr/06Pq/mZeDf5MTX1TFi0RJIEQ0AM9wnHELtUSit/M7kkluVl/o69jXfB
HT3zXGh1fxrZ5eSHCk/gXQVS+Zde0Z8H+CLlMZt0ww1SXCf7vtLsz0grLf/gMJI31sphlopBLYV1
PLXOzLGsEpAVsNiAAQwhdA2gz8VHRt+SrJ2E/ScRB3ZxyPy5+0G+5HRJsdQcoIQ1Z6UBadmycy7W
jhHqvGfW2L2kKH5/unZu3mpVKE5S8cysejMMz4MGpHelWV7zOKBeR4+ltU+so8qNNTI9Q2QLmyyo
iwycXZKAcumrrm9Xda+7NyNSqjWoYVZmYhqGLyhY+RWlCLLj2gLaITIWnFlZ6Gc2qlCDhCyLixB+
9knNlaxHj0UB1lf+B63KDDelb82XnmDJ/fdPiltpP8aWSXoczsd5A0PF2lI7lCExIhlxqn1cMWa3
exZyra1OSFWbG4b+IMIUDj4qqpBME58gpiDBp7Xj3ZaMXbSKlexsiPeYS9LkY1/Ut6Rz1g8WTs0I
n34JYsJkFosWxmLn7qA322rdIP21qHnBy7YzAwHuTTuHaT3bQdNszqHDGG3Ey4BIsesZixmtvvMR
F+Y7x6laJreh9hyFYfg0SMXWfShbMgKtSG6j1JkWqa7JDj3rPYcY4YI19BQ385burbyn2BN7u3C7
c++M+dYYq5wxf9eN+zHLQUTEYwg2xI4img4njQkbNMWJFT9GproAvzYZUP/W0C3EWddScDe+mZLC
NFadc/DDGp1hNSHT9bMx3NJOAkBLfVTzyCi8ScdOPDRnOWIIjtMq3411xd1ueAgZ05gypkfTcezM
tD5beUceNcUsOqEFv1fHqcvKoHP0azjl9tYIB5easuqObkywR9fb9qb1oyREiB/rnwCZcmuFW6vd
G0OvPbmZW5yMPlQXbzQSP5Csfi6pVqUvjTcZ94ODFjgqTRpAgZBz05Sxf5kSzSb8JltKZFCD6O4V
f9Sud9lIk6mS7x2ITsei6CDxIO3k/DOh/r7GdPyvoa5FzoqduLv3RplNxJnqxg58hO9uLIf2wcce
cT+gzj4qVds7SnLzLnYGbVqjxocdj+l2o/tx+ssaM5zlWSy6Z6sDPIR0dso2EmUKoY5Wd/Htidjo
ppefltJpN8c0pzAJ29EENuiPe4JP7deIo2XvN163dwfgW42uxqPnJvPJiBdFmOKgh7vkZWesvuJg
+168G6FXfdIIx7t54snBHhhdnEnzLmOHnmNtu11+8bpk3tVIhR5DxLTHaoQkhuDCfpJTPyycPFkH
4Lgqxrwk3r7CP5vFpsfwwrQi5eBGRrxsLXxNN+8KTmNyjmLdNJmmhC/E1VyAcQdmCv4wA1O+k37v
U0cVVpbtmSph52J/k55LYjyPc5F348ovCczFw5ixIELKQOinMjumm7Yfb3O9G6/AUpot+qbq4lsy
/OCECY+pr7evwnTUibZ6ui10+1oMNlOe8pJ17t0gduxsbLkuKse8dnXjx2sLrNAOOYT1EMmU8lh3
ki0BS3Og0/cyYrYkd4+B9ApDXHRP0xztrdLw7lKOpHUm6mLHRDs9+JmmbQ1InLvM4MwNPBaaDGUw
weHDGTcUvpJIBw7157lVA1P+Kb3hOSRRNfJWtlbPLwTXzvt5tNIdXagLMEb5L4M1JxkbkrDZzw5m
obrj26QfKeYecfGA9h0rdmT62yLtplsXQeo+bwAZrQxyO28XG9Fj2Rr5sW4Tom5j8Jj1bDTXZkiH
tzrzcGY3fVndNdKL4bKp4iVqQzILssrggQAeIzsnvxD+IN6QvInDaHFW06iDtUzeZKP8va+zmBCe
rXa9F3/Rkkf8JbzPju7qtm9K62QMJWaIyq3ou7RpF9uDvfH4a39meGRBFars0PTNrCOo6XUs9XMK
PFyI4Uar7YGjh7riKKA9+kFq4J7CAzKShNBlOxyIu6Q8Oogi0+qHX/cW4rhTZ91nrjG0NK7pghNj
65h9ioIYV6Hc+dkftLfJ1dtHt8fGpMN9Yek0IiGBBYEZkjA+0uojpf0MJ944HBymYtrUIB8cOeCf
UDylUHo8/1n2HscLurZdPkEnjmfpv2A5DIOoZ3AnHCe9i0JmB12fYo/RjXRPe248eNCvvugcjI2i
QQmoKgg96ufiaIxaddfy5BFGG/X3RRuxCdcwq6wmNtOw1i6T2eKjlVs3q7ZSg/6kx8W9HLLt5LFG
riPqF/9gEz2sVwXmnSw5ZHU+vw92CY0M2+XWd1ODP9Ecn9PSYR2lWVudPk09OJm/zhMSkcImfG9k
7W9LqIknEDeEbTkO2FpmO7AADZ8oCDls9BAfSs5mIuC1PxFWgLiQmQbWHpZOUG2IUcLHZJLXfKLm
zNw2PORS926tPI43yil5in2jL26MwUCfrlPsQU8wFvzqs6GGgxEpeBJ6FBQVx4De9NOh6xQhpCNQ
jdbsh207ZiCqfOAIB9epP31vxlKmdc1hjiLCEWS4sw070Ge8F7pTgeSEj8XCN5ZEC6tplJAb+USt
+9SLdhO928L2LFdVrTO30Rp5U6iZNzIt6+vU2bNas6fhNbKZUreul+LPI3SoGjcxT9C4MkzNeZPl
XF1Hv9tWiFi9gCBqpG7EZXPn11yvKzcqo3TveVMSGNUoaXCH4dWCJ6YRX8pCd+069MAbtwVUHFSR
iJhqhQNpdH5dPxsyZ5gBKzS70Yxy3khncC9tinACOoMJaqL1y2Zb4Ytyhz66lQ1iMGpq4zqrUO76
Rsltn6chyECt0w5qFvGrlGb5TGI5N14B5cjVqv1gJuIx4tE8OGOJTrhq3PCSV3pGC97gytZw1X1Y
aRZRi+QuStM+KVgd9g0hyl6jMTZmegE6DyPTTi+EfmaeqcmVz7vmHsJICRSQrjlvyaFKjtgjlvuY
IxW7yWClE4oEDwoV3fiMXTF6cEJR/4OU/r8chT9xFP4hZ1piR/99Cx3ANf1U/5V1d/m+PxY+4jfD
NlnZ4MBFXfcXjbzzG5sb3m061O+voTX6vYU2fiMuku9i4wPcxGVO9f8XPpq+KJpszL6Mn1FJIbH/
e020udCH/ky+X5ZKNPKskGjxLX7VvzbRheFlrqj0eN3nkequWcfsOogz31jEldkrT6K2Q1Fb37n1
JMdtZw5OfoB0a27bPsMD2xrzoY4TqDBMrfV5m/cO1sYx8U21njJ3vhm48MP9zAElfroO3OztOGSM
TBPVzhdOsJ/8i4UXVKlqvirBqZ1G7FZJK9FIIGsSezuBLd66o2LRAFiYj3oadqEdkIkcV3RLlsLI
GcamSfvErH0TTWX9NgwUbaOWxEc1eupE72A82BQYJJ7I1HpcRIKPrlH3a5Bz8UavouLXgMn/vq/N
+NcUWd29GD0rR3OLCpZKqHizmVrv24wJ7khW0l00OvQ+ei28HWhc4pGsRgS9yQ6K8Zq82smYHyU9
L6mIk1e/a6IuIahZE4Ptlt/yWqE6fSgHL75YfWedpcyqq58OxiOyHDLiq46Qec9M7mw19ySCEHtl
cpNF0NJR0m6KMm73XoUuHjFAeaCl5hpWkMgwRJbGCepn93MYOrF38Afeqbx370a8PLc9bgSO9kxr
qfEmaugoYytQ+Eb0UxJI9TC5nXNvxOS+Iyg1AjNH8jmWiTz4mBTuhrxI0hVXtrVxcdGe5rKasAil
4bOfFeU2YkyxqVWIeZI77IftpCLaFBisV8ZYxFuLPLszPmx1mqKu/znSg5zmUJnPXSnrp9lry8fZ
MCsk2I52GUZVHxBSFQ/KoXNsR0PfqdSu1swH3zCiz9sS7PApiXP/Fzfja9GPiNWnrNkRLjW/+Llv
rrUxLDawmrzPgo/HcwoMDBZ8Xe9nox7WTjGod+Sp6qFtO2ej6y0o59rK3gnto86pNMO/w5c4fBgG
2o6qeLJSMvKktIaDzUDi0Woc4rfDRj1WnXA+2sFtnokXD6/ZUCc/R2OInwbGA9sUECezZTJBdp2Z
gNvyiK586LFpH0QiwYnYoVkclKGzZrDsMH803DC+66wu3EZhtOA2dJawKMlyuYlhWWxkOUZRMCMt
vrRUkzDxBOqHBaWMkywZpQ9lM46Ha0+zvbMmw3ww+7SgJ8ztJx/dxkNsKHc3NFSQlXSZjrB1XXHT
NKcKCu8O6Eh4Z+rN/Atolf3QDuwTAYy6p6iO4PFaiMKMwZ3fRTXzwesKbU+uZH8RpVY/ubE1oi2G
R/CAtA0OKOyrOxMkCs1cGAY+3o7TPA4sYxWaiRLEN7O0kowtZEr6TcmqbsNcYXoYqYJZXQrvtnem
6cIgat73iRhv/YRNRC2gZ/emjVuSXumij3N70dwB33XDljA1TVQhYa4DBi8Mp1nJYtC2qRciMDc6
8y2tKVMxCzYbp+y7ZGUTRIoK2TVunarC6+7Yz9TU1R3O0xvMnMdMF8+Ji2tj1RFMFCC2Lm8Z5KQP
UdxxlGUhK7x+cvQ3wLftupWtNm3zxrRuHCT9QaY77kvhJB+TiMYnh9//vuzE/JMuHZnLbHWsu+0x
8QL0yXCSzam/ssy+KkssDJRB6M+Z1ff8Ek2bXAHk0piYQp3FMDnnUMT6V+ZV7jL4ZCKpJV5z9SVd
aJAmuLbBd4UMQWlFTP4BwwIsomBZsiw2PWYmjnoK6wlrJ9pGChHl6NqiFudI5THAs+guAjuthaaI
r2Ag0tiabv25hZItZv/VYKd6xuCMmCkPExI6wZgSUTU6Q78vJldejDJjd6fawgXxXMOAWsW16GeE
qT4QlHHCxOEAUQNU1vqYU6CNUBJBehFFIBLu0xUL5fSZD5m3TZM8Joo3pl7uogqbSt9rk05X1bXk
kcXTZezb7nlqrP61YBF+LPijiA3jlpLStW8/+lmz6bWUBFqmVw0qftRNKguYndr1Ct2wp0iOlcPV
8XkONkj7h208J7HaqLHsByYbsroRk+aep6wgRxSNY1Yy9Zgo1Ao693tn8pKKBU2kfw2cQfiLqrak
R/ZhjJU4K2qQXF5fP5q4opeh6WSHrB8n+N+j7MZLO5nzjYYhmmdCDv0LodTyXQdKq8VkoO7nsOm2
eBYAa0eGh/umTLVXTBUjF87kAJj1CgMXQG5riu8Q9p0R1ag3NKlYIjGRS+lZUZtOqxGO962IOd3M
yu4wLc30O9rIDbqD/YxX3+v6BoNI19fU0739E8jGkJ1wBXTdtsgzIMKhVkc37EWXYIhSJCgPLMjv
QSNG9bPJy1CHt2ryumiX7GIz2qSdp0UPtg69mXMGCs3ny8eZZ69ZiGJcMtjHMfG2puQ5B9W9Y56O
iDXkI4nkrsTe5EKC0NKZRrXOrEeLUR8y3NgCOEGhQrAthT0tPAYIG2BbYInKfK01XSwqtGrTkgy/
c7F+gABGVwZZ19TLgOctRxoYX0WWG+cktuuF1BFd8YTXuEughYQERp/xYfXrvhn7tez05KljpIu3
pVHBMEw14Re5Xu+FQs9WJ451U3pO/E6r9emboX8dhjzd4DYYgxI/LocqDCP65KTfhKptn6LILM9z
MR3q9JeZu+6+IM/p0Y9RyVWc35zuozudctlrrwNujUORaxh3sR8buHMyv8I8LX0faJHvjfTVcwfI
3SPYkZ2aLMULxMkhROtp6q9tGVVH3VqCH2qe6Be4TXAcaJPDjWUqUMVtX9w2ZOtdVUcWxEDv8Zby
Ru+SHLmKpdvDzzpz5eMc+3bLY5PkdykAOQQiCJ5HXNVwW0UnrIdZS6W2NkTcn0Dm2VvLLbtjNui0
/EWtNYEWNZKPT5LYR55x7SzjOd+ThJxCJh/1qz5brEzynMnWcUKkyxIjGvAOxWrwPtIMVYyRMdVb
oZJqlkFV8SIhGMSME1u0PTIlvnDL0kVjJl4WxDrWMCHBZfNUd0En2+khIpbwWCDqCFSk9BsU5Oqr
Vp3cN9Luv1w+Pmc3oSfV+Ypcx9mcHMemSh+FtJsPN5vDTZIaTBNMlVZfrGqRsnZug9a0KATfmQEt
cexNTh2yh6NYbEevf9As+TV2wn4rNO4Dhc72pg5z9wKWo94ldpfSQA7ioEnNf8ez7mztzEB9oRld
GMDtd9JA9EgMgsowBnODk7z/oVt+cz9Kob1mrsrvG4t3JTFblr65HqW/3LJCdT42zk1pgia22U/f
VXXN8M/Gh/i+iJGPfhwNO8s02kfca/YenT8j0kyE6oOrcYTB4KIef+j6SLIQmxAur3BMFibkrgTg
hjCm+dYo0UEzUZ/Lp9SwuDakad3a3Yzu18TTKoIkcsz7GCOq3NjT7D1aoInvJbsxb8E3Qk8YiRoK
woZyc+2Zk3pDcY+uvBXDcIKXUGpbGInqXhodKEbvm08IyIZnAAO7Syx7Y80Gg40svi0mE+Qzkkt5
zy+e3i9mHqjYpkW30KUFSntnkjCf3diYF4zi0F14hsd34kkSQF1u+02E7H50mu9MK70zWiTjcZMf
I8vI0mOKflkP/v4S+n+CfPL3Lvq/NQXddaor3qe/8H3/+X1/dNHmbx7uEIG4wRSsdE364T8W0e5v
IA9dH5oVG2BT/MkWJH7jNgBx5WPZobkVS7bW77YgumhudcHemCAfmIX8/2/5gr4Rvn9pogUJXjT4
39BE3zX+0yY6lXqXI/EpyJjvSy079t9PDz4WnqTs+6kCxaBQODhkLFZWkqVorfTsvaoZBa0YG/CY
Lg9stjy6GqC7TUyywi/ywnmyozwcdsXUgIXiJTX3wLu7H/X3mRCbqO4D4A86ZlAmqGtFYYl9EVnz
lvmr/+7FlThA401f06oBp9Qth1C5HEd2KfLFlsraz8+IXcSVucG0M+5tNqXb4ftc4whoL8o2mpO1
HHvQtzgBCWUKSSGuMOS2evqYLEclXhlOzTJteTHLUdqA4vtqluOVpYj66pYj17B9J9Aw8B1DXAIP
9vfZTFwTipIasxMolzLbsOGVzlF9n+cFvYARqO9zPlyOfHM5/DnNcU1ky5WQLJeD+r4nRmuilMx0
5e9EVxnczN8Xiqul+nVabhlvdvI9SEntjOW9fGXLYryFIVZShHhcUlBhu+MMx31bNwN7Ji7lcK2D
Ib0bgB6vbV8ZIsi+b756uQQ5X0DkN8vVaC+XZLpclzClWBItV2i3XKYTaVtXe7lg8dtUV/371qWM
Nd/yrCtfxPetjAQv3o8mtWHdlptwjkm4AkC8sM+5yTF5cak3Ba6p1fx92bu5OxLP1LaPtadRg0Z3
sYb2Jv2uDfiDZ7/83rl0sfsLIJKNjHRmdVl/FxXhUl+US6XhlrO7V355MswpPJJn/LNDknojlgLF
K3xzX31XLSiYYOkupQzmVv+KoPOzWsocLBPWjbGUPsBz6j0BCA14ANdK170Ko22bO81pECq9wWQd
7Wytab9CZ3aGAHMSyTDRUK4zQm4uCpfyzsRbu2ubfvhIbEKiZD9Muz5vy72PwzUYiMd9xNvq76Z4
CVRAWhVdHVMbbtmDcICbVfgMvEQ/WJFForew5sPUNotqsk6NANVIBkCgjLglYXSxQxhmSn+i3mT7
VTtZSxyYy36x033yBWiXCA6zWjE+x2RBPhZhLfDLYp84VGwD96nBNN1BWvYgY5zqK7ao7sMsK1s7
SukqciZmaQMuMuN20whj2CizIaM69tMo8JLuEukm9DYNFq6YKvSl8UYI1i3lrO+1sKGkzPkP7rJ4
KMDiugDtRykPWW8aG1FGoJ3Kln830m5Nu/wE8Em6hl7eoA1+wTq+Un29dVX8oKMZeOCsYBpWmgEe
axw0WfZK50h8UtpfrbI6ReSIYXn/ihOnToNYn7ajQUBQ0TFDYc48ruC2uXQR+jZNM+0lsrL8seJ4
e4o1eDOY8MkbqOcfbFfGgzEgq4m9N1PvbjJzjAKtnj70Lj4oIWtq1mz6EXlDwIOJZxDctZrqgzmn
9baIFDtGJc3A8mJj24xyjfP3AiJjw64Dbnee+a/oG1YVKl24mhXVUXH2AZHvwJPr7DjLfg1LYF22
ub9B0e0FlomS2Wl5nJ3UOdIyOx+WL6+0IjwC85KJ4oVl/zE63XA3l3lzzux4N/loHMx8BHsDLHal
puGF+2SHdXszWMpY63yStg1+kgCr0cSgBGxo6mr7WHr1jvEftROIIprsx7S1yTHkS5OcUXF39k2S
hth6MrhlkfaCzy1fc+IQuCYJVIBvWBUKVdDQWhfNlMODO0mXVG99PjM9jPbhAL8CwjpVSS6Yq5Zf
6AEQFyXhR9Th5YoK7W0w48+unLUnj6aS1DfzQe+bbNeGwnoe8LscyxIihIYo8idWq/mxBri1m1Tc
v4QuuGXOD5XT5EfOumvtboNdiFA1KaL6pSgnVCiWVTC7nHoOoX6Kpy/PUt4Ngij/YjLeyAJ0f96n
YDyz060c5VEG+3GbZcKnZvdb4BBeWD1Iw17OoH5cOCGuJsYF6u25gZtoauMlwtlpoECOIbCtU4to
uj/3yKT5vGhjf49lPbmdSwPNRBt9ol6iga68QXtEnFlcsctUt5ENVyINxVPkMe6YcqxVZphzdjSV
d98C6L0t21j7AQhTVpj2MqdH9j/1ryW2SVL8kvnYjAOlfxLpxc+O1XCOwNKNHgY6tLso06dDHuYo
aMASoo4Js71XMlaK0CNEAZxG9wZhdrOL6zE7McrG+kY1ipgjrPWHstLco+Go9Myz2j8neajs3QQw
7smTk3uaML+baD47NjxsweqfPebac1SK4cMb7eKsxJwBHpegIOvBTrc91cyeEQGP8EhcB4dcrfvr
RgPJUKHZMNaOy3YQM5TORAM8IU4EVB4lsxz5vZ98AzVyX5dluqca9sLAjlWJJgoRBZ7fzH6DYO56
K1mLGlDvmPJxnouw4Epk2B1AZp+Rx8XcbSsFNufJiZYpV4EBsHAK62x38D7XmZ5jntJBBsAEtthu
riLh5fcLioHpRBNhHiCeFvte5Y7RbTeZECoMV3rb2annXSui8r4pq2gfMwQCf6/B4CX7xX/IfS1j
U4pgCGJxKUmIb9jd7apmMu8cyqJL4SxUBz7096ONhKSAMMzWN0F6w8DEb97g8Lfb/y3k/z0wSrAZ
+vfrsJf3rv6P/yP/VVC6fNsfglL/N2xP6IaEbiIrdZZi/Y863vgN/5IPswhg7V/tT3zFgyqu83UT
aiHm/3/W8azXDNchv9DGq+/jHf1bdby3eLv+0zLMZyqCQdFkhKUbJj/qz4pSJ5oU6xjsm25p9289
iL8fTWmjRxjFPG4BPXOfKzTzX6yfFyOTNYcP3liKEzeWfT82tTga1SCOk+1iymzYlw1NO7JQnsE2
0saWz7lIkmllJ5O1hcwRnxjgMB33B5T6bsxDqju4mNwcVWaTPOB+VqtOTTrjyDRZlwtZc9Lys5mg
6CtncZjn/tCnQKWSLL7gZFhynkYYo6PTP9d5rO1QkBDZ5Ai6hB5D0IpQAFoPvcs2hVf2QWWP9q4a
fG1jiK4NMgwf+H0dY1PE+bCaLWwJK69jdKi1knGjXhrGFdFvdtMCtw58P2HCTaxgqkXHxsHt3eaP
rDZvUzRZWGpfiMHrN0YJXyVP+/E4+pBnHEpS2njunqm5HQgPXM0Y+wnrsILYIcHRH4gIHDOv34HY
/oT6QIJgN0wbXKgFMb5uzzZf/jJw1gc6GlNEIkQzZrPS7kizEmgKuG6ZxZRca9oc9GCQ1kk6jTg0
dfiIRZ+s5Wi2t2Pm1MeCrCnKj6TfKUe6mKw9C/RpFa0L+f/YO48lyZVry/5Lz3ENWgx60KFFZkZq
NYFVVlZBAw4HHOrre3lc8lH0I804bXuckcaqioyMgPvZZ++1l2aLV9YEUCD6kh1QkXEeeelNDeRr
bgMMGASlyRC5VbuVdA7H7krJfsOmdD8G5V1e/Yj99CcRDK6R7Vb5lWZTOt5GRTUY87KrqLziJ7qZ
xzjfB6WqJoqTpPwObUIcg1Mg8UXjR1ouFo6tjCq1YbGo4KVi70DSQzjQD2g/QgNPv2DgNPzMrNuo
ayUxtQXxRC6dZAu9gLJJbskakDS2S7OdXj3XtcKn0Zsn1nt+slicszB1X8YEOFrWquWRH5vtGra9
QwRW/Sgto1sX8PEfnHL22dRE8s23KhPpO07DtS9Mlge1l0QPDkyetQum80cU5eJ33QD3IWckgHW2
QSuOBJz748ga+BVqWftOoyN2f8RmCIahrcmcBonAJAMmb7eB/6tm4XvGzNWcCwt2o5cDqFwbQ9c+
RpEabpqgw5WYxVW2Kxycl/Arvcesbftt0QTey+QM1ouvys7ak+5BuHIhKGydNMfklQKcpIoyqDbF
MvfPoYiCc1t3wWUGFfReQ+Xaeb5b/0Bbjx9S17bPuF/56rlNsazrNPFvudf3oOAjDnOj71jKmJJN
Za7CZzcOw5d5iYJNE1cMYjCZcdstS3RH/rq5N5p+eUr7nAIQM4u2Pu2cvKfuEMI0ppuHnVfG0YfN
mY/6wqscYP2Ole4Lo3PF2FBjhQ/Hg8u5MmvIYLk5jlu/wAG0gpxJTWZWDOM5DXsT6ZqC3JtmWejp
wCtSrJ0sYMOyRI6DHciny3WdmDbXIjOmwcZX0bvo6RytRD9/jq1Ng0xrZ/KVgArh72bJmQrKhCdh
mC186cFGP7N7AMKcBAoQgE1hIcKcivmuz9rjhe9tJVuHWScFAjrLTWjaoKbKOFrJq0esWsygX1tX
71jtD/KwaEOZZ8dfRpCVL1GVYOc2f1RQp1nwUuh89aPhqFXpfaxtas5SPCXtPVvPdVQeM77xmIGL
vaGtbUBqUwZPBKB1qK1vCdiqCnZ0Mt0NsXSO6uqS840Yx1ysNCs6qOPp0PRQrVk8cc2u5RA+gvOw
byCVQ/rrvOBXzK7ywq6Hldk0jLcFPihVstgOy0uf2m+mk/RHa04/7LEXv2TBmjGpbrwZOq5B8VFp
h+ExtJrDNKIPLxDd5gbqcL98sRyjoTyL4KKFwgBEwC/VDtwC/FYV77i33/YBlAIV0iM6NEwirdt1
L5lqzddh4XjhPmzC5KrDvTlUXOV7bsuC5ffamWuYYpOXb3NH190sHrWYbsvcCd0uaN5s1AYxRLTa
mXG7z4xUnGzpyYNegW9buxu+2Uk075XZ3LSQ1cKsng5W587rvsZZhdPe0rwNQ1nbMXFpZK1TTHWN
WR7Ak50cWAbPS92qPcSxZhsM+FDzqKDkwHCLfZUGFo3AA2ehQ9tRrVyyblYBzYxOvQf299bOL3Nr
ExMvumQSDih4kOqQtYJqthSnr1XWkDuGcdlXrmnsyKSB2eXSfEfC2lgZKkvufB5WG4Ku8XpMp2Fb
lstAFqJX2zhyyp1nzWQH1DiB6Go4Kpx07PYpD/4VJULTgzCp7ARj8Oo3xvzgSzwApDlYz5zGyap1
uo40pzPlm260u9uEkxP7oM3cujDeycj9Dqp7QeB7o3gEQvOK6RGKNarGNhQ55LSDrlF7axWG3p7a
HM7ZwHp2un4VILQTHs7kiemqeGObHfxO+f1tzAbQMSNXXjFQLiYNoaKwWspFTJfrueW4ollP0p5e
hm5RKYuibunXzuD+spzsEPt+9uzgNE/Ej7kmO9BICUaxaVrrpuH+3u8sMx/YbVr+fPQsyr1SIivM
H6CIzVFgrsU18B5l3kjAgPBWE9krOfibivqehWon7NSA/nqPJHdphOtFOT5jHjSRouVtNr0hPM11
D5vaDeedkQURCQtGJbO5dYZ5rURQI+YslD6yrkfeqtasAJ8HXCXcXTbsSl55ZhLkU2VCIBqCyqj6
dufnJN7mqXXugM71Z4zI4Tp1s3q3BAv1mU0YPvEMym85ikgKBza1mcnof1GQJR67kmoy6DAUbnWx
3eH3Sbpz6KTN1hNLtGshyN8kTSEf2CBTlUJx1kOR5/1P4Et8s7z8rWm7SJc8m0CJDEe/Q0ua3VfL
0HzaKczmhOUMraT426EeRwDh/M2kDS2U0wq6xjC54M0ABLU4UAXTYgT3E5j3DgVeApwJ3qCufPQi
6NC94bMbcceovwHflO6U2WIVubprHNgZn4223CRJxjCtbTgKdPvDBKRj1vYcxEH3zMN5wcAv07t2
pm891GYei47Po60NPs5Qfc5V1+8m7f4xWRE+2gMOh9UgyvgnhRQGFbc4hha7bseVRTTqgqYV3Hva
W4T/i+yE9hulLbbEIY0/MeZjRMr53B9y7U4yO6qv4smjthsQztbRLib5p6Hpam7ieZ/f5yHJj5kl
4qZ0GvVALqN5ayrXvQliA3JL4+XzaQhxxazyKcJKBTlY/Cgwt5WYqPFa2QLa/Gqq+VZ25K/2eKPI
vsAj9O4dWig2ETTYg6mNXCQwJV/F3iPIPeTDg9KWr0Gbv7j5Vd+5NoQ5BnEMLigGy2YHr8/VOZZR
8flIYqk/W4NMT6UM20tY+CjmAgkc7RC2AAGidqdhYGc3b+j7jGWqMes+HWsor81NIWkXh7dC2wIl
Ac8eiMsN6Wyxg2nIw11QLxkVaniLrbn+JB1uKxLNWXcLiEg9OlGdPuuBASOJAwMqaZKLSCTkxUlV
wb0vo/QdVEF4iyKS72P8TzeIe9lZyMK69Vqr+Iq5AKdrxHyyZ5X9sWSefCGsYjOrxwYss5nb3L7r
0vFYs5tF2mL4qFd+wurbEkB+6miWHQm7bNxUbSL3s5cl9zWAnQ7woiZS19xK6EitdU+Qw1Ju1UDz
8empHi/B6HyiJIhXfyQqAK1SPthuk7MJVt7Zakh0WFGKWlJ7/rNpKZdWn6JKXwz62Z4bJ4/WiSIG
gFuew7prHGb7FuI/ZwbvWzEtPZ+DOP0cAtu+DQkq3c5uUHJG58F7yJ5xnRsokqsemvuZ3arL/WHk
t5Qjkpur2rHmJzvE3D9hDfthFlN3TAOUILwaA/lgM++styzg+F/R+NyrlWya8NFQQp1YO+R3Nq1r
uxRuRs5OE0sblxUDgih2blpO0j7uD6SdML+Bv+CwTrgwT1PpnVO5MNOMdSH8zQgZewulpnnHuYTR
RXLjfrXhQs2ImUTCVh0vnYyzgSMIMvqdmQfLZRx79x5ORsZXGhl041VugnatvAFfcSvvscBwM2o9
vJw8aWFuWqn1ZGVzbWwMyzRu/KRUZ6Rs88GvJpp/kjnFQj9P0bbOk+ZxnDvsQZljtJdGdObvNgra
B+kEw2Pej9XR9doJWwEE8KdehlELh5MSDrtsoj16dTGtO8upPyTMrt2ypMPjEhTJG3v/kDvaVDyG
Ygwa3JEVfU11k8H4cWefT5Py53Zv5Zl4IDc4HJts5PPT+QaW53nK1xmi7WcpmvSe2iYaIBOLd4s4
hNUceenzYaBP42iKlLHCwYe0tYbMO8zlOLz/j/jzr8Uf+9+LP9nP9Mf3f5cm/jvxJ/jDJQQIc85h
t8+V5O/AjtYfZoATOnKYO1zzqgv9xQqNSZr2Vr2opYzOstji/pf4Y/9BtCVwI8K0LHq1Ufo/2+EC
Hv8n7cd2PfDjSDMmpuvwn3a45CMpNkkKuKkoj8RjaVRZQ092L3O5kD4jhYymSy99KWwuDpGiZGG2
av+QT5Z/xLLtXtqeORxElcuDPJw3hm0ZNIQqDxxJLDb4xTJiSn19TGri+HC5jeIw503zYkG6WYND
e0m9UBwky1qKkxJKvLt7Si0uy2JtRlrqnS2TCpF/MBfuvbzGxFreHlA2TI1Mdo5LEt8aLePR0NEy
qirQYNOaShvUbrJnBg2Wz0IH0uKwCk5LEnF3BDWw7egcImpJei2ac/jDgc60+ZWZwDEh5xZxtO5p
KLLeKID+sMKc/1aSlgmA0b51qOrHliydPiaM9Feow3SCMfSApGFJYHtzvDGMpLt0fMfXiOuoFl5v
4jnxo5iqJeWLg6NTe2Zjgi92OR89pUN9pc73NTwsDY7AenkmejHSoFmzeAv9C4/S9sBGM88pywz7
t05HBt147PeUYTR4cIbhiRjc5GxBuVOJG9l09tmEqsha6Rwi0TR24nWVvitVBmDTr5lFX071CbG/
PPSDzjQu13xjP6Sggq+pR0JH/mbuZHRr6lAk/1bSrVwVWuuWYveHQscnIault8E1UwmJT91isK/Y
DBC5xE8tD+01h8lZZf7yquYSG8kyQdMzvK2vY5v4+tQp9r3gFOlQZxYaxSPGm1uLEAFppWvycwmE
/OnpOKiqfd31XS0n65oWXZo2eR91hLTHG72Xtvhs4ikmGsfV30T1N3GamqSS62XcJdcsaqhjqT1h
U3QKHVYddWxVlEWXYzmiqR4gOfIK4e4qgQFM3DXuWJKtYh2CFToOS/J42CbXjCx8dkQoVxGdtSkU
t1ZKB2p7c1I37LCsAxVZ9cOkg7dONRe6kZg4LubaWdHL0+qQpg7sEnYjuzvoGO84S942He0l6iMP
XrxQxqFwf+5pdyUFbM10aVVlO21qHRIGcscR4eroMJFICkLcJCz3RPDJFvuOCnbs7c2tfc0eS9wV
CXNLgc1sGtiaVjqoXCo7cWGKE182sWmtM4MCMWSYsN5TdBPfeXbBpEePV/JJJ297ZwyZOtOZ1fC/
6bS0GTYSo3PNVMlfbz1kabBsXWuabt2g8qBsYgjeUABWbw2gAC8DLUfb2KhStR6vae3Alhk2OiLc
XjNVt+011x0Gg3lj67C3ec19Y7WCtMUX9s3UsfCs8bmA9cFAWFzHxgn9oqhe/6XmmivHBkPG3Lnm
zRNqXLeRDqEnsrLX8TWYTsfksFI6rt7hwPQZiAmxs4ZyLpTGyi9PR9x9Aa0T5YPgO1/n1NvOvJj7
2PaaHUFTeV6go27CMhs+C52d964x+vwaqe/oC4ZxORJ+aMpSEyPzPG3IGNTpciM8ES4nV9b4lt0y
CV4dkzeGLR2Ac4j4GbI0ItvrOAX+EQRfc4rqqIbq5VbhitGIbaJABKCqiDB9NqqOkoQ4++BzSN9B
G07+IaC24ascOgeDYeM1l97zkjsnYnu1Gbmq25tZZPnZFnFhXzrj+iQzShoFIPOdAnqGz4VvyD3M
/2kHL0uejDrPCH1T2mNslsBWMFhLd+eNk/ECbtdmPR1ln0PnZbuyEtaOn3t+sVs1Lo/pXHa8hYbP
Wl9vHO1KYgDnmy0eGqUYgkiZaSuyU383xN7O4SCsbA2SPkKgxiAQBIN8CWwnfnVp11Q7XxmGol3M
drZ5V5Zf7EXT/FxTrwCHJYs9tvYdhPwQE7DiRGtxFIazVMPac1qZ7OjNWTCMC1D8ssz9Dxp4ydRJ
IcJ4G7n1/GOmkxJJN5p99mu0YnqbRXjOXZez8T+qJCQnUvmp3x7DaEH4ieNLpMsbBkLKqE2BNI6T
NFlW1oogIXZNxPuA7oCAww5JajIFhRAUkS+H1kpD8UDxd/fOBjA/IWDyWfPcUFBtVs5Rtkawdu5l
14qzHzb2uRqYt0DTVZDN8izNHhUJeoXYQG8yi2WJfB8OUQm9bi42zsB2A/uBxa4xZjanogJo+VgO
1rOyaYVetXEn31tqh8oNMLparW2+lhioS9girqU6nCvUaDODK8m1vmsq7zazu/7JpNP43Iym84VM
zRZoqXlWbvIxMKY9Ge8ZQDO+4LelRkajq5A84hQLnLZCvHG3tmOqoKXMXnC9dQcncvt2RVUOxQKz
GTrPqYqqJzs2/HeE9qR7FCSLa+w50v9iL8wPQTmEzNd5LqwL1UKJz7wkMI07fSh/YZWSzy1xkuaU
yig8LhW24U0yOOoTjNP8My1nuqFFbx/mcBGkYnNCEwtVoNF6AiLBfK3GLv8AnIdNxSyyZjjmbWuR
m7Vaa1vSw3Mr7DijtrtsR381u8mES2Ku7Z3RmxId0fPqxusueRnJjPpFEdo/bUCeGhZQeofB74Fg
CUtRwpVb9nO4FOVtQrrgRNgxOIxBD1ILr/Y5snh1HWFyYrFG+ZGUXncDPKG7CGbAgOmh8E4GOt+N
YE5DlRkD/CB9sS+jWv1Ips5cRYEKX2yuHkIMxsHII1CElarPc5EWp4rryzrsQ5xGc9vooRIGwxq0
xPJLFKVx+z8jw78eGWBR/pt98f+pfvCV+PHfLYz5c39bGLOHZRPrUPWMbqubR/+6MHb/4BsRBJ4T
/cPAYP6hCywpEYL9EzhUDTnO30YGw2VfHDlYQkOLbnM2vf5/MjP4Vx7m33yfWBkd2ySDCZaeF2ch
4P/jvjgohqyDes4jpk3bSxoXo9LGo1m5nyMLnd47EYsKmB/w8AnJlSDwAuSK3tOrL2ndVYsvPoPG
SL8zFimAtW2D1rySjdXC0ZIlj0A2fHstYtG+CgDKN9xy6dnBZZp8BHlL+Pi6WU7mfDo4et3sL9CA
Lb2CJp9VfhREztaMVy+kmc1zkc/LzSidH0U8dB9L3zwpvcsOr2vtWW+4Z/h+eM/NWdy3aZC/EvUx
TlnUYvfTY7QSVI3AnmG4VnrMjlt/PvjX2Zu7DnN4r8qGFRLDOfem9NO+TuyVHt7R4/xNH3jA8/Ro
zx2TKZ+ixeRepvWMWXJBbqM9L8ZAkwzIA70WCupiTt6Mvh8eh0qKXeym9r2TZSUBVTzo7ADQGmJ4
81t1FSBKbOTsNoEUAS5CoTAmKMlSqxZNFy6/0QpaKse0qCGlWT/SZNku28KdorOn9Q+JpvrgaU0k
1uoIIbHK2ATKMp8U+Z5ylf+ppKCpGFpdoXwGoQXrS/KyzMVENaxRZeeuWfozJRbli9coIgihjA+R
lm3aIQkOky+sZ7tuBoKSdvjoY6Z5a7XU440JSPuF1Mo7o663pfEbVaiv5lhjfYKhWUVSpgdAb/1N
RAPeYbiKS3ixOl4YW8ezm7rsTzH8pTQEaEEqI3ByF7iJOnVarmryWgEZ6UsgVOZMsWk+FMpcsb9D
5wLN18FzRfxytAyWT2J+Kq7amKtlMicOHbZ7WjxjAc5lEwkZSU2La7NZVrddaYvbBWL7LoJiSWz2
KsiZE690LVNaFjnM+q3QKt4CBv550speFA0xfD0cfdWObpHsJtaa4Ey6Z5/UeE11zGqHn40B2rpq
icqYCEQiuzp7eVUbF849rMuBY1xKLUcmWpiUlU+nQor94Rho4RK6PhomDSLomb2WNhctcoJgtln8
XLVPU8ugAVTsI9w/9NE+K8ovonIWlk3k09gNEFK1pMr0Gd4GWmaNbByS/JNor6aWYQEALUftZX4O
ZmCoTNXqsfddeZtdNVw7TJpPz0kGkIpIvKTwWvgv5VfmNdlhGkinpVoObkXMcTRPxXaJovoGcBG6
ceW2CdtvrSY3lIzdkMUEWB7YWzHZ8ztXT3c/0ke1Zn3DNh4lugkzmO+m13xkYWyKbXoNRy+SE5Ow
J8LehtM+8tZQ+hEPFvTH9H6gMOkh08HrpLLUg9tE4rd9zWWzMKsfrEGZIa4FZspVFBunJbMlhVLX
THdrU29g+h7uXDY8RMdmitPvemXY/YbQ2PyWpfn4mkde5m8iTJm4BkUS6/APdoiWDHnAF2NkoWHm
1Ta8hsyXtEvvuBJi13UAEeocutVY9gHHhHfxmiJKV4s0W9Lq13gGK3qiGqZObYSSKwZZz4cxrD66
wHQ3AkDtZrimO1JM3p8jznXgOzr+AcJt/CHzdjx0ZGPruvZ/46zctcYwbMcoY4aCydY/xJPKNjGT
o06U9IjTZkZxTavTJqXF9Iw0G5LzxlIkdoaRJ59Tq+Mpwhx83L22y9el8Lry3qVfDcSZDrZAmiDj
0um4SzYNXJZNt+g/jGseZkkTsjE0bZcv/Z+JGZOkTy/q8Cm7JmpyHa6BrNVYxCvLlOykjt9gkTQe
fe7xgsZ73IEr22vLy1A1LLfLaeipmFqG5bVgr0SKqi796uRVlvPt9qN3A3O33yCA94fUmcRhEB35
be6vbFsW+qQhrAlKRy1D8UEc2H52VgyVqR6jc5XH5h1FwwGx+Ng4m6A+NmNjeycH2+MK58Z8MkTk
Pgz0S90nUZcCfa+c7DbUxIuG7sIBg1GXvlalk3O1R86pg6r6opcKbp4/8FnELLrskMorB5uu6J7x
47L9d+lImumkUvVTjym8oM9hdn9ObqxuLKs08zVwdhPOaj11v2MaQn9nGWwn4D8heK5MRKe2Hfu7
oLCI6Vf0SY18JbG08Ltl2d/05i2wd3uHYulmOzwr7kmQ+j4sarZPwKqCVxktSO0Gjisc9t13WYYL
hI9keTKKMrtLax4A2B0JLTSCJDfRqEysEyHbdzBiy03sej20ANE/j8SOvrhhVPswSaendHTvx9xJ
9zB0w4cZOwRdESpkpvH91lrlIQF2gHhD/ZUWzYAVKPaBHXnjG74D9jf9EA0nleAzTxA+eFMKw/0Y
mgG/asrJTuhUDMxA5EFOIAMKAqRjNHzUnWTE8ZJxfshyK2UJLIblFwYE4xJju7pQOGaf69qwd0kY
y0dp6r/EUsL9lTlAnolSTAcxdcMFMjDVzsIgdEefST1tjCDjQh57qH1OX0Xs5acEU080DHfpaN01
3ojNHavCAedZ9ja1XSfIxwNDJpcQHjPQYOsSRP7ABmaCx5POSAwjaiVPbssilTJLixQ4KcyfwJ7M
SwKO8qOOWJR6pe4jXvi7WYFntKMVJjutZZx3M1LYDbtxxj6+sOMl6XDE5WCib9hRlBcLeNANPHCN
68VLB2rc7XSetTIpqF+SKfgeWBJvWVWYkAy9vON94/DfS3xNl9Qo4cMuPokGTqLwcc4i8zG1HOfg
eH5xS4BtOBpGuXwbaUgmz8DRyDKObrW+HXIeQAkPWSViZrs275YX4RqSpuy5ie8bo0t/mTLJvwLp
db9JcKr9IFr/nQh1sGpAdfx0W8jlWInptLDtpt4nXSVOXRD2T6Q92nUHcORu5G3a17maXhLRhacs
9JuXVnjutw33+NTESF9LM1l3xMLTaV1G2mJd0KBzroo6PnhglMHfYjR+sE0HT3dZpD1izoStxg0T
9BovLckvISKT1Bh9UT3YMCFvZOIMXPtQKeZaRpw7HYu0Kc+rPRBdc8+rld+1VSNRp1KOD7KPHIS6
HBhA31nWxnOX7rGCbMNsK5ap2yPwKCZ1tzf79VT/WX9Qwgqvp5+uyAiTp3hDPqM0hX+sbAPvkxcu
1HnEk+Pf+IVN0sUwvKOxxPFM3XVe/8pEVT+bIqCubWCXfVz6HrplV3n2j7gn4LQ2jXS+yc2l/lnz
dTx7KKx7Rznkm5oqBuxRWzQwW0Pe0mPsUPXY9kh+qJmF3JuYcKa9lYT2MaZv5z6zZHUzen7vrErP
Dw5ROvtQQopFvKTKbc8554+9ScpcvkV9EL8sfiTp/E3du87KnYc6SxZ/zWUS3vTU9ezGTfj420BE
1bef2M2hw+K+8jrB8Sm9aTjFWcg6vhA5UUqHlCmGb4X5K8rUwtYBxXtd+1P3wpJlIu0woX23ynLP
TdkuXE3L6TMfsdXwuZzJI/D5Gp6Zh+pHMTf9j8wYA0T7spq2kEzb40Ti9yYu3LlaQ6yodyTdtF8b
EQ2pnPjHZuZWv8kXSMQ0ehD3KXqLx1bjCsHGWYaHoImqFzEmUO38hNbw3LTirwpDxqmyiA6Hjg34
MK2JAawDaFKbnu9ZsuLyx9KV4mZKVbBXZFwyTec+IS7YEMhq6tRlqPFpDvO5DHXSIenlGI+Vaf1C
KOKX67czjpKpgzuCD/lYNi7egbATUCftmUeE5SjwcZapvoGTuBxwdEyT9auXHiqIT7oZqRRIO3Yv
PvgJ/7a/VYG/QFGpYjwyvuRo5Ns0k3/JKiS1A2Qsm75TQjn9beC0xletcCP+52rD/++sY8fxdBbz
X9vSn5syq/5hMfmXP/IXhSFwqZtDR/SDaz3ctan4rwqD/wdFHQxbpucEyAXaDP6XraT3B9WTLhAm
y7P+7KP7u60k7nH2laGL0Zn/z39kSHed/2cpSc1cYPFTspg0PStAG/l7Q7qufoha2x5JKWICljAx
bx32Qjz7R2yFFC31R+p1jUuwsHbcOIoC85Vt9gkfXymj89BNww7NyzmmC3VspOUIRQgcV1ujNJfz
YOTlHpuUg4VyqMQdHonyItvSPHWtJdZ89rk4iPQHWDb1ajetY56aLIzwCKQ5uBS2PCpV8xG7qPEz
8QKgPkOV7GJ9CeR+AEQXRH3uxeqnlIW6kLFkd/TCKviZkNL4jEL93NpobmZGCzAQ8KzbQXl9wAMP
qQZ44gvY8zsjsL2Fqs3kYpT2bmBD8A20cXxNuqD99FD1V6zIBHZ55d7bI3R1t+ru6BYztrXwow09
V9EdFxKJls8M+whKneIis3lLeOisWEwwdUdTzQYwT2r/EY2Fh1RpHfpSQjYtBCzjqb4xKJLeVDhA
yNICTu+ADfKlV3E2rMcuJFakXOnaVGfURbHLoVDvhS0Vs1JtiydUE/95sl37XLo5NnMTcuwzrQLq
3sN83PXTrT3jIncxLL23fpvg+MD2MW38EQn7PE0GbHojz4a7JIiGJxNc7jN4nh5S4GiMT3hajUfR
qxPhvLthydszanZ3yDR6EmSBtv3yw1VtzkZ5Kofp3s5IDtm+xI5WceWVNXDkvpIfUV+mT72q7e0U
pzF5Hze0J/x4bC/weDW7sJ6DV+beR2j1HfSIbPqiFcZ+hRaBSakO06cG7Zr7jDM9oNiyLyOTCU21
kmfSpXKnvKLfUCSb4+AV8jMQJbgcU40/4zqbcaEnUfkCX6X8WXHD2DgdkdGVzXnzlHI03duLbZxs
NtySm2SKLcSwl4CtR8IwN8YgsVi09Qczw0UmSDXeBXmcnZwaAwjrlNukF+6ma4g15YlFM4bhjPOP
jtHsm1RoedtQ2H3MO4+eE4K7NdK7QxQwAdG1Lqq2g3bI+k9SAsGdUTYASpLG6Y9muphHvrJ4TCN8
WnbQWr/xN2k+jRDzt1v3vCD8WWtXGGTtmsLywHOJ3/44m/4+UlL8KlE/XpI5o4+Gk9K7nVjVauj4
NpetLbiwjHicctWRdJy4fiNOVN+ZGmF4c6bmN2lSTM9+Iv3PGCnsUZhzem9aXXghaFNgmCIQQhos
LeF4zo5162ZucdNDLLJpDCf/AREW66rlztE3hdKFtaoNg5BEIgcUH8q85vXQ0YdzDJzeuLAKjh3s
jr71ldI29RyEmfdQZPPw1BS96Fn3VOklVunyoBSc61US5wafu7oJqcd26/Iy5iXYD9U6uxmXar5t
ldE++YM53MeRZx2d0YqefeEbEwwm6N8YHrN62QlAkOHKl/xny77I3/YD7Ts0znghFrQeOrR0c/PF
Nsz4rV5UfRqX+9ZTqdz4c5CeuJtnr6qCNgtjLt5oktA2StzkbFKnfZzn4YH0yYY8PoxaPkpb6aSf
LfdEex2N7AyWNnnT9kFMXAsWW9d8T03jjmjqiied3DrJoUmKgz1U93QH35L6OYzFsO8avJyUmhlZ
doBUtMmYHc6LZtGAgbntMiaXmZFyJbjKU/UxL9uaTJTNQ8Ro1rPEKZUmepSWbI2WXpjPhamSVc4t
B4N4ma6t3hEbqxqK36p9IGxIVwqtCwe/q/qDUbaM6/n9gEe3neJ9XumVPl6Hro9D6NO40nvLZ3xN
N2wJ15kTww7tdm2O639pf/FDB0evNb45Vgcureqnl/U+BjlP7DmgthOhgxqUeWSF4yYNGnM7gDBe
4dfDAjC2C7+pGjKTi2FiATu2alvpHNA17jxPnvuuBYY8teOmnt2Da9Ri7cUT3XS9BtUGIRrnFJBw
8pJsW1Vi/LKjhNJmuwwOgTMQv5BYinlnhL1EG/YFJQ+3eFMj5yZmq1tjeMQhdTrUtxvymLve7egW
m4bt/7FxEz403vSdpf5XG9e7KOXXEU2shGywtts4YZtMSyoeaoBqeXtsIxgh9rgDs3wP/3832XKX
hvkGevIK9deBcOjUJBEb41DbGgBsJNYHQLGAFX2bPufLpxwpC81ZQveFn+5SjtcJ9v9JtW5wTnGG
b8uiEA9mluX7SgTIDj2HA4nrNL4BH7p8hGNvoLiXxUfuZ/FDxNP0OZrm16YrfBReuqFWEl32u6gW
8u522SVvAVuwZNNyZ6ZESvjrhXjMyuyH+URTtXezEJPa6/LIteNUgbn6n/umzH72fx9ppPSCm92/
XWytf6if/3Dh/K8/89crJ6XE3Dm5zQEnQScP/4FmEpFDg2uMB44CZI/V1V+unI42wsEXoViDXpo/
7XNdo/r0f/8vuji4HwYmcquHbmtjof9Ptlr84X92wum/nqQmGRO9SfP/6dKJsuTEfWJ1m8ZL8ovB
RE0pQkPVI7GnaI/lLHkKNZxBaUxDP4yaR80s14aG+0mDw7b0xAcSujqkDaQ5zujqNkmBPvhBZp0g
LZBh4i2Qv5FNk32D//gO+CTICA2PMO3O34a+Qh7TwK1eo7d4fuLf7vJ1nRibai7zjW002Q3cjWhT
m4X4oJg3eUMgMtcWbCPaLPYYi+TFYjN8qK/ML+vK/xpQ39eGLS1QjCnNqotnoR6BDIPCsVDJFizh
u49n6mWMSTkB6E0BjUWVeLKn0X2KxrHa+a7GBGk0mT34NKiNgnI2ZO78/7J3ZjuSY9mV/ZWC3pkg
L+eGJKCNpI1u5kP4GC+ET8F5nvk3+pb+sV7XK0sZkdVSd+m1BeRLItNns8tz99l77Z3ZK8lDqHLx
CyiDgG2G3YYtXTgOyL1mtJ1rtyfW5erj1kqMbuJ4np23Tk3F1cRY/tnU0+iQVZ7KoFJ4avoOPrNT
rHf56FsAE9/UGhIq8YqQo3iq6sd+wOLBg6YsPgG3uLnfK9AW0tbpWTRWwjgD9xKfSlmphDJxRZNM
07agHdQrQpLZLby46V1ZdWgqQB0zDXdjAw+RNHl3BDgxBFQV6CzpVSK5BCfRXcgZ5G9j6ApAl4r7
qKqEGb22KKg0UyLDOcAdKxTsGJbz7E6LO/iGaJgF4wVjjC1OdlrB1SZKuB/DfP0edRq8l6ECutw6
uWvvxtbKP0LaAMJEX25UpEXsIeU0h57oMr3lXtGuYGNNI3/TG3LvkbDV3Is60lSUcrIYSbLqWNN1
rHq2yoJhCZPpks/W+hzabnYLCrohS4p8d2+DYqGhCh9b7DWrQeKwHQwWjwYcGnxSdV1+KrEZXrMT
HRQOeRMboW20TXNvyGPXWCDxg2tWH7GrGfeZPJ7JSmQvABuVvSsP70we44M80AeSg/BqkppjXh74
7oB1apQPgUU+DvqoRQqNkm3CkwIWHAT/+FWlIfo+m06l6R60iVhpHFWoSepIRgoT2lbrvhnzhWHp
gt71Utg2LU8pIg+208sUjbfVatKqMn3OTs6uj3LfvlvvWjGi4AkVPsGNSQY30lMbIxC5rpC+XzyR
txPjSJVm2DlKDQx8RCFvOVxP+nyqa+q2FCq463bajNa9Rs+HwaX5Zp5182OA/NAa8e3MZ1X7ZHqb
YzHjVLmDTPY517SsCcLSOYNImzS8lp2rgYsHvNJNCS7UUeagHFoqDyZfzPlVrVnuJkG82+XOKRle
7O5dBYlXWfSlk8mrQddos31vwj/HjTkfKXCpfJRLvzE+opkyr5GVVwPnzQKllrxMAvRkol5C+IJH
C9WVywhp0GyKkSTHlC6YkSqCuU23msUTvc3C1eMqS+oWKTuBqO51lm3vRO441/TBFFdJVLg7VojU
wyTFQyPsNoCl5HhaMdBdkjsaj2XiZZV1TXMLS+JcP9HUIX/f4q0acXFFXJAB0ZLhdEWnog71g98B
Swq6kGQR5xwWMYbcwDGd3LfMdY82BMfRMNhF46pvsCb1MYP9alqXCFJSMI8sAVgEbmrJXJQybBnT
EqFkT/lU58d+0RdfGzDcjRaNJSqu3EElmpHP2Ji7RfaMmZuCfcgmtLv0ijdUfYYMSjR5NL3WRfIM
2wPpY5JIqI3c1hoQHyWKYSp+EHd5tEFOYOOnUqjoT7EkpLtk5IN0KpwTajf3M7oZaHz47rj2DQGY
HZ3hcn8WbhqWFCTgsgdhrecyS57dsH+extLHrvicO/AnoJlS6MlN0UKmD6AQPZb4fklDwoIoGoN8
zeAEnJnihtzXd3oBzKAMAfT363SPb2Q+an34arAPxkK7iSIt30KQvlPb8aqsUfCW9ptK5oT7m3Jh
e36saQbgzkR0oTM2XYgMCX/5hr0AezEQR1NxDsnssWGfNgrkkVkVEF1cTN6w/0tbyVgTFu5Ji970
BYa/a544nRnX0xN6MYr3N0dxfcU6x7RJqvGxa9ElzbSu7pX5Inr1kNawnp1ZPLJMAZXFX4XrJ7Zd
fvWda8WknWlGiiiic4hfU2tQ+IPCHK4607zvM8N+mgWtjzMp+Ir6OGU4tOUT97qAxFVBgjODNwkL
1I4/gc6z0szpgXRg/BKAuixJeUNd4TOXecDDSfwZLTyXJi32BiigqEnjVbqWHzaoEFvoVyxZnsFb
HVuIvlwxjhUISa/tG3K/44FrAw4NUY5bmkEwdfZSuCFqG0DOoi9aHwKKoJ50smGeM7gx4CW4BVW2
7fmd9G59q6fOFWGbJ3OY6AtwxltqwIRnDe9FquwiM8ZFGD4RgKOOZxrjgxaDLuuzuP4+h9O2t4kz
h0Z6T4v36OOMXjYYfRmQO1qoXCNPjlnoEDi1pr2hjpwruflQTuHBitjyUnNQbYHKUYgaGya2xvIw
U9C0weXmodsDGwpbQpauTA6GxbINhz7aOum07gs9fg0jtpVRSr6IvjyHdj1eAqLaKuC9LrzL70eN
+GlJ4ZWus9vgpnYVp6IGLuTqaG3OysGr6T6kom5jGfG06TTgTap5iHnaESFUrkJTmoPNITsULKD2
eaKmTxrQliu1S0xu6KILHISlH4oaz1fjpHGjmobV2DVcBvadqz+L0IH/m7rzwVXXCv4htgKeTY1z
jZVxMv2qwQtxwA2sf5TFREIX0534GBKXvU9sLu4FvGJ4RkNhGdYuIJIyTCQHG0Ltkztord8UAKVp
iYhojFrX2te1xoH01PKN6EXZcynka+9zIyRjqk7JWazg7yi5BwrTUwuxRBmIHRGj95E0vdNEQWyi
t8RdU6TGpoJyfGKaDG9Y0pIHlqgrxM4ldcjMrqQMsFYESz9PT61LveZmUlIIVFpj6TtDa6+59QNY
JjbvZ7GKMrMqV1xDWd/HhX3VowaSGuLkGGXTTQ/D+qZbohnazsJ1lf55aKEN5gGu5IInoz8p4/qa
dMSzIiXVT71c+trWtF2Gqg7a0d1Fwiw8mk62tL6/5b36w9LGAAvZrdHiJLGV7r1f2WYONhFt0473
KEc70+ySnQ640Hd6upxUd9IICzanfEmSF+AaTJZCG26EzfmDCbX3Epyx+NGBEUM49gimYAOfxSid
neEuC/unNAtPa0QaeKzdC7w8/cosE0S6ITd+gCueDuoE+8HAWp2EjCk6XI0gtDielSH84UAr9av8
s8LyQ/BzwoSpApbAZ6tWyhVeGNqEnIWnZzwHiyvu81HdLQiyPeAOnPiHVF9z9IzCDOyF63emD+45
dw3L42y5j7HGbkqaqQ5R19SQUzEGhM7Ao81lq5fX5bbo7YudI06EOIwyIDC7hs4jX6QsM+kx4FuU
V5K4ORglxv0E0XbllerrSepeo+yA0SJa5qXdstwp1qBeRmwDROPHg56t2UnLFv2cYMTbwq54Gp3x
igzchW3eGFBb4DtGuCuIb3hTkRxhM5/IRnzjrxyEqnOVpb3jl6vuBHEv3wTq+kDQPXCEOJZ0xxld
T6d7yIUFlAO6DO9/j5GKP5zRenECLoPK54dBXfESr8YlT76HxP4TTnJKzDIwKLJp1L0lUPsR9qfW
mQN17I+gMtChsXuHS/q86jzY0+RZTayjm+ZPoEpcIihZBqZWMYKCtl/cE/BQGvLNkeiGgDsdtiSD
owWLDR2egwI9rUzOc2PV7yJZgiHVQkS38CabUjK82ZVNaS4IvDObgcPCOvbUJipXiXG+awf7hMmW
cf/Ncrm0DHaY3at6+zgq9ZUpjYB8TxQbu1SETkPtq+qUAZdxGUgxsjUIi3E57czoOiUl3gxUzGKu
FikQyDQfLrlN1dRSB7NRkmdqxjmI+LlY0YM/mbacaolPTimIymqvhcMWZ/1Db7cvvLrJfcN3BGFF
9+t2yqcmqJemvaBIn7N1PSl1GnCL3sCQPWgUb/dxF/Qs20djfHBEi7NRt+wPEqXJ2dXGEhuyRMTp
oM0NfM+IfhAs0XcahY44CGpz7E0zHUSFtZT+FILiS2RpsUd0aFthmIFOIOm1o+FFVvfCgoVBwcGZ
oRdBJswgtK2zGNOXpTSeAA9dE8FQt7ZOXjocFU/kReWzXBwOmj49NHpNGjPbjm3hnpchQ/7r42Aq
5pK7p0GYmAIAm4tpqVbGNtFX9RSP4hUEGzK+3cDANePbCG84IR5PCTX+IOF1TzvbDGK/Qe3KJKWh
XeJvAzPr7dSjDUdxOvhJmdrvVlVMhEc6byFG4lHR1HhuoQpJ8LpV6F+AbhIFw1TibwBYtNEWpFdO
BkL00M26u7QpzEtU32NS+j5CGjVhs6tLVB1qxQ0ynXR8X5OR4dcR9BG9syqVvjx3WI+PM/QCfOCG
u8cAqd8RhABZ1OrcCyMJVazxsSiYglBT/C5S6/2C8+KQddqg0jpoWcpRk4hG4G/QGk0JbkwkwrEk
sraPJdZxAEIS0TUF7HGaqxkFg1SB33/RIMWiHEDwUHGshjVIJcVpfoxf9MjiiyTJjth9j5PkbcRY
r36BJmst1DytUyKW618Zd5Pnb4d8HYaRetAloTKyIu0wSmolzIV0p+jKejJH4/jfUtzfS3GkSf9z
j/n5Nfp4zT/LP8lxv3/c3+Q4/TeqdCzVdjX1T0wyg5JbcEguxSAYhxyDTfPvapym/Ya5xzCkyRye
mfOTx9yhvIdmV5UIKbtj1j//kBgnc7a/pFItfkadWCxudcQ4TJC/LoCbYhhbvIIZ1i3egAbmLfNo
S2ucsryyAoDRdXCYtmtVf9Cjx67cCoOrQWvfy0G0oCBGHnBlfRuFt324HqxE9zT3svCsnwndDc0+
4XytKcr7act+81cL/F/KAb5DUvbdv/yThoj5d983GVrEQBeVE2rIr9930mdFFhlrhha2saH4cjSy
+bT288Fero07l1VS8J9/SfkZ//DimxCZNPPnryh/kz+1AYMWylZhUARJI+5i4BjbNB9h8n/7ueTv
+89fhbW+Td7WEdQc/+nn0jV97JQE5Up8b5ct10WVO7K9mW3sIAHJ1vKvsPD3+X9En9X/6Rfp/NkC
YFvkkg1iyfxja0jAv/5cRtSbhS40bDOLoWX7CClV3djarHwvx7Set4RXgDUZUwzoUW0cAmjJok6f
tspasNINQR6LUz3xKZOwnm22mNrGxjDe7kY8u/1OEDnCWacb0z3ORZuiC8G5CqEUcfibnU88CoTC
CoGborXcdaHWupJ7rGhMQvO4GwHM6WdYrMPIHofZk4APKSJ/slhEBoteKT+YxZbbZlyxqCXA4dS8
5xdWEoo9dInLIz6OzWwLxV0elBi272szkQ6qcoyB+bKL+UziBvwaNcHmZVkSA8Nrw3vGX8aBtZjL
PvaBXyCRwJQ7cOKPdqo2TAcZM8VMHSpis1jme/5suM3pJ01vOijT2q7Mc+5mbWKAhctMuKejsqJn
Asdo5mDEloQlqIk7KH8TRRpsa2blvh/WVvhJrcNtcDtXfbZwrD32JQjlI8RKt/VrgRW7naPldqm5
TfnJFEujV0LgiTq+ErMSax2e3VEBU86z2NlFUL2AxABYNYH1ro6VvBFETWtvCMv+Fpygew9yYv3e
t5HxWNSFWWGzqxl905K19caax+omUZfmBVcc9yyNGrl3ClCqjmjYZJJ37mk49iIqj3mZmpGTnOaY
xKTHCZbbOwegbXOYjG4o6YLMw3gvKIuoA4uKXxKC0wq9bdKA9m1AdTNUusznpm/TBYDKpgx9yMVO
wYQpXCN9xi4C4xUebV3sl2Fk0aQtfcEdjPbkcFPmaxcFArSYfrKQUBrkngZ3FUFXvJC2Rp9HF07K
h9GitfoGNUnwzEYWxJsZf4Lup+PkvNQsETtW/Mn6ajVFfm7w43U+tn4DYTNewMo6nVv+aMjAoIc5
bqd6WCW4j8Iwcy98T6rYkiGe3hY7NW/aUrQxlSVUKsEjQqig+JjU/aLOduxnrTNc9bwtFR/Hb3yk
ytee/BSzXdhF472+RNw2RsJ9D7OdzMUWMWIu8FiQjgxch1bvDWsUVcYmXCPzCp2J0pisEhUiw+aG
6W3WI7y8LZYdG3DpsIFOYzE6kynqDoK/+QsUGOAYwxjat0XsuOBlOq5Y/z0r/P2sIARQgJ+eJ/5r
//p74d/ltfj8l3/6n33+v/6t7JP3X6oIXOB+Xx/4t2HB+A11y7JZsxE+E18Lur/ZxczfuBzLJ5Am
LJd2Ac7xP6YFLEu2rWqGy+6Oc/zf7WKaSkGgyfDBxxhE0v6hYcGUi7mfH05E0YBYcbKauNyEkOjV
nx+BSqkTsRZuGtCmyeRcmTnl1vgflx06WB8Fpp4BUEJg4j2ZoMQqiAegpRTK7ModYAjevOFUZM/G
11s6b3L+b+frrW5BpUg8HcXsEH6dA/PXmTB9nQ8Nl+bqaOD7xXlZGIepR2KELWkha1uAMJzRmWLP
menZBdjD+orlJ6m2tbcLEZjIancuNzvkfKo/UEQg1t+H5WQfVgLmPzoVW+0md2JKfaK80o4RqNVN
01mruq1Zv21cc5we48btbnXGqEMl+oL4Zw5bBsenYnsWyxrkqDo3E7JIab3sqjwLz3M9FfD7RnJX
/4Xp+7r+JHjQfn7259f6n2W55nuFmpxEcf+v//zLv12Pnwj87edf+B+7v2yH8uO1T6ryzx/zy6fo
/vXrPzNByNfxL/8S8Brul9vhk06bT8rP//rlfv8//1//4+/vjPul5p3x+lHgiEo6shi/LsOZl1Xm
UuaR/9h/uRtex+S1/fx5if7Hx/3+rrLc3yD48sLF60iekrTnHzFP/TdLBkAJejL8Gj/P4LRkCoyZ
coXOihpo7x/9HiofJCdP3mkOlk4mNeMf2YjbctL/5Y3l4L/Rwc1o7NblnPmnKXzs2sIhYE90GJ3n
DktY0ftIJZmp+lHEwwjxYil8+hKq7zzkkptIkUC4BEDKFVEqMHH5/JTWJusdNV/690bS5NIY+GEk
xhakEqy5nI8mbwJ/Dvx2d2olk25EffD6L1AdAN36DnOIBcNLguzMdvJJmfljHmfnQZLuVBvmHcvq
cttIDl4+QMTDbKNfmqRw97Pk5ZEyYJUrGXoMDfb3FKze0vc423RvBbdnyUHQqSfw55D4AFGgEGfl
ZVXpKbOIWzISL1uLo+eiSZ5fKsl+xFNNf5G0v0Zy/+IenFYsWYB4UAOgI7RgoHnli7cUyUudpvOZ
O7X9vK5F42xYV2BFHFwPbbS6DTVrOcxkHWFiAQ7vtwxQ2lWUO3AKKU8S25jrdSSguEJMu617hXLH
1e/r6ht8FqIA0xf20M3T5UHVJQwxR4lB4P+CJNqayFApDQE8sWsX8v+RZCquqwFdUXIWo6Rtj45k
L9oKEEZbuw8llVGAQybsytYHMG13HYsco5PkOI5hYR5HyXasJOVxEgcMcj/ESrxqtqjGAlcOuWKM
+rMmKZGz5EVGpOJpk9PcYx12vqSqDl4DZ5LE6nybF8RWSTl1O0XiKJkucAVaElJJUSyKk74C6JcI
yyrWx6CRWMvGYNIOJeoSWwkrCYm/FAZ+9FwiMWHpwOWXmEwCu7j0LSoiRgnRXERILl6CNYGXka9w
U6yFErvZzhUuKIni1MKKYEHL8iSPWQOEikJNuIR3AjUhmi+BnmNPBkU4QD7TJt816gsm63xPs1m1
nSUNdJBcUAliPI+zcap1oo22BIhmERGd9DILq2J8dsaPSdJGZfX1PpYE0tDICU3oZrONygYRkV7r
xIH5Nik3TasFDcZZeKpI1BldzoGQiFOMblQNSuypNgJAddaB6LCEopKimffx0KiPyWx2D4OEp4JH
KLxBAlVbVYMS17NPJ+t0bCR21TEGHooSxZpLKCutUW8z9rAFWus0YTRw4bdCBnAPhEI9GqUoQlvN
pzBxa4ABlHKFGLJrbX1a5nWHtBAU03Rlkc86mxIbO3SLdV10oGT7hRdOIvGyaWM77DdAzhqRhOZb
EkRbWMQSSSRo2SHnWLp13IWwlcl2s0jLddckLfFM7lz7QZbDD+UiruPO/KwIaB7aVPmsk3gA6spc
DanX3ZvJiwL8dTPJ4nnykOIQTYX20sta+qW36VaIJkHpi2EHjUF9fUMv0MFCBbzRKIBEZJ+08aVZ
RfOUgFg4VK2MCJt9fsxw4n3TrLC5LpqR4iGrMau9qNPluo90F7+6TRKsjYu7Ttid35A0hnO80jRK
2m5v9OxNvSXr3ceGywi2UCPdlRCf9zmA6Mexwbcwu54Yy/e1tmdZcZBe1LafiBHF4mEBvVT6ulVy
W8tIF6tZ13kOAdMBd5GW7OrSUCR8JT04a1LsijbnBlbOLECEc1MZWbyfaCa+ZQWHESEq3c7TAK14
LPEwAFR40jHWN+91mRp3UxcbMm6FabKsLP2J5IxJ3REHdq1fRQsUO6s856t4U9t6ucYmOJwyV22f
MQ6GvJ678H1CXzxnhtFsIWfPT4yX8TaU2O9Nm+cTO7iQ8tawZPW4KZu5nzfVRFGSzWXiCuEq1TZg
1ZQsg8xbdKd+NKOP+AsipjtZeQjpdTyPWDShl6jjcaqZubJiTg+EHozrjFGN9T2kspgk1zZjS4Ss
vkpkUlcrj8LKDL7lKDUl9STzo7aJbCrQ4GCQJi6ppzBTvF6lJGUklDAeE0nPaJbEfrBaZ0N/UI17
6aFOePRAO2UtAMfN9psRHkdkQ+YgG28eG8LHhPAkuWNax+4qkTSPJjQpmuSad8wck/e8EsFDNhRG
vMVpj65kggxzJe4byQmZvpAhIfxS0FbW3aCl7svA5hCTR2YCTcCqxoreBqL/4cyqwqFpaPrG0Rob
fo+mMXiF9gcYko5FfxzvVa2B2dOvynsNY2K/FjY2kboeMgAAIL6UbFQvSgGYd1NRCuCT/C6/cYtt
MVFTWcsGh6/q8T4sWa2NC1fywi0+i0nN9u7c4FShalD/bqa62LfOmC/cocXylJNEbDgYdfeHVlgZ
8soXbClXWt/m2NuPc1SeCB5EFx6K0zXh5iYNOvnqBYNVETXPQxqJWJDRlqVbTbth04wTIMuy5VZn
K30LhEs5M2E0PJBMx7ohE9g+TkQoDk0HPcDlyhC07tIHVt/OT5VmVT/C2KIuu0qtx0WNuEprIGV9
TZTJbb+Y6GjkJOwfMG6IxtkjJq92HcVBcFE/LYnW7w3Eq2/k3JDbUjq3vrkJSThAx7i1+yy6pg5W
vy5VF/fFOLs7kmodR2vLi9MT86Cxruzr9g2TNgIh9UkR/WGMHVurQcXwwzQs9nU/JX4CQ+I6i239
hOEje+/srGWxERaPA2VfF7etDb4HUi0mDrWd3TeJ76Q9X9MlJ8eEoYb63jJH+1DAz9t34C28aWip
kNXGxX1ih+EcmFsElv3MfG0spYJQ5LDitnEBHght1IEbs85F/NCtfGsVTXjASmieOnVuThlEK9kY
AyfWYvN3iSrXeMwYp68HZaGiEsd8tc/aJLlzG8e+yopIrAEMIeL5KW4Dvc/Zv/QtL2G2aIhbWmsq
+2jhTStSA/MJYwTaJ7wd20YBNochoGTTegg1Ig3V4uqPtjps+6IsYdiB3YqK8DUPHTyCeZ8cWBH1
G1btRVA7/EibVJgcNqNrPOPqbAkQkINwFKFqG9ahkCQIIS/7qBbKQSCX4d+AmBHVivCrVOQXl8aF
b6XadkfG9eGdh/TqY1vMDi0THoGguGIIMJZvnFVX2Lq2YVIue97R6W1ZFu2TRinQlnCnRJGLSd0b
BXatZorTb1VVZZiyhnQ5JJBKfdBbcH7SCQ3Fnsk/Un2x2L7busm927Q8OtHe5ruod8P3EK/mx1Ql
81MydNGNElEwvjYQnntgKMmQ36MG0p2cGtQor5OmPnRf3copLcuCtuXJkL3LhLsTx2MZC45rTKP4
eyFLmq1OX29nWdzMyPyeQm57NL9KnRuKb3hD0fSsRqDtB8LAL9NXE7QSUQot4cl3liyKHiLT9QCp
8B2TZHzITO2IyfU6lQXT2H9BhABWWpdJXLszf3qTRzqUKVlOrRC68Box6C9jnk28nHVlG371Wbuy
2ro0akB7riy8bhNHu1llCbZL/Os8yGLsXJ7x82rM3pRQmx3W9Qpf31nOmhq51/hM46DozeWOssCF
Jznl2ybmTskMj9RdW2W5Nxaa8BxZ2J3L6m5jocSbNG5+M5HRDirVZB2nVbxohSz+zmQFuJBl4ELW
gmuyIBzMX3mJZWk4dk4KFiYOF8fqzLu2spcPMuzhTdlrCxQGtzkNKyXkYMx1f2yYchJg4zucCu2d
FYNmYE1aHPWFKvNBlpqj+05PMRVRgt+LbD3XvxrQm8yhDR1XSnFWbWoakAuoS0++mtOpYkZHrHAf
kNMp5cRHybou69ZRQ7B5GRi3Dmbl0Mc+yGr2Tm3tu16Xfe0xP/Au+Wpxjxo73oK3wJyJbvJmyLr3
0hiaBzq9rXfbDDvCMKobmF3fPytr4T71Ew9TR9bIE593b+Soy57eqrNXblUEwIaZ9uM4Gu5MWUdf
Qir0V9JD+5Hu+A1qLLX1TKOfIByLwBS67ney3j5MVzdwCOfs45gFLO8+8rrlum7NoSQ1RIzPa2bx
X1EK///RNQR3/P9Y19gPSf7LWvGvoob8oD+kQkPTEC9IkdniV6nQ+o2dDiKXS83Z717+f7f5I3GQ
HUWxIE4D/AqJ73ebv0ZnqYkxX27UoD1omv6PaBpSAvmTpoHcaBuMgCoZU0N35Qbvp32ZMsIqyBW9
95dkXb2oanO5C0y/a5H1o+3Ft1gpLG+MxcuUGC89UfULskVL34YyUL1r9qfStZD8IUyca+y0b425
RjvShBivyxgUOotTbmbAHK70rvzhdELZrUvcey2G9cc6tTOf5DRexqasMaMTASxopne4CQKevYSr
ZjziyS/femcyt+WQcR21aipQGUrxUDrQyDHxRnXjpegvlyEPzbe6tVY/5U7y0Jlmc6GwbPQjKw/3
iLZUAGqp4vD46UNfS2sym6VIEua0Qgel5WRBvAisLIZsRheyI71vifqYpjPs6jXW7/tmBm9eRYjw
kC4xH7hVHoQEFpHthXhRmwTbTWHZGWDyGMZ7Rl87U5RGmqo0rp3cTnwcaIoPagMcbRTCF40SPCi2
qpwZOSiMY9W1xSqEYbKsB4JGojxWkSx8r0RF3RMgh6xfL4k+vw9tfxfXaf4tXyvlMJq0AOLzEXsN
i4e6Jv1JJ/Tg15K/PmfKvJ8sQ/GctTHOZldb18LR37qvznkqNqjULNSd3tj5lZpHC46i2IbrPirI
M/OiPBlxgS/Htld/ajv7ecSBMm8WgyFoM2TwLjdaPCWTZ6+D9qSaKx3Yc2HdDsqknlOx2Icoq2h9
aqleDMBLqSRBBn5vMNFlC4QeqHrZ8ievDI/kf78VjtF/MylLuBZGx7Oh1h2vrNPhkM92tVeqzAl6
IVJ46rq8OpnJtdNUcb2JG815Hq3OAp88PBcJC3O9Ia5h2LNxvdT5a6Kllc/FFA4x2ohfOYzZuMz5
GnB7tUC4lbp1mgErh1GtXg4j6OA4VElpuRX6hh5VJoHYuj5XWZZvVRvxCjELhxdxro4dt6tfzxPo
NVLX9e24OOLSg+zYtlrZXiFpJQfm5Om4VPycc+PWfsYyVedSQKzNtdorkgvK1llwwRtjc0qcbrxC
E9wTz7xlqRcjEoD2ajsuOAq+9GNkdlrgCrSNoZx+VO3qpXQl7il2JBMueOJMEOHOmCRBPVH6MKVt
e2Wt+uQVSq5szURKR3EMTZZqmIMZa8+mbvEMZ1mQcRfNRRxucYJTFbNAfMhIirlciANL678xNr0C
KT12cXbRm4a6XA3WsZtqVzSJIbUbwex0j0pTwWo1jIDoDysBSZMbFOpSaL886bq15+E87+Y5o2aJ
iBxZCVnV/RKrPVqPmVWgcbmNqiYLr3KRNgax7uZItSRHm3tNgf99rtVtGcIIVQsz91fqdza6oGig
t5aXTOHuEt+3/ZwEE1qXfA8c8ZwfjZT3fm3Hd4QloHx1YJbKEcthXip2kGmZu7OU7roiZTH0I6kU
dUC3M9DAih4HpYjo6eTVv+XUAXK36s8zi9/TOJUgTTrBejB7dsbyTLvoO908731FHMApDzXViri0
oARblhHYZk4K1CRSGQFGdipgE90hz/CoOi4GsXRO390syEvj1ipHisH6OlDaEbEgocaDt/AzMA/Q
pCblnOE6w81j+sML2pzxxOYbrSRHWPUmzib3aLl5zWp7ftL5jFoMxaStqFybnEMRKQdHrcyz2rIU
hkIzY9dq8VqrzcHU69MkAR6gZK/LkZowTFG3BCxVCk5QWOCncGZXiLYZE4wM4sYcduEd8nYGVaA2
iU+6Yk/xJNjPMlc9ngssg4nVx+b8rJjLd0qOrlfTpoOgApM1WxYyrK6+Mc9AeAqZEq1qRUyPU1pl
ypop14EBLMzoyH4n86exJ30bu/u4cT5NrfmciTCB/SDNrxLrh18FzTrUK6/pEkqlEvWJO+iLoXC9
h3gk+2gmB2Eau67hFKexTZYLT6qDlgHHU3s13GlzgsNAz3lDiIkkhjX6lSQJLCOoZh24wDonRbCS
7tvkfX7fWuqHQl8rEzNIZQBjqcQRuAU0myp2P2axfjPn7FEjy2xwmVKj/ISaNkHVnsINB0nlN2Eb
egTagBCylgLgxy96YD0mlntdmwJ+jBuqdDl07dmfZNtvcqUsHd0iGfDZXJyZNfDOpiaHQ7h+SvCI
Zzm5ccu74rruQWOZIyDcbsoC2sRhJrvqmxqR6WlB3JQqZ7/gxK9CipTa21yNtpZmIrAu+xY2Q8EV
omjqQ2ab3B10enpRlDROcD7DS0NTBcE856lbqr2VFW9mFCfeBCUR0HLzmur5lSvizlPUhqxFp9g7
dZgCSJFeHr3o9rlxy7MamVeWSE+V3Y+bxlxu8BqPULkRcFduixUdcIuESkRfoDXbtKDVaJ90Lstk
7tbsoFMZhFwHO7l1ZWGanRqNn2P7CCgkJJicZbNvS1JFOyg8JFN0XTU/TFmmbLh2xYTssmRH4+Oz
G/OMhJnEF9dASdWRuJvmsTnYAGyBi0WjT00Ycbh1RlBQ6C8cAYhvcIAxJHR02rrL92bF5rr27qve
meI4r6Bv7CnlExqPtrnte4IZYCLfilwWI0OaJ8SvbRtS3h6dWbPfZPFbJKx2M7qktG1njK+YULQX
js58F0peB3Hmd2HQ6oQ1gZdz0QOmKoskUJLS8Xm4PLNzlfyt6JZz80kxGVMqslObqmFj5GBXOOk8
mLcTDDiKtdQuCHXjnqs1HPWRz9WQANyqQ0Xaacg1/3+zdx7LkSPpln6VeQGUQTqAzZhNKIQiGdRi
A8tMJqEBhxZPfz+PUt11b7dZzXJ6lpVMVjKCCPdfnPOdBvV+YMRJG0hWd6tY+PHJIuxsA0KrPYSx
xog71+5j+rBAz5i7eE0elKVZ3bR2iRTKj9qNv7hwJnhS18yfWYNJ29i4bvQ8Kxey3zBfQmKzEC5l
8uKQhIL+piBEurGo7QGrmx9DETMad8igjKLh0kQEA+f5QORNVnyNjv4Vd8O9qhHXNkCxOenq9VAW
zrqwiS2PErbKhdbfWGXE8QBNcKv3UPE4VrotESXNWugOkCM+4mSboDruI/tcFEtB1BDBlFHHhli3
JxMU1hB/KujHluk5P5wToxJlLTZcrYGEg/YaXjYL1tkyRdtmrlOSHezokOTNY8aUexuXVrZnbh6e
8KHlu1pmxP6Fc7gTsZas81wzdlXUPrC9yIEBDO3eTUvcU3oG2SmRAmiAELsumUPoHhqq0rFlBsIm
mJ1P+l463I1AFHuOZGfc4Jt0cHiNRELE4KptGc6rsJMRW3Hd2eVARFZjrE97oUySbLW+RRguX+uW
xCdUyyjcF9r4NuI6L1GaAU3kXhnTMwAp/gG6Y6iZ8Y+8x8qHwI8pmSgr0BEupjYzH8/Y4ChWO6sJ
/HD8SKO63DQI9Dds/MdNmIQsp0Q77yszpRLxyELTCt3fq03f5Bcu979l3hjcmyusa/negqx0yvr6
IAbBSqkaee7KcdMV1ffMNqPH3pRYHTUusGrkSmrS5stUlKd4lDteuAdlIkQY5eLgA/yI1dReBs7B
yssuNo88Fl/i8xrSvRm+4dBcsKmSi/0WlhG3KhPobeSJB3TuN5LJ4m3eDuMZsRZjqXEIfyJUIMpz
gSMKnSM9JZAwsWDWyN5KY7knI6AOQsRsZL6bytu5TNslS6MbtJrZxkR5xCVg1Iipm9l/iZQXOXeb
eqNN2rRxunJZJYY/Xxi6vDW1a8MFdaxT79Wk0PlVHUir/paY1DEIkMrHvJU3pei/4Y67mzW33Epe
ArQ93Ql8o5GPyygfTE0hx/HMmiQgDARCzrX37i+o1aH64hnLDfzT3gK7Rn2KirTSz268wHvwkYu0
Ede03zQWGgpveRyo1o9ABKqgG5ieRqn30Eb1vY83krah7N+QrmeHyJ1tLghGOzImBqSJ8K/WjfWZ
Y2rdjvSBPyMw9ybS9ardCrfsn2oU4vs01sqAuyy6mF3m7Iy0IM951N5GG6ZBZ4fqfsoKVWWyoeM8
3miaCYi1Gwb/3V1IHhUsvky0f+kqi9pmMxqT91N2jrXLhrJbwyjJd+FUxcwDdQ6Zyki/Z8qW3Yhi
2UMtGW46CX/HpWPVpxRPlbJvj36Fb0YSPCHUmiLXX0zu3XviXlgkzuX4rcvBY+aNf77OFZSe408F
KIKOfxSF/OU///d/0NSFROZ/PXX5VYXSVf9r/Y1n8Fv+31UlJt//+wDG+sX36BE8tCEW+8N/5CxA
/eJMtPgz93eu+G8DGPsXz0KoRc2LRgDoihI2/zaAsQgc0pWi2fZQG4Nv+FvwcEQo/20Ag16Lfx6N
ClJyW/xlAJM6dpdNVoa7vzfp99p6lxCNMJsosmzNPjokzqxY933i827WpA4xK69ofSxjTXjvpnHm
b66RbhYNauhMNjBGE7JvM7IRe81kUDq/q492U1IDIBBnLE/5Z+98PHTswk9YdHsGC8Y+y0ZzXaBq
aDBV1iPSBwe6bYWBbhNK76WbMSajozqT/5OQimojELAXVl86bEzXG7FYegNWjZlLpulwMvsGTi7U
jPWmmVLrnFbFfRzqLDfr+VToRbV3PPekcGdrhMzuho05RjNu5c1MOiLLtppjEBrNlnkH52rW/WyK
8rLYxSfHdLc3bQyFiJVBOlbp3uTN2utIJfEGAkqa4EQw8j2COiYl0qzPpMcAanHUliEkYaX3+p81
9+8K70eDnpmt/FhBd4rAeDU+ZU7f+Fvib167ekhox7WA+Vh7w8TGWKd9EQfdKJONjCfIojU2NqfO
5NbRDPITdCrLkfT6Xcx5T44xvNXBgnE0GACp0eJyT7uIZDX5kGTLW5UjsA6HIcBgcCJ34JQgMMVe
LA7G3NNzpJumX+6o77AZemR3EhLY9GwShNECVmxabUX2HeNphPXVVF3CZqw2Xu1j/525TtR970Tl
gyXC5BxXRhfURkOuIjHf67SSj162VGiD7ZtCqAyRCl++BiBg5ZBHzoFncaWM8A57z9snUEwZSCf6
etTtE8TNr8b3w32B2wfvAPt1iXZrWyG9X1tZ884JeMGzKU8dkxXM90QR5UUTuJWLTiqB6cESAPwu
tRAPTKSB5SLalhoHYRKbP8R6WOLTAp5Gj/Mc/Dj2ZD3+gM0BTUDTtlFMtZE64j5ryiObbsYDul2v
DJ2ESqBqd7KYblwtZKhmF6jbo+om1JMDHl19teg8+12MHqnorKAcZpTw4hRN0xiMTrehlqDfb3jD
rTyFXZoyAyqcrF5P1fLgOomk3K9UA6f0645o2S6LgPTEdEXXsDHo8Hc6e9RtM9IyVrCRZVxJHOoT
Flig8PxvvJidlTgy/HVxvZJsxMaGYabZ75vZvClc+QZd9BMP3Ws5Z+x4HeMjttu3ee7xTjUP9gA0
yKb0pAY9Z3M78WHWmA/YKVijhSlejha6GMYHfdC+NX5+KnryLROXv0ioN1Hqw7Z1wnczAnZmDPkm
MUZtVQz6nVnHP7FX76os2hhRmm1aJyED1ArytEQdqQdtWRKBCrxWJEeYrifwg0et9nexqbZh1XnJ
9ZESwdo4fa6vGLohQKlpvJb5Q+bdd1nJ1yrCJksMV05bjd/MUu/w2P60Zp/PBUgivzDJ/LaHd6/U
nlq8qSgh8pPRIYe3jfTBkkDfUGTTlDLFrWKHvzxq+sps5g+jiTY+5Jc9kyQDMQKg4cFs1CE2nLvW
cjCKjT/yznnAhhoQnLOFXP4JqXvbYHhe1dK/gQx4K532E74aowvfexiH5JwmZC16MMoFqWFhjkLL
TY6ONtzOfnWHSeKYddMJjdpjK1zqZBaZ61yL4MJ1KcNwRGeM3vNAyubg9jVA7tx8iYaZzIe4AQtP
DPjkd5sknh/TMX3hs1yurGl+cCLzpnSsA8FQKXDQYrgfpnGVJAIWA4O3o9aMhEMYLR2xfrRlY+2W
GkGCGZ2W2b8Dot6v5qgWZD87P+spPurQyVfFZKJBmUjm6cd1n4Zfnei3gwM9NiSLyGRLtSa0ZQOa
65QNWCbcAix7gXhBzglCe032N+WSgpGq8wOirB7Zml0HqcFgZnSqj0qzOfO1miamTT6zBF5G4qdi
PaXyvp+jItBFiPRfMjKR4DoA6UoFlYhPrRFlzELJbrB653bIqIaz3Lyl0bu486JtphGkD5vKjRDh
Y2WJ105lzg+RACIZO/QTbovc0BIPcOPyc229OG733GX9u9TiN1cY+Za8bMNcmUZ2LFA57mwkKTwh
bhPYnXtKJJVlrujzVTTu46arLtniQ1/RB3lvU1QQ8JQ99ppoblFOdGuiYudXhvpRUDZjf454nzcT
fP4zaqcQsWVIk0QLH4/M3uoBhJFjlcE8WiUlYXcXYRZ4Bspwx9SeVXAyBqw7wEHayycKP6a3XrxB
qnFPcfuNwPQVk4zPyCPbYqHPYxZpPdcCOA5Hye46xpshdwj9IqKS6DgPfSnNOOKXKCdfLIbhcs76
/JFJ9TuDIheKhHsyO2cPvNvbSAA6+C9NA0MuFAKmzH+/Xv1/HTv727KPjdq/rlVvfnb/04KQ7/m9
PjVU6iXLQdyDOPugkfypesZ5yCGEZ8ZGTetbCvv6R33qm45BhI1u63gTDAG8648FIcp/9oZ8K9tF
F9/d31kQOldj2T+6CRA9AxpSZgcErBYevn9eEE5dQipE5JegSkZnXJPabh9xyHIWDGnGie61JNCt
3V42rx5oBnloLR42n+f3K648cSawXQ5nMj4kWoxQ6TIQVESXSWk1gBekn7HSb+jIHh/iCQ3PagIh
/lQopUepINob9DF02hmf47MonYobBn1IZTns3KRSjVhKP5JMtr7vr6ISR91LhVKayDIvfqZLa+/R
r+tAulGmaLSFd1KpVbxUW+AHZgO6Qr2lkkDVYhOdcIvwFneXHjV3pptzxSkdjOdU8z79VRwDOYw+
WWlmkmpuzqBk7Des3Fz5nYxJ3LO9epsUrGOaFPizg5/uAGxEBgYKpG+IL6NtOo/Vq6+kOw6G52eI
gMh5+LVi6EunFQsC+6YvC/FgeSg7ht7zqe9JqCvCUXzrMOPvLGfInl0UXgcxwxZplI4om7F8bz2l
LsqVzijFkrzvruKj3jHXcRMzf3K/AykrdkNbR0HSxgBTu+oh6Rpx7LTUfvQ6ErRXnRI0uc7sMItG
5MQAwmvYP7ALstH+MZ6LOc9qmT/4VTXhwlJKKWSZzrdEHyjHod3CBUmmhDCDLv8h/D57aZTaqg8N
e5/08xAwYT+NpelwNnr9J9ZVxEAOpNS1UKotHWfhSiIi5a5HzhU2CLt6fzZvwc2VLxkZSmutQQDm
ycw+xUoUlrcG1kYlFHOumrHaraqdcVWSzdaMqgzFlPdlD7hPuJMcuN59lmqsX8gbIP0o8C10cHbY
/nALX/8AzsB524cdmRppvomWpGEoCD45Udo2OY7JoTNqRpF5xYxNiizf5FU8XZZqGPiyEsmBJfC+
2qt0DnQMtZTS001Xad2gVHb+VW831PLLURq8WqnxyGN3t7M3x3u7zqxD1A3Ny6D0ew4qI6R8StUH
HpO8EaX0A7zOTZh3E+PoSGkBdV8BspZfJYK6pPa9CgcNpSF0Jje6dWdZnhAXFntfaQ2hSNgsipUC
MQzL8EtOHrLESSkU66tYMQeLvM+VgtH7VcyYeNleKIWja5nVWl5lj8Q5IIEkNwY5pN5azQ3R4+Uj
0+RuszBhAcoJD+TWmIgxIgMju5+vEstKqS1zI4k+F6XAtJQW0yjj7rYwOw/lJog6NEh0iFf5pquU
nHzMu0/7Ku9sVNQ6dQIzeX/DhnV22ruo/zVwrkTe57Q00A1mJp5ZdtW64+xSs2PYhIiLAySLnZF9
2qL38BOIy0F2P71PSZt+0WdZjNHT/qWth7LfJhVHyK5yCvEka2ljeeWk1umkB9aJEbspHNeOp688
TvGCsi71b0niaufNYvghziM91R6qWDRhIBIZ7jRrMctb4hSSre33fRuIIhme4xzTXwKL/lHHbWnt
NFAHE1aRZPpgKiyYxpEasMVf257DpTmbY5eDRO4TY2/EqQAAZvQms/G49270tATiWlg6q38NytYI
33DDNmYyNkVhyy+mlPaJSNr0jFHN2oElEe9lwwcPhwFb2ZU0o+ZSD3pxGcgIXxV6FmFxWCYiQ2Jf
+3AbSQ08TgRtyfaHWZDBntTGwa9gJHkR+ak4SyCLIMM6cRDeTinrqk6Mb3FqIYLLin2SeZdhSbAA
UMxCE4I9TiDhrjQ6FJ6p1C4Tmrg1ES7Dh9l6fQdTiDGMksb1DB2yltFuArkZMeHQ/ZQ6tuVIugaK
5Ak7yR2AVKxr7oS1OdPcVsWdR9rH2NmnzvJ2JUtbGagjGVcxPhB/7Vpksm3nmaFwFmHWaY6dU/rD
usaZ9b0WtstCCZ4UAZNZP2zIJUqYG8/lqZUTh1Tf+0zqGSQ/ExwafW/C1H/GQcr0op4Sw+PoWhBw
667W79DJOfa6JI/iaUT56q/E2HHggQBpkCFruyJ0hm/ZMhJKi3mQDJ4GaSfI9UhvLnOcAAZrDCew
0IIszMPJ4rTG+qdkS/FQzjnprThisPwuAC4YdeL+IH/LTcUHsaDy3A9zi5GmtW7ijjhFjXHCC5JK
/QgN3bv0oOyAqmSjuHdGrvQO8dqDKIZkOzVRc4oys9j6i5Uc5iYqX6K6YOZgkrWxSUsHp8kgzVNi
utbBrooEIlraVrs+0nC4LhHKnLGUNZLmQRwL8iADMQsPSrLtQO9ggDTFXXbnw7UMhJo1Yd0jICnC
xC5ZO7tkg4yV3a5JIF6RHIWyFsMJmhN7Qjded9ElTORRzMaGhdLRsqo0QIcHG04rz3Ui630LUI0I
3tyWm9prEQqKzq3WZc4OQOmB7e0oZ+uu6UgNJkPE9M/lOJdaMNalfo98ibFYwugtQEJRTyuE6YVi
WRUDzatSlSDXIY1nYfOLQ4rmaWW3tf0W+0u1L8eeKQry6paZEplRpKpZVX7pDFO9I8ZggZasamyN
/UgIpbeEHuO5KidvSVY9wzUmZGUwzFmNvBw201fdk/q1yZOkv8d/r8RIhUO7z+LLw0fGlP8c5m11
O+XIIddcVXG35e4dAeJkur41Gm14NfTMI1A2hMi6Kgu/w69VCJ5rNmG5uaJRdyA3iuqHLCzgqf0M
yBCju0udFxfjm1/Z/bM+Q89p+r7Z97Cs9RWMFkU472MoPyTxxdi9Sw+jeJ0+6wmHO+vHzCjWGeIs
9dH1iWNxYs3NV800LzAChJ+9cvwMAOpkxiAIa51b7vrYE8VaVDrbPQIBD8ZQR9syQ6XEhJCV8AYs
qYSx2LZYskXuv7Gpwbaied192cnxocKngtnFLaOgT6SNLqSE1tYKXXtgyuDBuJQUlitHiO7JR+cV
GMwqw9Xfb33+g0b1dB7/uv1Zf2u/lf+j8dPk+/40ftJk0GU4f3qmf7dTW3RHgFV0F1M1hhFlM/2t
BRK/AERRXYnAwOv6iCT/aIHI92Tk7yOQtEHaesL4WxpJfPh/HdGzwsHkqiM7M+jCjL/4PpMewbJc
yK1xOuNHPWrFxbeb5uJc78y0bSvYEeoqFXNiIwzmepVAkE9mVNVfWqRuX29AmAPXlEs54Sg8Leqi
tgvbu9EIAyKJeFy4yQ11qRdI7RRxqztD1OzOurr8jYg+H2YuJcGCMWBaLddKIVZFA+ka6kygkIha
qCTBFLfJNtU6uyS/aYDiWGZQ4GYmgg9U02yNuYCpUDoUCrcZns9ixa7WxwSR+9QzpSptZoduag1b
hIqnahfxNJMSmu88Rt49WF7KIztLbUSLbvoF5JV/w62WW6q0dEc5Ocmt1Bhvbcp0mFD1XcsvJJFv
AmFaUMyTu66t6RIn4jnnBwKWhYBwVwptFGDfLLhuzowoCc+OsR2GwWx3rTXK4TDz9MTAobQ+fe+I
h+NyvSYVw0MBiJwIX96IjHhAXkh+gVa5/LCtfPiw8hgybO7g1gMjUVbHtM3apyVqW/QjIVJJ45qa
nKQEKGcw0tI1lra+XMFXF9+NAi01LyFL2gciEN03Zv/lo4Cm/zSSKIr4sGmIYQDW1+6vBPbnClB2
iGDUlK953b5Oix8dy3JkR19YEsaZnboY2cVQi2+MQaN9SX72PjUnHbqmN1s58/95YeirZfvQDvNj
jA4lmIyiucncgZSLqQYngiZDfNLmeu+FS8VVFVA6U7tbNi6SQaOcF4LONKh1ujV4OwwdjIZsHLqP
Mne7+yLn/RCpwDDn1GAwOlt/YS8VBbgp6lditF0BzbAsnsNotLZLMdtHWXXDmiH78hQnNWRgEje1
vbWEkDKc3HE37jIWLH5S2MAEBdbnSeaGIC3b4dGw5ciUr8fnGMlli0FqDeB2r5dk0/oYXBNLIjvy
Jv2CK5EqBKnkrsxjVFF+mGtbD9FOiX4mc3cDMIPXhjaLcWhQTU63rXwSXlZtXqU7y3LDQKfhO3R6
0T50aSUAVA74TIux5gEis9oYrQ7umFnXt5ZXGN8niHwDrTjjSC9r5nuvkYmNDtGI32IUV0HtJeXZ
m+vuQfbkO6yAGRHQmZeCMD4A47ulRZCIlRBENrIkFjeJNd9kZIxsBl06h3ju6AnwPVd4cHDvWJFb
oEY1UaM6fh8wLbawRLBWMzDnHntZeAFGDuvix7O1S8n8W6CQ+M7PmPzFmxGvCabspf3RLt2y9QeL
3zNPot+bLybB52ujNtloeT65GmNr9rtMbec0N0Vr4URUD1DcLTCzooB9a+Xz5xS1OYos2RBuau2H
vvhGY9aeEPcUj7lI6+84avML43HwtK68LVNOx5VXx9LhgLGHiR4o47PjGzl1f9O7trXNOmgrO5jg
i712kJnGKER8WTxM0AwfqmKyHjFZzqek6ey7Jim37UCvuWlwjJbbBKHJzdAtDNATbI1snUj9jmx7
CDfR6Lw4NC/nxdC1S+xp9WmASfEkTRf8AXaurVs5iCDidDjEruthOUqaGxnlI+ed7R6Iyh29dWWU
Btk1FvOlWUN4Cy/A5wmLxD7zBhd7Y0h0RGoOCDGknROORmbXU9Rb1YNVewBFK79fM9/3vhlMf0Es
imI7TIT/zM5zmvz0uim8pcGcmO8DscD7uqBRl1VEJe4sM4vJJPfOtauNFGT1PowLcTYHcgIPombB
cVD4z9t6oghi5q4bcIFimSRrs7f6dgsde5v3bCxXcTXGR0N05fe5aCVLTtNhvmTWkDA6bPP0DYtw
3ubciT7YqbU/J6PzCU71epZNBYTduae/WjNPe5KpZz/kox7yU03hgJQeZyfSLVy+g9eBrDVz5mYB
msr6pNNkfhEUoeG+btw4yKcYnW3K4m/VJbpNXDGlHwGOy66ztJepu4tr3EB4ZQr2dGSkhj+7Pp/u
Y8OZGihP4iFtCujamaVxD+ZR97O+9nTFtb+bVasnrl0fCTZ0gMBZhw+DvhgfP7//QrWKi87MCzvv
crKH+G5unZfWaJ5jmstayy5jUnvHMW4ClULoRl+0iG+LwSubjTY7jdce1VXt6qhH3wmdqYn4ke++
Y4MUaNJxO6hWN60bEgx+7X/r4f8CtvMfVCH+WzTI/2n+mpTx21id7/qzPrQtIZBJmHhhmJBT6f1e
H5q/WKS4U/6ZQHPV1/6oD11y28gzoAzkV2ealkAT8tuIXPyC4AJdB3HtbFphefyt+vBKAvonLgje
a0X6c/kfOi5IIFU//oOHZmBUr88jXdpQNillHkM648QS0P7eM79zvyzc470erWw7GQ8zqeBnoLGm
0qZCAtuFfiHenZkdwTrsav3DNnzxpVV6RIajbO7NkW4KLkO7MSNmMkyNpz3iNiifkTBO6dhZX5kh
nU+jb5xHQXLyZgk1G62q223QIEewCbIkQllWxy+EqLLty4kVQyrbzR8YLKdbd6mWm5QUBBKBRwTD
xTRFr7Xr45GP/eIBhYzFrqqojt7ADmv0e0DTfjh/dQumwpVDSMV+GebuAe+Nolh3/WdtRcYtvqLu
RuaRWDcWoyttKOyvynGKPoDkjrPW0rpd7tX1E24nJ7BNPQkiw6Ho8fEdOkY3bD2LeEUiER1IXL5+
6y1Wd9a6adkxLb5xrfkHPcM4HlJsGhfZTROdoJdgju05upBJO82uYggAbzA0P3mAniJLQyo9+mUQ
Rihl7MzyzjTADVvP0g5K0dgsz7wiO8yIYUC29qONblI3rTug2NN3t85ndz0l/nCJGU7eMrlGezDr
9XCzhMwa5smfvyrP7V7Nsp1KWNdeiS4ldOwv8HjkL4+EEW/NOrM/F0k60FYxxRLi0+GKppBAenpW
zbzlWmEPztLFJHBP6598ZKQq4xM+xyrXILGuKh0iXkFMno/fCd6Zn+ob2/D6Z4Gp6MasyEWLpqw7
MrfhdFQRIPX1km2uF27N1cuiE/22186nUt3Lo7qh6bC4rH2tnGK0GUJHahgKOe4GGTrW1rte9ESR
q4J5nsZpncVN7QTFtTDQjbzGJx+f4KznF7nM9XfQBsXjXGfdqae4YC+5J4S8uZlV3YG19VPAnSPv
j5qE2nrTR2G0iQhW0tV4aFAVjK9qGf1a1hiqwpkc+yXu5aOTxOO5UVVQFybdjyr2IOuqGslX1VJy
LZxCVUNRrViXkHlyoKsKKzEhpziq6ooYSQeN4xW7hdXpNlTV2aTqNAS4lGy9qt5SVcctabzcEKFM
cdeqOg8wxBIkqvaLrmUgHwpnVV2LQ1fViXPTEteuakfLTBK0JaqgzAhBIQnPyNbjteB08Qt+R2hS
38ZtTUNALd/uMgvlSaLq1amc0fmqGtaDSnuAfRQG3tTTIF2L3VLVvQn8YS2MTmKxQf9TFQtVH/Mp
J+HeU1WzO1oU0LaqpSN9Evelqq+TbEJ6r2puHY6J1ven0fG7faNq89Gfx9Ok6vWuRHy+HjJs4bWq
5+Egs+QTqsonPBdRxmC6GNN/bQNUR4BtZADrQ5cQ5mT7aiGdw8BiUjADo5+IrDgOZtVjLNNk7kD/
z1vFNYQoTi+Cac55NK8NSgt7aJf+2raoDsYyuzNUxoXHwjXPuepzGnw677XqfXJr0Dd0UjRExjJS
xKouySzM/Bipzonfq/5BNUM7lVxbq0J1WbI0or2jOi8yT2jCgO3z/uOhdiFxEHNOyeJq0/+/6/8N
BsyGNfdvpkE/228N1/oVTnb4hBd7ZYepb/p9G27+4hFoYrIjQK75K2z396ve/oWFt6d7QL1clIEO
IL/fRkHg86AKCYMREY2qw+L7j6ve/YUvsLWGq4d+ib9l/p1tuLApGv75qhfc3tzy0ICB+up/veq9
qkFGmQsLR13lfV/QypwHr2ekP2pQ6mpnzC8DqmiPSDtZBc3MXHwtyEil8h1ZUQG3b6no29x9L0oN
6UvLfo2YculjjppwnLVjft8ViAZJ2XKrLuhq8FqMSyPbXYXorr8mLa6fkyxu0XA3jTGtJ2nW5Afi
jntNIVWP68TxUorYBGB6I9uPfPKtn0Naxz9iidVpMh0dCJkZ7ZOGvXwSLwVGQQ1AJruO9GUcxPJc
ISHZ9L7sz1wD1WaMnAlyiBBviGXjV+BkzL4tgH0nmx/jeSw40rAhZMV7U4X1o20RnOE29Dohpybp
mzLio2ubhMB6EzkwljZnZ32x5IEazXw1LE3uQB/3JzPkil1ZXL4erVmzkDIjS51uuyAwnRgVspz9
7ic01u5FhxHlr0KNzTi3gP5WdBV6loikgUskxBmxH5JMxwVEMmc54s9woM4pyqjdNnUxviSV7u51
2ROxMc3THhuutbbr6odfoKGLxEBGK4OVZFsxOmZJmNE3iMpDW2roMdECplmeUWe5NWYSGArNkLPw
xuYFQYX9MUek4J3lisiIJrUkKjM7MrfgX1LSMszAbx2mdFlHGAobaBkXOdrQmUU8jOSEln2Hcoj9
ORRRiB9jMCQaMPgkcn4Q3VI+hUAWV7I3v9URhAdo5jemIFMtxWDEAOM+0Z36GPMQJ2zenNs8ZCXc
W+XeiJpbfxyQV5r1vA9b4xKCCzhP2bSvW/e2pJGiAsgOZh6zXOysZVX4y63ZROz7rMtcpu9JO3y5
hDW+NOSN7hSg6WlsJSK2KI8Djz/b2u4yPNQLO0YW0ryiXsOTQCh6nZ8aj/FG3OnWl8UNbK/Kaipx
ezgCYWTkvGU95dvKod09e15o3kcjiRnEDrMMsJDrPkfot489QRJ3VrR4RG+1LmMgqwy/52Vokpbm
3iVzNMMrI/tkTplVlhYZuRmm3aYyvbXdDsOGEG9wvUV9LPySn9qMV1ktqhejGX01pOQRTbqNI76Q
8ltB1X2UNWqXoXFeq2rMVhG1NGamLoXxhrbUxMVlZPbMPbwYR6m5yw8nI4VktWQkMItJwOj2EFY/
mFLKb2SjahvbLZn0efM9x1vgKa1XasDpX/S63448fevQQEwdYyhfYQgesSgyQ9DqTH0B+axlJH1A
3i4IGyD8Ro5bi3hJu4yBeDTMK/0oYRk2eAIsb3MXGgTINWXF0KbyDYx7Mv70lqznp07r6plhZ/Js
DPYIlqI3mMmNXpIca7ggB4z5zZPXzbD78kjfRpXE3rLYWQ6vUEt/NKbDRoeoOHKo2eu26yYrnhCf
VQ+ZY7LA9AvicFtBx79aGqgnmommvFWxgfjdAO5YJQ4zJJMhyWRBMWHADIvvXTTfVoOZn7tCG1AD
INuLaT5WZmYpp6dJALvhPhMy0WzA5hQPDY7VlYQRBVNQHhLd/3BseSwi+MQzUUZrPyRQAdxukJm9
ICI+E0eWSijsqvnYuVaPzCRTSaI+Pc2YXBCINGtOXubw6bQcvLawIQIwChpM0a/DqpantovflwI1
o0RBSTibP+/aShc4QV2W0oXtHlmD4qKbzD5I4RtzBsYrtCg3cRp3gY7OZM9c6XbMzCA2vdfcwbPF
pL2lGqpEv9N65axr5pOKCyGCmQhWCwCZCD8x/NrYfkZXP/qzJTZjgUspnpNtkllHuys2yaA9JrN3
g5UWSBTOa3TDWYvEx0h+TN60Ab3daM1HLhms4LV/9nJ59Jzp2Pf7lkkb4b8bg5pb89IDm4E9Oiss
lITY1gcrTQNDuvxrHfL+DoR0oQZRW780qhOS6BNLipMQ2i4vituhjZ+6uH5yCdSd+BSSxnCoUdBE
Vvcmm+GAB35eOw4CVYxZUxMfMlkLAqOAJDvacwJdGQ/oRSK8NZmnx/U9kUUDsnrrDveRguIFi50e
U7s5VAiX4SG+yEHcL+3FBk2tlUANDKgJvKTme2Giz9L0eZdM6Y4HhPG8do/xtMWzYH5no/AOU+bB
dQdCf7r4iDKDqj/OEfmwBDp0wr1FioVaVcEtu0sIJ69ggtjaDNt4PAlYGrmkxAGxOvNdwzrmkcbw
vA391WzZLNwlBIh8O7fDKwF+u9blYcbIm5AXEg14PhveqcIK93T/JzcyLlFtBuyv6Rc5bjejzFhz
0sihTZKEkjTAe2ERfQBHvZUTzv66MKEHFPY5dyAL0gKfy1QnwC4v3iNZ0ANnPNp133wm/SGB0kS7
lmO2sxwCsNhJhAlDuST+0YrO34iMaCmeZ7BshwWu1GDWe3rMYMaX2BVF0GoZ8mhtDDDZr1BXEGf3
6RDcZQ3WD+mKfN8X/8XemSS3jWRh+Co6QLMDJAYCm4qQSGqWLZerZNkbBEVRJOZ54m166YUXHXUE
Xqw/cJAIigKrC2p3M6KXkqBEvkQC+Yb//X/xocyqW0BOwhCNLfDRXfnCkulf0KH57OvBDXckIw6T
A/w5yaxPpliKW17fg5uynSCNYpOZhTGXDjNBJZLwhSks2SDBIDE0Q+2zI0hnXmiqZ0nh2Xf0Pn4C
3H8nkyzmiJKcUx2yYPq7e61IoVimhzewKdF+jOuviJTL0li8TqWQ3lRbQjkF363UxjktZEsaQMkY
k4igpi5Gk7tcIv4PsxDVlcgOdHB3tk+G2xKRvstDUUMxAT6DlMvRBTMs64yAsntByji9nlK2AHkb
UK40zqdK16dYF3jS70gntT8mC4J9MVGimy6KPN90K6Epz3RkH63kSOdSK9DufTRjzp3UB36R8LRO
Wp4mf5tRG73S4IKkAZFCSx9UlXYx0bT2DQgWyvh26rtfJ0GRiueFqsCPBcM82fhZemq4SUHRy1S+
QD2kwhIAOwNMGb46CNsibHWdmS9/nRlFSzqLup2uT6etRINeq53p44Q+NtBMwLMf6PbNb9u6k9u9
CDz2F6NTdO89B10feNwzwRiQFkg/KjmDo5WuAEtQAVL3kPozLrtoIvgl4AiIN7XNbhF+9GivPEk8
x/2itmbQBpoppIta23igaTJ8soE/XMB9VVxOu7l8iw7o9MKQMp9OFK0rAKnjjO5qyF8rgQ0UCtVt
oZv9llhx98I2ZvFH04gCegtgog0tOFzo70LzMsMvjU7VbBadOgjKghjIpueyH1j052RoOYaGdd3K
ZjaKnF5hXkxgKKUnfJonT7BzOVd+pIhfAbvq922QiXf/Rwq8TREtgxx+Oza8Hh7BEm0a4Q64dPmf
6wCx/Xckian6C2xH4kMRGME6QIQkWuG36CMjsbWkWloHiB06/VSJqE0lTczRw4CrXDCxIzBqxES1
DlwN8r8THbZ3MK/DE68CVyDYBDKgMrnNRPAkCUvmWOhJpFy9KgJNgTZBpD+1DwGtAdIG/IxA2koz
v3WsxLmyHCkYTQpKenRYUDPty0jOP8HmRg9JHnqaO1AyxP4QMTHT66Qtm1qJjZIviTJpgZkGohZf
2VpMh7jpp0a/Td0O2oCZr1EEnFixNpBt0XwCehwqp1OYLweeQUvrqS21EM9LdQ+0abtw7oifk/at
QXOJNTnXiywMniQUG6KBLWeT1imyH2IBMoCOvksQhyDCTIMICEHLEttjgE3LT6JuIBunKZoLUAp0
UUanGypDySGBLZWzGGHPBDZb2579Xjh4WF6hqsmpAfRdBbogBhTuaFw7l6F1/UICy9H7aK4gk+xM
Ugd6B+p7bSCDudECTR33UynOR+Cc8rMg0wO6HaH2oIIHc+/91IBti56NvLhXlFl26dhiRiceYCrv
RBDbwlMnFrJ70xIpp5p2IMB0nZk5eCgoOY1PaiucBSeFDR3GiWa3C4hYHN1y+h1xMh11J6k6znMg
rf02goUUvEyUoU+IvqLLLIDEiWCh0GR4PRVwijH0cn6PyFj4WpDsHceGyrHhckwIN3nqEwoCi/PQ
eOYwEy7T2FbyS4dgraAlZGK3ek7b08WBFunWLecjAGaR3P2EQrpjRTApJHoLSUQ9yK8jmP6yB1QY
veQqRcR+AoeLq1x7IY7ygCqifqM4Iuwatok4NE4jLSrXRStGvSsAkWbS09+xe8QcatiHBjCh3ouP
dSeGsgRw1gViRm0DHlEINNA9WUigpHA1TIj3IxIHqhDr4bmbTOjqiizNDwdSoMR+b0br/dPM8Ypv
BVK64B2UDg3e9GV17y0b4BY8EGI+BmwJi4tQBiTkXIlNRHDHARIBAvwbUgIP04kf4nZxFMNGjY59
gY8WxLKCU1LIStK3hXb+EKjmX+le+V8q0K3axEua/8E2s/+yS5wmcjQD7cfFn41xtEH9v/eCRdf5
zgE2UnV8gyvXlaoAy5GX6bzy518qIgELcYKNP67FChbzXP37yrDXU6/ca23U+pfnxjgchqMp7b8x
MgerWS4VPHpD+3EYbSYZyfNQMHyZyCstg+dDqW7cXw1yl+XY66HK/CW5QLmsUy6mUZr018b+zbMN
pzIw/T5q2SPUcOC7oW2Pjx7HNq3yyah6B6LGd5j6By+MyzscfR66MFM+jiv5XcRMFFkom/EbGvJh
GBrzf26JsgD/E0umxYZj79GHazh6b/5H+Og9VNaepgVV0UhSN536q6fKyDhF77DdIUGd/0ir2foy
hU6xvPm096nsNFzyY2c489zqR2BZaSiFApuu+W0Sl2ioyl5cjf4OS3M3TPz598r3azV4WSRpuDC9
YZCM4/k/1iO9lGBQHGo8+h6Rl4Zzr6NabTg0Ezfc+Y/KK7pc9DJOaLronxLDfZz/2LFfOu/yBVhQ
oBy9HXYtuFAarlBNF2vDkXuJ+2i4Q4fjfNf6v8P7emeMpsPqsb16uO/yRtXi2xsuTi02quHYJ14x
HO36FLzHkQrR4mj+x/rdefnMlIXZpu/TMYZ7QWLs2C7iO3gaO/2Y5YYp5V2bzv5zMtolgyW9w4em
V1Ndb7hZ9iZnGo7Poh8du48hJ98RTuTRbeilxuPYHe16yvLeTbQrqniWR3sda6wV0nb926446paG
FjcelDa/EWm9ecU6gtlxwWprvbwsFVXjxd2qkc62m1Mff2zccT1MeatVUm5l+sZFVctq5r1evRWT
2eu1eW0Y79FzzLXDsG0P63AM20S/7DBsy7k7GLtKN6jugW07UIdjGJ+SOsO2fbfDMWzfTqw6RQdj
V+mc1D2wLa/mcOzasxGrDtXhmLXnS//K2ToYy0qHrW4jVvy8g7GqdK3qrDom6QrL3fy7PZx4q6zf
2nH726bXdlQsE4LkHSHoJMD7c57zhv/x33NSVkndunV4lQw+gCcsgp7d8zoeO/PvyPsOFxnjz0lY
fWgjD4/XHbvxxh5544HRpdNdfql/kmMpLrPZdc/sjVz4ITy559Vc+tg7PMvqk0LIxB0vH9NPWv9K
bX/H/Hqe7TkPL9HcctVHXuIiaffreILU9Z/YVc87+GdZtagc1W2qarXpAPbSc0Wmzqq3izoHYuGi
LlRrYbWedBBmrWpGdWZtF5sOwq5VUanOru1q1H/Wrn1fF8re5SUjezwMf/kXAAAA//8=</cx:binary>
              </cx:geoCache>
            </cx:geography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2B5EE-95D9-4DE2-BDF3-E08F2F8814E8}" type="datetimeFigureOut">
              <a:rPr lang="es-CO" smtClean="0"/>
              <a:t>4/11/2025</a:t>
            </a:fld>
            <a:endParaRPr lang="es-C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BF3FF-F8E1-4FFE-8446-4A17867A435F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3114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180665c9a2a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180665c9a2a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6416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>
          <a:extLst>
            <a:ext uri="{FF2B5EF4-FFF2-40B4-BE49-F238E27FC236}">
              <a16:creationId xmlns:a16="http://schemas.microsoft.com/office/drawing/2014/main" id="{5337F248-B70C-E4A8-3619-240B4F0BE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e1d838b627_4_0:notes">
            <a:extLst>
              <a:ext uri="{FF2B5EF4-FFF2-40B4-BE49-F238E27FC236}">
                <a16:creationId xmlns:a16="http://schemas.microsoft.com/office/drawing/2014/main" id="{1813DD3E-245B-51E3-D86C-73E70B0B47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e1d838b627_4_0:notes">
            <a:extLst>
              <a:ext uri="{FF2B5EF4-FFF2-40B4-BE49-F238E27FC236}">
                <a16:creationId xmlns:a16="http://schemas.microsoft.com/office/drawing/2014/main" id="{9391EAA7-4119-2361-ACB2-798C113EE1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6590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>
          <a:extLst>
            <a:ext uri="{FF2B5EF4-FFF2-40B4-BE49-F238E27FC236}">
              <a16:creationId xmlns:a16="http://schemas.microsoft.com/office/drawing/2014/main" id="{B268F580-757C-F329-8E66-4D121A28B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e1d838b627_4_0:notes">
            <a:extLst>
              <a:ext uri="{FF2B5EF4-FFF2-40B4-BE49-F238E27FC236}">
                <a16:creationId xmlns:a16="http://schemas.microsoft.com/office/drawing/2014/main" id="{E6055901-6C89-BB0E-8D15-DDB8843600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e1d838b627_4_0:notes">
            <a:extLst>
              <a:ext uri="{FF2B5EF4-FFF2-40B4-BE49-F238E27FC236}">
                <a16:creationId xmlns:a16="http://schemas.microsoft.com/office/drawing/2014/main" id="{13757206-8E57-21DD-2A99-930A50C61D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950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/>
              <a:t>USUARIO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/>
              <a:t>SDS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/>
              <a:t>EPS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>
          <a:extLst>
            <a:ext uri="{FF2B5EF4-FFF2-40B4-BE49-F238E27FC236}">
              <a16:creationId xmlns:a16="http://schemas.microsoft.com/office/drawing/2014/main" id="{9E16031F-5FD4-A7AC-7E2C-FF1CC7664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e1d838b627_4_0:notes">
            <a:extLst>
              <a:ext uri="{FF2B5EF4-FFF2-40B4-BE49-F238E27FC236}">
                <a16:creationId xmlns:a16="http://schemas.microsoft.com/office/drawing/2014/main" id="{EC079CEB-EA00-1ABC-FB6B-0550135D25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e1d838b627_4_0:notes">
            <a:extLst>
              <a:ext uri="{FF2B5EF4-FFF2-40B4-BE49-F238E27FC236}">
                <a16:creationId xmlns:a16="http://schemas.microsoft.com/office/drawing/2014/main" id="{30FC8A35-AD4B-9F6F-CEEA-9D3B03DD1B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3874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Este mapa de calor fue construido para valorar las condiciones de vulnerabilidad y necesidad de la población, a partir de la suma y consolidación de indicadores en salud tanto en términos de acceso, como de las quejas, reclamos y tutelas.  Es un análisis multifactorial que permite determinar en cuáles departamentos, por el conjunto de su situación actual, la falta de acceso de medicamentos se hace mucho más crítica y preocupante, pues correr el riesgo de vulnerarse otros derechos conexos, incrementar la pobreza, prescindir de otras necesidades básicas y afectar su calidad de vida.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BF3FF-F8E1-4FFE-8446-4A17867A435F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9385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>
          <a:extLst>
            <a:ext uri="{FF2B5EF4-FFF2-40B4-BE49-F238E27FC236}">
              <a16:creationId xmlns:a16="http://schemas.microsoft.com/office/drawing/2014/main" id="{629799A5-C46F-4F28-A42A-3A70556B7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e1d838b627_4_0:notes">
            <a:extLst>
              <a:ext uri="{FF2B5EF4-FFF2-40B4-BE49-F238E27FC236}">
                <a16:creationId xmlns:a16="http://schemas.microsoft.com/office/drawing/2014/main" id="{9F8ECD6C-C1BC-2321-4B2F-37EC55CA90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e1d838b627_4_0:notes">
            <a:extLst>
              <a:ext uri="{FF2B5EF4-FFF2-40B4-BE49-F238E27FC236}">
                <a16:creationId xmlns:a16="http://schemas.microsoft.com/office/drawing/2014/main" id="{9F78D43C-1339-6D52-AF0A-B762287DD8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7389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9619F-C841-7F70-9726-8E8CFFD12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9661C8-8660-B8BE-A682-A45A73AA4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A4A0C-A5F4-BD29-0827-50398E6D7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30424-402B-406A-B4AB-0570E536CF30}" type="datetimeFigureOut">
              <a:rPr lang="es-CO" smtClean="0"/>
              <a:t>4/11/2025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ED4FE-06BA-A745-E97E-2ACA9BCD3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E6D06-961A-0275-67E7-037D96241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1C47E-95E6-4AF9-B194-8FA0691F782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03685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CB875-8FCB-152E-622E-24644349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0C348C-4F39-5C6A-CD5F-7F12F8C5A4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C0E7C-1CEA-4986-1A87-0D8A723D1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30424-402B-406A-B4AB-0570E536CF30}" type="datetimeFigureOut">
              <a:rPr lang="es-CO" smtClean="0"/>
              <a:t>4/11/2025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6F21F-C5AD-158D-2DC9-761549CDE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CB54F-745E-B7F3-7B11-34C0B0D5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1C47E-95E6-4AF9-B194-8FA0691F782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5826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5FBA19-B30D-DB50-2352-454ED0D53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39676A-8980-5541-235F-49DA6E0D1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3E30E-2447-B252-FEAD-789EED93A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30424-402B-406A-B4AB-0570E536CF30}" type="datetimeFigureOut">
              <a:rPr lang="es-CO" smtClean="0"/>
              <a:t>4/11/2025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1D455-EAEC-B0A6-A80E-A6E6DCE4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771BD-1F54-E0FA-D735-262E9921B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1C47E-95E6-4AF9-B194-8FA0691F782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418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BD4A5A9-1CE7-48AB-AAD2-3978776939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F71F7B3-D5A3-4814-A338-C42166B2DF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846197" y="839017"/>
            <a:ext cx="2022097" cy="34406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0A37039D-E929-AE47-9ED7-27697AC645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834446" y="4762991"/>
            <a:ext cx="4342660" cy="434266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6A7BF11-CDD5-884F-B443-C705B008ED8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7572" y="5649641"/>
            <a:ext cx="802697" cy="98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27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9CE32FF4-24E0-43B9-99FA-90B040DB68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24" y="20757"/>
            <a:ext cx="12191999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521F91C-5796-E74C-8611-AFFD74F36A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824"/>
            <a:ext cx="9846861" cy="688258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FD587B0-4806-4F41-A68C-78F70B939C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7572" y="5649641"/>
            <a:ext cx="802697" cy="983905"/>
          </a:xfrm>
          <a:prstGeom prst="rect">
            <a:avLst/>
          </a:prstGeom>
        </p:spPr>
      </p:pic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869800" y="4541673"/>
            <a:ext cx="6452400" cy="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>
                <a:solidFill>
                  <a:schemeClr val="dk1"/>
                </a:solidFill>
                <a:latin typeface="Poppins" panose="00000500000000000000" pitchFamily="2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 dirty="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4905500" y="2225800"/>
            <a:ext cx="2380800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400">
                <a:solidFill>
                  <a:schemeClr val="lt1"/>
                </a:solidFill>
                <a:latin typeface="Poppins ExtraBold" panose="000009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8266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8266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8266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8266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8266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8266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8266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8266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2869800" y="3510084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5333">
                <a:solidFill>
                  <a:schemeClr val="lt2"/>
                </a:solidFill>
                <a:latin typeface="Poppins ExtraBold" panose="00000900000000000000" pitchFamily="2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CFE8B5C3-7D0C-E247-ABCD-9435F665DF0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5417" y="6428219"/>
            <a:ext cx="1686857" cy="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35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7D26C0E-FEFE-4CAB-88A3-CA810B7E3F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745D1BA-3401-44C5-A297-86F56D4CD3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894" y="5828043"/>
            <a:ext cx="753678" cy="92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33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99D0ECD-020D-426A-B1FA-E73A62A78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81" y="0"/>
            <a:ext cx="12191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3EE29B6-5943-4D0B-B7CD-5870BFF68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846197" y="839017"/>
            <a:ext cx="2022097" cy="344064"/>
          </a:xfrm>
          <a:prstGeom prst="rect">
            <a:avLst/>
          </a:prstGeom>
        </p:spPr>
      </p:pic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1163285" y="2106833"/>
            <a:ext cx="4796000" cy="31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>
                <a:solidFill>
                  <a:schemeClr val="dk1"/>
                </a:solidFill>
                <a:latin typeface="Poppins" panose="00000500000000000000" pitchFamily="2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975360" y="597408"/>
            <a:ext cx="5695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  <a:latin typeface="Poppins ExtraBold" panose="000009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2"/>
          </p:nvPr>
        </p:nvSpPr>
        <p:spPr>
          <a:xfrm>
            <a:off x="6232700" y="2106833"/>
            <a:ext cx="4620400" cy="31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867" b="0">
                <a:solidFill>
                  <a:schemeClr val="dk1"/>
                </a:solidFill>
                <a:latin typeface="Poppins" panose="00000500000000000000" pitchFamily="2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86EC9C5A-BCAF-BB4B-9800-B5B2EEB5CC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3484297" y="1361008"/>
            <a:ext cx="6350000" cy="6350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6C2A3D4-F9AB-4648-875A-B26CF0EBA0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7572" y="5649641"/>
            <a:ext cx="802697" cy="98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73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5138B-8323-B5AE-6B00-853395C8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698B0-C884-0969-635F-2F8040982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88D2E-B745-FA89-E589-A9385AE04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30424-402B-406A-B4AB-0570E536CF30}" type="datetimeFigureOut">
              <a:rPr lang="es-CO" smtClean="0"/>
              <a:t>4/11/2025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3CBD7-80DC-FB20-9538-63A5EA03B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E8D3A-E83A-BE5B-5968-C568BB69C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1C47E-95E6-4AF9-B194-8FA0691F782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850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DD731-FDEF-0EC4-5CFC-36D40F916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57197-B93D-84C6-A901-5818727D0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C92B4-8477-24A4-4B42-69C192B3B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30424-402B-406A-B4AB-0570E536CF30}" type="datetimeFigureOut">
              <a:rPr lang="es-CO" smtClean="0"/>
              <a:t>4/11/2025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C2922-EBE3-82E9-C300-5028A855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984F5-2C2A-F9A1-B844-D63B8E1DE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1C47E-95E6-4AF9-B194-8FA0691F782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5753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76F89-DA49-DA4D-BB8D-10468414A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B750C-EC00-3F9E-F64E-217B536C0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E3A92-4C80-1994-9D70-DC0D087E87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FEA77E-A6B6-01F8-2B09-E3FB2D3BD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30424-402B-406A-B4AB-0570E536CF30}" type="datetimeFigureOut">
              <a:rPr lang="es-CO" smtClean="0"/>
              <a:t>4/11/2025</a:t>
            </a:fld>
            <a:endParaRPr lang="es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CFCBD-401E-7FD7-DB89-208A0F38D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BD5A47-E34F-A524-FEE9-9F3987901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1C47E-95E6-4AF9-B194-8FA0691F782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0683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7C078-E594-00BF-5CEB-C38C7E137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151E7-07F8-15FC-5197-8CDB0B2AF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EA5EB6-6784-EEC0-920D-3114C438B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F4437A-713B-F7C1-25EF-C978E2BEF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A45BE9-2914-F478-7AC4-9B66743C5D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484B51-FE6F-6C32-B3D4-8672ABE43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30424-402B-406A-B4AB-0570E536CF30}" type="datetimeFigureOut">
              <a:rPr lang="es-CO" smtClean="0"/>
              <a:t>4/11/2025</a:t>
            </a:fld>
            <a:endParaRPr lang="es-C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63A242-3B15-ED11-A26A-E61C476B4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7516BE-6782-C567-2CB9-7F510219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1C47E-95E6-4AF9-B194-8FA0691F782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5729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2774E-5BE2-680E-EAF9-7E7901294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D89A04-8052-CC59-F93D-E298BBB1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30424-402B-406A-B4AB-0570E536CF30}" type="datetimeFigureOut">
              <a:rPr lang="es-CO" smtClean="0"/>
              <a:t>4/11/2025</a:t>
            </a:fld>
            <a:endParaRPr lang="es-C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AB140-64D2-2D2C-6460-90F16BA67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A2123-09C6-A136-9B6B-AB3C84220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1C47E-95E6-4AF9-B194-8FA0691F782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35100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AFB45C-09A7-83F3-25D4-7ED1F15A8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30424-402B-406A-B4AB-0570E536CF30}" type="datetimeFigureOut">
              <a:rPr lang="es-CO" smtClean="0"/>
              <a:t>4/11/2025</a:t>
            </a:fld>
            <a:endParaRPr lang="es-C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85CC21-2372-3AF3-A8D4-B64F90D00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7DAEA-37CE-188B-9E79-07583B7DB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1C47E-95E6-4AF9-B194-8FA0691F782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7341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5FD92-B4EE-C09E-C92E-E1F04B6AA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DF30B-13FF-87BD-4208-5A696DCD7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E7D52-1E14-01E7-0EED-B70B39438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2F25E-93ED-5654-30D2-A82C16690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30424-402B-406A-B4AB-0570E536CF30}" type="datetimeFigureOut">
              <a:rPr lang="es-CO" smtClean="0"/>
              <a:t>4/11/2025</a:t>
            </a:fld>
            <a:endParaRPr lang="es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7CC21-C31F-A5AD-4FCB-F73590905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59BCF5-0735-CF9C-F5FD-423AC579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1C47E-95E6-4AF9-B194-8FA0691F782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689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1DF6B-46D4-7305-39F7-A7AA158DB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2B0EBE-44AE-83E7-CDCA-E30F978B6B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3939FD-A9EA-84D6-7F71-1A7978E95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45AB6F-EF90-ED6D-2F1E-D4C383687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30424-402B-406A-B4AB-0570E536CF30}" type="datetimeFigureOut">
              <a:rPr lang="es-CO" smtClean="0"/>
              <a:t>4/11/2025</a:t>
            </a:fld>
            <a:endParaRPr lang="es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8C4F2-6FEB-AF54-AFEE-9C2CC964D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E2D08F-8488-C1A7-528A-7815485B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1C47E-95E6-4AF9-B194-8FA0691F782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0831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463B40-57B7-DE31-49F4-5B68CE5F6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29BD1E-5A1D-CF4B-38CA-DEFB35F7C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3842B-5F81-E196-FA13-16012609FC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430424-402B-406A-B4AB-0570E536CF30}" type="datetimeFigureOut">
              <a:rPr lang="es-CO" smtClean="0"/>
              <a:t>4/11/2025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376E9-A07F-3F29-AB3E-E8A3113AD2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BE2A2-B1F8-5321-5374-7A57792E9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E1C47E-95E6-4AF9-B194-8FA0691F782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4392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D09EC0A-477B-1307-F27B-E41B99D131D4}"/>
              </a:ext>
            </a:extLst>
          </p:cNvPr>
          <p:cNvSpPr txBox="1"/>
          <p:nvPr/>
        </p:nvSpPr>
        <p:spPr>
          <a:xfrm>
            <a:off x="5885762" y="1071263"/>
            <a:ext cx="5751550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ts val="0"/>
              </a:spcBef>
            </a:pPr>
            <a:r>
              <a:rPr lang="es-CO" sz="5400" b="1" dirty="0">
                <a:solidFill>
                  <a:srgbClr val="004EA1"/>
                </a:solidFill>
                <a:latin typeface="Poppins" pitchFamily="2" charset="77"/>
                <a:ea typeface="Lato Black"/>
                <a:cs typeface="Poppins" pitchFamily="2" charset="77"/>
              </a:rPr>
              <a:t>Medicamentos inaccesibles, derechos vulnerados: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C23D18-F347-744C-61A5-B4AFFFEAFDFB}"/>
              </a:ext>
            </a:extLst>
          </p:cNvPr>
          <p:cNvSpPr txBox="1"/>
          <p:nvPr/>
        </p:nvSpPr>
        <p:spPr>
          <a:xfrm>
            <a:off x="7050561" y="3698823"/>
            <a:ext cx="45867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s-CO" sz="2800" dirty="0">
                <a:solidFill>
                  <a:srgbClr val="004EA1"/>
                </a:solidFill>
                <a:latin typeface="Poppins" pitchFamily="2" charset="77"/>
                <a:ea typeface="Lato Black"/>
                <a:cs typeface="Poppins" pitchFamily="2" charset="77"/>
              </a:rPr>
              <a:t>Un análisis con enfoque territorial en Colombia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1B2AFE-829B-4A01-BDE6-2D8B00388826}"/>
              </a:ext>
            </a:extLst>
          </p:cNvPr>
          <p:cNvSpPr txBox="1"/>
          <p:nvPr/>
        </p:nvSpPr>
        <p:spPr>
          <a:xfrm>
            <a:off x="9420045" y="4782467"/>
            <a:ext cx="22172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s-CO" sz="1400" dirty="0">
                <a:solidFill>
                  <a:srgbClr val="004EA1"/>
                </a:solidFill>
                <a:latin typeface="Poppins" pitchFamily="2" charset="77"/>
                <a:ea typeface="Lato Black"/>
                <a:cs typeface="Poppins" pitchFamily="2" charset="77"/>
              </a:rPr>
              <a:t>Audiencia Defensorial </a:t>
            </a:r>
          </a:p>
          <a:p>
            <a:pPr algn="r">
              <a:spcBef>
                <a:spcPts val="0"/>
              </a:spcBef>
            </a:pPr>
            <a:r>
              <a:rPr lang="es-CO" sz="1400" dirty="0">
                <a:solidFill>
                  <a:srgbClr val="004EA1"/>
                </a:solidFill>
                <a:latin typeface="Poppins" pitchFamily="2" charset="77"/>
                <a:ea typeface="Lato Black"/>
                <a:cs typeface="Poppins" pitchFamily="2" charset="77"/>
              </a:rPr>
              <a:t>Noviembre 05 de 2025</a:t>
            </a:r>
          </a:p>
          <a:p>
            <a:pPr algn="r">
              <a:spcBef>
                <a:spcPts val="0"/>
              </a:spcBef>
            </a:pPr>
            <a:r>
              <a:rPr lang="es-CO" sz="1400" dirty="0">
                <a:solidFill>
                  <a:srgbClr val="004EA1"/>
                </a:solidFill>
                <a:latin typeface="Poppins" pitchFamily="2" charset="77"/>
                <a:ea typeface="Lato Black"/>
                <a:cs typeface="Poppins" pitchFamily="2" charset="77"/>
              </a:rPr>
              <a:t>Barranquilla, Atlántico</a:t>
            </a:r>
          </a:p>
        </p:txBody>
      </p:sp>
    </p:spTree>
    <p:extLst>
      <p:ext uri="{BB962C8B-B14F-4D97-AF65-F5344CB8AC3E}">
        <p14:creationId xmlns:p14="http://schemas.microsoft.com/office/powerpoint/2010/main" val="2651666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>
          <a:extLst>
            <a:ext uri="{FF2B5EF4-FFF2-40B4-BE49-F238E27FC236}">
              <a16:creationId xmlns:a16="http://schemas.microsoft.com/office/drawing/2014/main" id="{60129967-D172-3A52-B9EB-BEAC5CFEF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69F852-37A3-0434-59EF-78C9E33A79AC}"/>
              </a:ext>
            </a:extLst>
          </p:cNvPr>
          <p:cNvSpPr txBox="1"/>
          <p:nvPr/>
        </p:nvSpPr>
        <p:spPr>
          <a:xfrm>
            <a:off x="-370685" y="674799"/>
            <a:ext cx="558386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8000" b="1" dirty="0">
                <a:solidFill>
                  <a:schemeClr val="bg1"/>
                </a:solidFill>
                <a:latin typeface="Poppins" pitchFamily="2" charset="77"/>
                <a:ea typeface="Lato Black"/>
                <a:cs typeface="Poppins" pitchFamily="2" charset="77"/>
              </a:rPr>
              <a:t>II. </a:t>
            </a:r>
          </a:p>
          <a:p>
            <a:pPr algn="r"/>
            <a:r>
              <a:rPr lang="es-MX" sz="3000" b="1" dirty="0">
                <a:solidFill>
                  <a:schemeClr val="bg1"/>
                </a:solidFill>
                <a:latin typeface="Poppins" pitchFamily="2" charset="77"/>
                <a:ea typeface="Lato Black"/>
                <a:cs typeface="Poppins" pitchFamily="2" charset="77"/>
              </a:rPr>
              <a:t>Estrategia</a:t>
            </a:r>
          </a:p>
          <a:p>
            <a:pPr algn="r"/>
            <a:r>
              <a:rPr lang="es-MX" sz="3000" b="1" dirty="0">
                <a:solidFill>
                  <a:schemeClr val="bg1"/>
                </a:solidFill>
                <a:latin typeface="Poppins" pitchFamily="2" charset="77"/>
                <a:ea typeface="Lato Black"/>
                <a:cs typeface="Poppins" pitchFamily="2" charset="77"/>
              </a:rPr>
              <a:t>de respuesta</a:t>
            </a:r>
          </a:p>
          <a:p>
            <a:pPr algn="r"/>
            <a:r>
              <a:rPr lang="es-MX" sz="3000" b="1" dirty="0">
                <a:solidFill>
                  <a:schemeClr val="bg1"/>
                </a:solidFill>
                <a:latin typeface="Poppins" pitchFamily="2" charset="77"/>
                <a:ea typeface="Lato Black"/>
                <a:cs typeface="Poppins" pitchFamily="2" charset="77"/>
              </a:rPr>
              <a:t>Inmediata</a:t>
            </a:r>
          </a:p>
          <a:p>
            <a:pPr algn="r"/>
            <a:r>
              <a:rPr lang="es-MX" sz="3000" dirty="0">
                <a:solidFill>
                  <a:schemeClr val="bg1"/>
                </a:solidFill>
                <a:latin typeface="Poppins" pitchFamily="2" charset="77"/>
                <a:ea typeface="Lato Black"/>
                <a:cs typeface="Poppins" pitchFamily="2" charset="77"/>
              </a:rPr>
              <a:t>para la atención</a:t>
            </a:r>
          </a:p>
          <a:p>
            <a:pPr algn="r"/>
            <a:r>
              <a:rPr lang="es-MX" sz="3000" dirty="0">
                <a:solidFill>
                  <a:schemeClr val="bg1"/>
                </a:solidFill>
                <a:latin typeface="Poppins" pitchFamily="2" charset="77"/>
                <a:ea typeface="Lato Black"/>
                <a:cs typeface="Poppins" pitchFamily="2" charset="77"/>
              </a:rPr>
              <a:t>de problemáticas</a:t>
            </a:r>
          </a:p>
          <a:p>
            <a:pPr algn="r"/>
            <a:r>
              <a:rPr lang="es-MX" sz="3000" dirty="0">
                <a:solidFill>
                  <a:schemeClr val="bg1"/>
                </a:solidFill>
                <a:latin typeface="Poppins" pitchFamily="2" charset="77"/>
                <a:ea typeface="Lato Black"/>
                <a:cs typeface="Poppins" pitchFamily="2" charset="77"/>
              </a:rPr>
              <a:t>de acceso a</a:t>
            </a:r>
          </a:p>
          <a:p>
            <a:pPr algn="r"/>
            <a:r>
              <a:rPr lang="es-MX" sz="3000" dirty="0">
                <a:solidFill>
                  <a:schemeClr val="bg1"/>
                </a:solidFill>
                <a:latin typeface="Poppins" pitchFamily="2" charset="77"/>
                <a:ea typeface="Lato Black"/>
                <a:cs typeface="Poppins" pitchFamily="2" charset="77"/>
              </a:rPr>
              <a:t>medicamentos en Colombia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2E16A8-F61F-E390-74A9-0FD2F20693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4156"/>
          <a:stretch>
            <a:fillRect/>
          </a:stretch>
        </p:blipFill>
        <p:spPr>
          <a:xfrm>
            <a:off x="7321066" y="954493"/>
            <a:ext cx="3992879" cy="3488468"/>
          </a:xfrm>
          <a:custGeom>
            <a:avLst/>
            <a:gdLst>
              <a:gd name="connsiteX0" fmla="*/ 0 w 3992879"/>
              <a:gd name="connsiteY0" fmla="*/ 0 h 3488468"/>
              <a:gd name="connsiteX1" fmla="*/ 570411 w 3992879"/>
              <a:gd name="connsiteY1" fmla="*/ 0 h 3488468"/>
              <a:gd name="connsiteX2" fmla="*/ 1180751 w 3992879"/>
              <a:gd name="connsiteY2" fmla="*/ 0 h 3488468"/>
              <a:gd name="connsiteX3" fmla="*/ 1831020 w 3992879"/>
              <a:gd name="connsiteY3" fmla="*/ 0 h 3488468"/>
              <a:gd name="connsiteX4" fmla="*/ 2281645 w 3992879"/>
              <a:gd name="connsiteY4" fmla="*/ 0 h 3488468"/>
              <a:gd name="connsiteX5" fmla="*/ 2772199 w 3992879"/>
              <a:gd name="connsiteY5" fmla="*/ 0 h 3488468"/>
              <a:gd name="connsiteX6" fmla="*/ 3422468 w 3992879"/>
              <a:gd name="connsiteY6" fmla="*/ 0 h 3488468"/>
              <a:gd name="connsiteX7" fmla="*/ 3992879 w 3992879"/>
              <a:gd name="connsiteY7" fmla="*/ 0 h 3488468"/>
              <a:gd name="connsiteX8" fmla="*/ 3992879 w 3992879"/>
              <a:gd name="connsiteY8" fmla="*/ 476757 h 3488468"/>
              <a:gd name="connsiteX9" fmla="*/ 3992879 w 3992879"/>
              <a:gd name="connsiteY9" fmla="*/ 1058169 h 3488468"/>
              <a:gd name="connsiteX10" fmla="*/ 3992879 w 3992879"/>
              <a:gd name="connsiteY10" fmla="*/ 1604695 h 3488468"/>
              <a:gd name="connsiteX11" fmla="*/ 3992879 w 3992879"/>
              <a:gd name="connsiteY11" fmla="*/ 2116337 h 3488468"/>
              <a:gd name="connsiteX12" fmla="*/ 3992879 w 3992879"/>
              <a:gd name="connsiteY12" fmla="*/ 2593095 h 3488468"/>
              <a:gd name="connsiteX13" fmla="*/ 3992879 w 3992879"/>
              <a:gd name="connsiteY13" fmla="*/ 3488468 h 3488468"/>
              <a:gd name="connsiteX14" fmla="*/ 3542254 w 3992879"/>
              <a:gd name="connsiteY14" fmla="*/ 3488468 h 3488468"/>
              <a:gd name="connsiteX15" fmla="*/ 2971843 w 3992879"/>
              <a:gd name="connsiteY15" fmla="*/ 3488468 h 3488468"/>
              <a:gd name="connsiteX16" fmla="*/ 2441360 w 3992879"/>
              <a:gd name="connsiteY16" fmla="*/ 3488468 h 3488468"/>
              <a:gd name="connsiteX17" fmla="*/ 1870949 w 3992879"/>
              <a:gd name="connsiteY17" fmla="*/ 3488468 h 3488468"/>
              <a:gd name="connsiteX18" fmla="*/ 1220680 w 3992879"/>
              <a:gd name="connsiteY18" fmla="*/ 3488468 h 3488468"/>
              <a:gd name="connsiteX19" fmla="*/ 570411 w 3992879"/>
              <a:gd name="connsiteY19" fmla="*/ 3488468 h 3488468"/>
              <a:gd name="connsiteX20" fmla="*/ 0 w 3992879"/>
              <a:gd name="connsiteY20" fmla="*/ 3488468 h 3488468"/>
              <a:gd name="connsiteX21" fmla="*/ 0 w 3992879"/>
              <a:gd name="connsiteY21" fmla="*/ 2976826 h 3488468"/>
              <a:gd name="connsiteX22" fmla="*/ 0 w 3992879"/>
              <a:gd name="connsiteY22" fmla="*/ 2360530 h 3488468"/>
              <a:gd name="connsiteX23" fmla="*/ 0 w 3992879"/>
              <a:gd name="connsiteY23" fmla="*/ 1883773 h 3488468"/>
              <a:gd name="connsiteX24" fmla="*/ 0 w 3992879"/>
              <a:gd name="connsiteY24" fmla="*/ 1302361 h 3488468"/>
              <a:gd name="connsiteX25" fmla="*/ 0 w 3992879"/>
              <a:gd name="connsiteY25" fmla="*/ 790719 h 3488468"/>
              <a:gd name="connsiteX26" fmla="*/ 0 w 3992879"/>
              <a:gd name="connsiteY26" fmla="*/ 0 h 348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92879" h="3488468" fill="none" extrusionOk="0">
                <a:moveTo>
                  <a:pt x="0" y="0"/>
                </a:moveTo>
                <a:cubicBezTo>
                  <a:pt x="274361" y="-58878"/>
                  <a:pt x="348075" y="31012"/>
                  <a:pt x="570411" y="0"/>
                </a:cubicBezTo>
                <a:cubicBezTo>
                  <a:pt x="792747" y="-31012"/>
                  <a:pt x="982053" y="52725"/>
                  <a:pt x="1180751" y="0"/>
                </a:cubicBezTo>
                <a:cubicBezTo>
                  <a:pt x="1379449" y="-52725"/>
                  <a:pt x="1547265" y="38371"/>
                  <a:pt x="1831020" y="0"/>
                </a:cubicBezTo>
                <a:cubicBezTo>
                  <a:pt x="2114775" y="-38371"/>
                  <a:pt x="2166211" y="18703"/>
                  <a:pt x="2281645" y="0"/>
                </a:cubicBezTo>
                <a:cubicBezTo>
                  <a:pt x="2397080" y="-18703"/>
                  <a:pt x="2668770" y="37725"/>
                  <a:pt x="2772199" y="0"/>
                </a:cubicBezTo>
                <a:cubicBezTo>
                  <a:pt x="2875628" y="-37725"/>
                  <a:pt x="3118279" y="5977"/>
                  <a:pt x="3422468" y="0"/>
                </a:cubicBezTo>
                <a:cubicBezTo>
                  <a:pt x="3726657" y="-5977"/>
                  <a:pt x="3866049" y="48636"/>
                  <a:pt x="3992879" y="0"/>
                </a:cubicBezTo>
                <a:cubicBezTo>
                  <a:pt x="4043565" y="197215"/>
                  <a:pt x="3961847" y="326426"/>
                  <a:pt x="3992879" y="476757"/>
                </a:cubicBezTo>
                <a:cubicBezTo>
                  <a:pt x="4023911" y="627088"/>
                  <a:pt x="3940430" y="807058"/>
                  <a:pt x="3992879" y="1058169"/>
                </a:cubicBezTo>
                <a:cubicBezTo>
                  <a:pt x="4045328" y="1309280"/>
                  <a:pt x="3928625" y="1490672"/>
                  <a:pt x="3992879" y="1604695"/>
                </a:cubicBezTo>
                <a:cubicBezTo>
                  <a:pt x="4057133" y="1718718"/>
                  <a:pt x="3939529" y="2007533"/>
                  <a:pt x="3992879" y="2116337"/>
                </a:cubicBezTo>
                <a:cubicBezTo>
                  <a:pt x="4046229" y="2225141"/>
                  <a:pt x="3986716" y="2419622"/>
                  <a:pt x="3992879" y="2593095"/>
                </a:cubicBezTo>
                <a:cubicBezTo>
                  <a:pt x="3999042" y="2766568"/>
                  <a:pt x="3926306" y="3296762"/>
                  <a:pt x="3992879" y="3488468"/>
                </a:cubicBezTo>
                <a:cubicBezTo>
                  <a:pt x="3861606" y="3493131"/>
                  <a:pt x="3633277" y="3468519"/>
                  <a:pt x="3542254" y="3488468"/>
                </a:cubicBezTo>
                <a:cubicBezTo>
                  <a:pt x="3451231" y="3508417"/>
                  <a:pt x="3252058" y="3457094"/>
                  <a:pt x="2971843" y="3488468"/>
                </a:cubicBezTo>
                <a:cubicBezTo>
                  <a:pt x="2691628" y="3519842"/>
                  <a:pt x="2643054" y="3437649"/>
                  <a:pt x="2441360" y="3488468"/>
                </a:cubicBezTo>
                <a:cubicBezTo>
                  <a:pt x="2239666" y="3539287"/>
                  <a:pt x="2024067" y="3479402"/>
                  <a:pt x="1870949" y="3488468"/>
                </a:cubicBezTo>
                <a:cubicBezTo>
                  <a:pt x="1717831" y="3497534"/>
                  <a:pt x="1528837" y="3459674"/>
                  <a:pt x="1220680" y="3488468"/>
                </a:cubicBezTo>
                <a:cubicBezTo>
                  <a:pt x="912523" y="3517262"/>
                  <a:pt x="837282" y="3447609"/>
                  <a:pt x="570411" y="3488468"/>
                </a:cubicBezTo>
                <a:cubicBezTo>
                  <a:pt x="303540" y="3529327"/>
                  <a:pt x="189423" y="3458835"/>
                  <a:pt x="0" y="3488468"/>
                </a:cubicBezTo>
                <a:cubicBezTo>
                  <a:pt x="-22264" y="3239784"/>
                  <a:pt x="7022" y="3196090"/>
                  <a:pt x="0" y="2976826"/>
                </a:cubicBezTo>
                <a:cubicBezTo>
                  <a:pt x="-7022" y="2757562"/>
                  <a:pt x="62610" y="2607609"/>
                  <a:pt x="0" y="2360530"/>
                </a:cubicBezTo>
                <a:cubicBezTo>
                  <a:pt x="-62610" y="2113451"/>
                  <a:pt x="9944" y="2112938"/>
                  <a:pt x="0" y="1883773"/>
                </a:cubicBezTo>
                <a:cubicBezTo>
                  <a:pt x="-9944" y="1654608"/>
                  <a:pt x="62557" y="1512645"/>
                  <a:pt x="0" y="1302361"/>
                </a:cubicBezTo>
                <a:cubicBezTo>
                  <a:pt x="-62557" y="1092077"/>
                  <a:pt x="48472" y="895288"/>
                  <a:pt x="0" y="790719"/>
                </a:cubicBezTo>
                <a:cubicBezTo>
                  <a:pt x="-48472" y="686150"/>
                  <a:pt x="32444" y="316463"/>
                  <a:pt x="0" y="0"/>
                </a:cubicBezTo>
                <a:close/>
              </a:path>
              <a:path w="3992879" h="3488468" stroke="0" extrusionOk="0">
                <a:moveTo>
                  <a:pt x="0" y="0"/>
                </a:moveTo>
                <a:cubicBezTo>
                  <a:pt x="141223" y="-25353"/>
                  <a:pt x="372451" y="39481"/>
                  <a:pt x="490554" y="0"/>
                </a:cubicBezTo>
                <a:cubicBezTo>
                  <a:pt x="608657" y="-39481"/>
                  <a:pt x="907702" y="10081"/>
                  <a:pt x="1021036" y="0"/>
                </a:cubicBezTo>
                <a:cubicBezTo>
                  <a:pt x="1134370" y="-10081"/>
                  <a:pt x="1416077" y="52488"/>
                  <a:pt x="1591447" y="0"/>
                </a:cubicBezTo>
                <a:cubicBezTo>
                  <a:pt x="1766817" y="-52488"/>
                  <a:pt x="1924539" y="41549"/>
                  <a:pt x="2121930" y="0"/>
                </a:cubicBezTo>
                <a:cubicBezTo>
                  <a:pt x="2319321" y="-41549"/>
                  <a:pt x="2475738" y="53277"/>
                  <a:pt x="2732270" y="0"/>
                </a:cubicBezTo>
                <a:cubicBezTo>
                  <a:pt x="2988802" y="-53277"/>
                  <a:pt x="3062979" y="22562"/>
                  <a:pt x="3182895" y="0"/>
                </a:cubicBezTo>
                <a:cubicBezTo>
                  <a:pt x="3302812" y="-22562"/>
                  <a:pt x="3686320" y="57042"/>
                  <a:pt x="3992879" y="0"/>
                </a:cubicBezTo>
                <a:cubicBezTo>
                  <a:pt x="4003399" y="167206"/>
                  <a:pt x="3928919" y="350742"/>
                  <a:pt x="3992879" y="546527"/>
                </a:cubicBezTo>
                <a:cubicBezTo>
                  <a:pt x="4056839" y="742312"/>
                  <a:pt x="3937919" y="913266"/>
                  <a:pt x="3992879" y="1162823"/>
                </a:cubicBezTo>
                <a:cubicBezTo>
                  <a:pt x="4047839" y="1412380"/>
                  <a:pt x="3945904" y="1520452"/>
                  <a:pt x="3992879" y="1744234"/>
                </a:cubicBezTo>
                <a:cubicBezTo>
                  <a:pt x="4039854" y="1968016"/>
                  <a:pt x="3931814" y="2071705"/>
                  <a:pt x="3992879" y="2290761"/>
                </a:cubicBezTo>
                <a:cubicBezTo>
                  <a:pt x="4053944" y="2509817"/>
                  <a:pt x="3949754" y="2740670"/>
                  <a:pt x="3992879" y="2941941"/>
                </a:cubicBezTo>
                <a:cubicBezTo>
                  <a:pt x="4036004" y="3143212"/>
                  <a:pt x="3942810" y="3354630"/>
                  <a:pt x="3992879" y="3488468"/>
                </a:cubicBezTo>
                <a:cubicBezTo>
                  <a:pt x="3817573" y="3500040"/>
                  <a:pt x="3632713" y="3448029"/>
                  <a:pt x="3382539" y="3488468"/>
                </a:cubicBezTo>
                <a:cubicBezTo>
                  <a:pt x="3132365" y="3528907"/>
                  <a:pt x="3019203" y="3434658"/>
                  <a:pt x="2732270" y="3488468"/>
                </a:cubicBezTo>
                <a:cubicBezTo>
                  <a:pt x="2445337" y="3542278"/>
                  <a:pt x="2461851" y="3465762"/>
                  <a:pt x="2241716" y="3488468"/>
                </a:cubicBezTo>
                <a:cubicBezTo>
                  <a:pt x="2021581" y="3511174"/>
                  <a:pt x="1762245" y="3476182"/>
                  <a:pt x="1631376" y="3488468"/>
                </a:cubicBezTo>
                <a:cubicBezTo>
                  <a:pt x="1500507" y="3500754"/>
                  <a:pt x="1291789" y="3435365"/>
                  <a:pt x="1180751" y="3488468"/>
                </a:cubicBezTo>
                <a:cubicBezTo>
                  <a:pt x="1069713" y="3541571"/>
                  <a:pt x="855526" y="3433812"/>
                  <a:pt x="690198" y="3488468"/>
                </a:cubicBezTo>
                <a:cubicBezTo>
                  <a:pt x="524870" y="3543124"/>
                  <a:pt x="200633" y="3478090"/>
                  <a:pt x="0" y="3488468"/>
                </a:cubicBezTo>
                <a:cubicBezTo>
                  <a:pt x="-68896" y="3207222"/>
                  <a:pt x="66188" y="3148665"/>
                  <a:pt x="0" y="2837287"/>
                </a:cubicBezTo>
                <a:cubicBezTo>
                  <a:pt x="-66188" y="2525909"/>
                  <a:pt x="71419" y="2432491"/>
                  <a:pt x="0" y="2220991"/>
                </a:cubicBezTo>
                <a:cubicBezTo>
                  <a:pt x="-71419" y="2009491"/>
                  <a:pt x="63356" y="1811666"/>
                  <a:pt x="0" y="1674465"/>
                </a:cubicBezTo>
                <a:cubicBezTo>
                  <a:pt x="-63356" y="1537264"/>
                  <a:pt x="25788" y="1258210"/>
                  <a:pt x="0" y="1127938"/>
                </a:cubicBezTo>
                <a:cubicBezTo>
                  <a:pt x="-25788" y="997666"/>
                  <a:pt x="38708" y="427040"/>
                  <a:pt x="0" y="0"/>
                </a:cubicBezTo>
                <a:close/>
              </a:path>
            </a:pathLst>
          </a:custGeom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22358541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BEE77DDF-092D-C5F6-A87F-8F75CAF6EAB5}"/>
              </a:ext>
            </a:extLst>
          </p:cNvPr>
          <p:cNvSpPr txBox="1"/>
          <p:nvPr/>
        </p:nvSpPr>
        <p:spPr>
          <a:xfrm>
            <a:off x="7245228" y="4585116"/>
            <a:ext cx="4068718" cy="775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s-CO" sz="1300" dirty="0">
                <a:solidFill>
                  <a:srgbClr val="2370B5"/>
                </a:solidFill>
                <a:effectLst/>
                <a:latin typeface="Poppins" pitchFamily="2" charset="77"/>
                <a:ea typeface="Trebuchet MS" panose="020B0603020202020204" pitchFamily="34" charset="0"/>
                <a:cs typeface="Poppins" pitchFamily="2" charset="77"/>
              </a:rPr>
              <a:t>“No quiero que me hagan encuestas o me pregunten nada, quiero que me entreguen los medicamentos”.</a:t>
            </a:r>
            <a:r>
              <a:rPr lang="es-CO" sz="1300" b="1" dirty="0">
                <a:solidFill>
                  <a:srgbClr val="2370B5"/>
                </a:solidFill>
                <a:effectLst/>
                <a:latin typeface="Poppins" pitchFamily="2" charset="77"/>
                <a:ea typeface="Trebuchet MS" panose="020B0603020202020204" pitchFamily="34" charset="0"/>
                <a:cs typeface="Poppins" pitchFamily="2" charset="77"/>
              </a:rPr>
              <a:t> </a:t>
            </a:r>
            <a:endParaRPr lang="es-CO" sz="1300" dirty="0">
              <a:solidFill>
                <a:srgbClr val="2370B5"/>
              </a:solidFill>
              <a:effectLst/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1ACFAF5-8225-09D3-9C0F-43EC8DD06B6F}"/>
              </a:ext>
            </a:extLst>
          </p:cNvPr>
          <p:cNvSpPr txBox="1"/>
          <p:nvPr/>
        </p:nvSpPr>
        <p:spPr>
          <a:xfrm>
            <a:off x="7245228" y="5502291"/>
            <a:ext cx="3879939" cy="251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00" b="1" dirty="0">
                <a:solidFill>
                  <a:srgbClr val="2370B5"/>
                </a:solidFill>
                <a:effectLst/>
                <a:latin typeface="Poppins" pitchFamily="2" charset="77"/>
                <a:ea typeface="Trebuchet MS" panose="020B0603020202020204" pitchFamily="34" charset="0"/>
                <a:cs typeface="Poppins" pitchFamily="2" charset="77"/>
              </a:rPr>
              <a:t>Paciente en punto de dispensación en el centro del país.</a:t>
            </a:r>
            <a:endParaRPr lang="es-CO" sz="1000" dirty="0">
              <a:solidFill>
                <a:srgbClr val="2370B5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39170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8">
            <a:extLst>
              <a:ext uri="{FF2B5EF4-FFF2-40B4-BE49-F238E27FC236}">
                <a16:creationId xmlns:a16="http://schemas.microsoft.com/office/drawing/2014/main" id="{1B0F3CB2-BCF4-2498-319A-85BFB44A42C4}"/>
              </a:ext>
            </a:extLst>
          </p:cNvPr>
          <p:cNvSpPr txBox="1"/>
          <p:nvPr/>
        </p:nvSpPr>
        <p:spPr>
          <a:xfrm>
            <a:off x="7746218" y="1537681"/>
            <a:ext cx="3570138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1700" b="1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Enfoque y transversalidad</a:t>
            </a:r>
          </a:p>
          <a:p>
            <a:pPr algn="r"/>
            <a:r>
              <a:rPr lang="es-CO" sz="1700" b="1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en prioridades para la Defensoría del Pueblo:</a:t>
            </a:r>
          </a:p>
          <a:p>
            <a:pPr algn="r"/>
            <a:endParaRPr lang="es-ES" sz="1700" dirty="0">
              <a:solidFill>
                <a:srgbClr val="004EA1"/>
              </a:solidFill>
              <a:latin typeface="Poppins" pitchFamily="2" charset="77"/>
              <a:cs typeface="Poppins" pitchFamily="2" charset="77"/>
            </a:endParaRPr>
          </a:p>
          <a:p>
            <a:pPr algn="r"/>
            <a:r>
              <a:rPr lang="es-CO" sz="17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Pueblos étnicos </a:t>
            </a:r>
          </a:p>
          <a:p>
            <a:pPr algn="r"/>
            <a:r>
              <a:rPr lang="es-CO" sz="17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Mujeres y enfoque de género</a:t>
            </a:r>
          </a:p>
          <a:p>
            <a:pPr algn="r"/>
            <a:r>
              <a:rPr lang="es-CO" sz="17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PDET/PAPSIVI</a:t>
            </a:r>
          </a:p>
          <a:p>
            <a:pPr algn="r"/>
            <a:r>
              <a:rPr lang="es-CO" sz="17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Salud mental </a:t>
            </a:r>
          </a:p>
        </p:txBody>
      </p:sp>
      <p:sp>
        <p:nvSpPr>
          <p:cNvPr id="156" name="Google Shape;307;p29">
            <a:extLst>
              <a:ext uri="{FF2B5EF4-FFF2-40B4-BE49-F238E27FC236}">
                <a16:creationId xmlns:a16="http://schemas.microsoft.com/office/drawing/2014/main" id="{0A68B1A5-28A3-8C48-B7A6-3DEBD6940554}"/>
              </a:ext>
            </a:extLst>
          </p:cNvPr>
          <p:cNvSpPr txBox="1">
            <a:spLocks/>
          </p:cNvSpPr>
          <p:nvPr/>
        </p:nvSpPr>
        <p:spPr>
          <a:xfrm>
            <a:off x="668383" y="399599"/>
            <a:ext cx="8295508" cy="6784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200" b="1" dirty="0">
                <a:solidFill>
                  <a:srgbClr val="196B2F"/>
                </a:solidFill>
                <a:latin typeface="Poppins" pitchFamily="2" charset="77"/>
                <a:ea typeface="Lato Black"/>
                <a:cs typeface="Poppins" pitchFamily="2" charset="77"/>
              </a:rPr>
              <a:t>Resultados de la estrategia de PMU</a:t>
            </a:r>
          </a:p>
        </p:txBody>
      </p:sp>
      <p:sp>
        <p:nvSpPr>
          <p:cNvPr id="158" name="Google Shape;306;p29">
            <a:extLst>
              <a:ext uri="{FF2B5EF4-FFF2-40B4-BE49-F238E27FC236}">
                <a16:creationId xmlns:a16="http://schemas.microsoft.com/office/drawing/2014/main" id="{0CD58BDD-7053-0244-F8BD-98C4210201A6}"/>
              </a:ext>
            </a:extLst>
          </p:cNvPr>
          <p:cNvSpPr txBox="1">
            <a:spLocks/>
          </p:cNvSpPr>
          <p:nvPr/>
        </p:nvSpPr>
        <p:spPr>
          <a:xfrm>
            <a:off x="817326" y="1239326"/>
            <a:ext cx="3594520" cy="5967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4000" b="1" dirty="0">
                <a:solidFill>
                  <a:srgbClr val="004EA1"/>
                </a:solidFill>
                <a:latin typeface="Poppins" pitchFamily="2" charset="77"/>
                <a:ea typeface="Lato"/>
                <a:cs typeface="Poppins" pitchFamily="2" charset="77"/>
              </a:rPr>
              <a:t>19</a:t>
            </a:r>
            <a:endParaRPr lang="es-CO" sz="4000" dirty="0">
              <a:solidFill>
                <a:srgbClr val="004EA1"/>
              </a:solidFill>
              <a:latin typeface="Poppins" pitchFamily="2" charset="77"/>
              <a:ea typeface="Lato"/>
              <a:cs typeface="Poppins" pitchFamily="2" charset="77"/>
            </a:endParaRPr>
          </a:p>
        </p:txBody>
      </p:sp>
      <p:sp>
        <p:nvSpPr>
          <p:cNvPr id="159" name="Google Shape;306;p29">
            <a:extLst>
              <a:ext uri="{FF2B5EF4-FFF2-40B4-BE49-F238E27FC236}">
                <a16:creationId xmlns:a16="http://schemas.microsoft.com/office/drawing/2014/main" id="{13D3118C-4EA2-AE48-238E-84FB0FE5BCAD}"/>
              </a:ext>
            </a:extLst>
          </p:cNvPr>
          <p:cNvSpPr txBox="1">
            <a:spLocks/>
          </p:cNvSpPr>
          <p:nvPr/>
        </p:nvSpPr>
        <p:spPr>
          <a:xfrm>
            <a:off x="884858" y="1680284"/>
            <a:ext cx="2343251" cy="5967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2000" b="1" dirty="0">
                <a:solidFill>
                  <a:schemeClr val="bg1">
                    <a:lumMod val="65000"/>
                  </a:schemeClr>
                </a:solidFill>
                <a:latin typeface="Poppins" pitchFamily="2" charset="77"/>
                <a:cs typeface="Poppins" pitchFamily="2" charset="77"/>
              </a:rPr>
              <a:t>Departamentos </a:t>
            </a:r>
            <a:br>
              <a:rPr lang="es-CO" sz="2000" b="1" dirty="0">
                <a:solidFill>
                  <a:schemeClr val="bg1">
                    <a:lumMod val="65000"/>
                  </a:schemeClr>
                </a:solidFill>
                <a:latin typeface="Poppins" pitchFamily="2" charset="77"/>
                <a:cs typeface="Poppins" pitchFamily="2" charset="77"/>
              </a:rPr>
            </a:br>
            <a:r>
              <a:rPr lang="es-CO" sz="2000" b="1" dirty="0">
                <a:solidFill>
                  <a:schemeClr val="bg1">
                    <a:lumMod val="65000"/>
                  </a:schemeClr>
                </a:solidFill>
                <a:latin typeface="Poppins" pitchFamily="2" charset="77"/>
                <a:cs typeface="Poppins" pitchFamily="2" charset="77"/>
              </a:rPr>
              <a:t>a nivel nacional</a:t>
            </a:r>
          </a:p>
        </p:txBody>
      </p:sp>
      <p:pic>
        <p:nvPicPr>
          <p:cNvPr id="161" name="Imagen 160">
            <a:extLst>
              <a:ext uri="{FF2B5EF4-FFF2-40B4-BE49-F238E27FC236}">
                <a16:creationId xmlns:a16="http://schemas.microsoft.com/office/drawing/2014/main" id="{3CA93C61-E349-0284-8BB6-A0CA36301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372" y="800255"/>
            <a:ext cx="4961258" cy="6073852"/>
          </a:xfrm>
          <a:prstGeom prst="rect">
            <a:avLst/>
          </a:prstGeom>
        </p:spPr>
      </p:pic>
      <p:sp>
        <p:nvSpPr>
          <p:cNvPr id="162" name="Google Shape;306;p29">
            <a:extLst>
              <a:ext uri="{FF2B5EF4-FFF2-40B4-BE49-F238E27FC236}">
                <a16:creationId xmlns:a16="http://schemas.microsoft.com/office/drawing/2014/main" id="{FD0DACB4-62F4-EE22-1266-B199752C8A1B}"/>
              </a:ext>
            </a:extLst>
          </p:cNvPr>
          <p:cNvSpPr txBox="1">
            <a:spLocks/>
          </p:cNvSpPr>
          <p:nvPr/>
        </p:nvSpPr>
        <p:spPr>
          <a:xfrm>
            <a:off x="887217" y="2480068"/>
            <a:ext cx="907716" cy="5967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4000" b="1" dirty="0">
                <a:solidFill>
                  <a:srgbClr val="004EA1"/>
                </a:solidFill>
                <a:latin typeface="Poppins" pitchFamily="2" charset="77"/>
                <a:ea typeface="Lato"/>
                <a:cs typeface="Poppins" pitchFamily="2" charset="77"/>
              </a:rPr>
              <a:t>20</a:t>
            </a:r>
            <a:endParaRPr lang="es-CO" sz="4000" dirty="0">
              <a:solidFill>
                <a:srgbClr val="004EA1"/>
              </a:solidFill>
              <a:latin typeface="Poppins" pitchFamily="2" charset="77"/>
              <a:ea typeface="Lato"/>
              <a:cs typeface="Poppins" pitchFamily="2" charset="77"/>
            </a:endParaRPr>
          </a:p>
        </p:txBody>
      </p:sp>
      <p:sp>
        <p:nvSpPr>
          <p:cNvPr id="163" name="Google Shape;306;p29">
            <a:extLst>
              <a:ext uri="{FF2B5EF4-FFF2-40B4-BE49-F238E27FC236}">
                <a16:creationId xmlns:a16="http://schemas.microsoft.com/office/drawing/2014/main" id="{1336437B-5483-AAC0-97DA-C8BFFFFF9BFE}"/>
              </a:ext>
            </a:extLst>
          </p:cNvPr>
          <p:cNvSpPr txBox="1">
            <a:spLocks/>
          </p:cNvSpPr>
          <p:nvPr/>
        </p:nvSpPr>
        <p:spPr>
          <a:xfrm>
            <a:off x="920811" y="2951372"/>
            <a:ext cx="2153129" cy="5967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2000" b="1" dirty="0">
                <a:solidFill>
                  <a:schemeClr val="bg1">
                    <a:lumMod val="65000"/>
                  </a:schemeClr>
                </a:solidFill>
                <a:latin typeface="Poppins" pitchFamily="2" charset="77"/>
                <a:cs typeface="Poppins" pitchFamily="2" charset="77"/>
              </a:rPr>
              <a:t>Regionales de</a:t>
            </a:r>
            <a:br>
              <a:rPr lang="es-CO" sz="2000" b="1" dirty="0">
                <a:solidFill>
                  <a:schemeClr val="bg1">
                    <a:lumMod val="65000"/>
                  </a:schemeClr>
                </a:solidFill>
                <a:latin typeface="Poppins" pitchFamily="2" charset="77"/>
                <a:cs typeface="Poppins" pitchFamily="2" charset="77"/>
              </a:rPr>
            </a:br>
            <a:r>
              <a:rPr lang="es-CO" sz="2000" b="1" dirty="0">
                <a:solidFill>
                  <a:schemeClr val="bg1">
                    <a:lumMod val="65000"/>
                  </a:schemeClr>
                </a:solidFill>
                <a:latin typeface="Poppins" pitchFamily="2" charset="77"/>
                <a:cs typeface="Poppins" pitchFamily="2" charset="77"/>
              </a:rPr>
              <a:t>La Defensoría</a:t>
            </a:r>
          </a:p>
        </p:txBody>
      </p:sp>
      <p:sp>
        <p:nvSpPr>
          <p:cNvPr id="164" name="Google Shape;306;p29">
            <a:extLst>
              <a:ext uri="{FF2B5EF4-FFF2-40B4-BE49-F238E27FC236}">
                <a16:creationId xmlns:a16="http://schemas.microsoft.com/office/drawing/2014/main" id="{AD004EC9-3575-8D1F-CDCD-04B183B73CE7}"/>
              </a:ext>
            </a:extLst>
          </p:cNvPr>
          <p:cNvSpPr txBox="1">
            <a:spLocks/>
          </p:cNvSpPr>
          <p:nvPr/>
        </p:nvSpPr>
        <p:spPr>
          <a:xfrm>
            <a:off x="920811" y="3797197"/>
            <a:ext cx="3594520" cy="5967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4000" b="1" dirty="0">
                <a:solidFill>
                  <a:srgbClr val="004EA1"/>
                </a:solidFill>
                <a:latin typeface="Poppins" pitchFamily="2" charset="77"/>
                <a:ea typeface="Lato"/>
                <a:cs typeface="Poppins" pitchFamily="2" charset="77"/>
              </a:rPr>
              <a:t>+20</a:t>
            </a:r>
            <a:endParaRPr lang="es-CO" sz="4000" dirty="0">
              <a:solidFill>
                <a:srgbClr val="004EA1"/>
              </a:solidFill>
              <a:latin typeface="Poppins" pitchFamily="2" charset="77"/>
              <a:ea typeface="Lato"/>
              <a:cs typeface="Poppins" pitchFamily="2" charset="77"/>
            </a:endParaRPr>
          </a:p>
        </p:txBody>
      </p:sp>
      <p:sp>
        <p:nvSpPr>
          <p:cNvPr id="165" name="Google Shape;306;p29">
            <a:extLst>
              <a:ext uri="{FF2B5EF4-FFF2-40B4-BE49-F238E27FC236}">
                <a16:creationId xmlns:a16="http://schemas.microsoft.com/office/drawing/2014/main" id="{08CF929F-21F5-56F8-513D-CBD8A03747C5}"/>
              </a:ext>
            </a:extLst>
          </p:cNvPr>
          <p:cNvSpPr txBox="1">
            <a:spLocks/>
          </p:cNvSpPr>
          <p:nvPr/>
        </p:nvSpPr>
        <p:spPr>
          <a:xfrm>
            <a:off x="954405" y="4271896"/>
            <a:ext cx="3594520" cy="5967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2000" b="1" dirty="0">
                <a:solidFill>
                  <a:schemeClr val="bg1">
                    <a:lumMod val="65000"/>
                  </a:schemeClr>
                </a:solidFill>
                <a:latin typeface="Poppins" pitchFamily="2" charset="77"/>
                <a:cs typeface="Poppins" pitchFamily="2" charset="77"/>
              </a:rPr>
              <a:t>Millones de personas</a:t>
            </a:r>
          </a:p>
        </p:txBody>
      </p:sp>
      <p:sp>
        <p:nvSpPr>
          <p:cNvPr id="166" name="Google Shape;306;p29">
            <a:extLst>
              <a:ext uri="{FF2B5EF4-FFF2-40B4-BE49-F238E27FC236}">
                <a16:creationId xmlns:a16="http://schemas.microsoft.com/office/drawing/2014/main" id="{9C700E7C-4D35-7211-4D32-D56911677C47}"/>
              </a:ext>
            </a:extLst>
          </p:cNvPr>
          <p:cNvSpPr txBox="1">
            <a:spLocks/>
          </p:cNvSpPr>
          <p:nvPr/>
        </p:nvSpPr>
        <p:spPr>
          <a:xfrm>
            <a:off x="920811" y="4825222"/>
            <a:ext cx="3594520" cy="5967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4000" b="1" dirty="0">
                <a:solidFill>
                  <a:srgbClr val="004EA1"/>
                </a:solidFill>
                <a:latin typeface="Poppins" pitchFamily="2" charset="77"/>
                <a:ea typeface="Lato"/>
                <a:cs typeface="Poppins" pitchFamily="2" charset="77"/>
              </a:rPr>
              <a:t>45</a:t>
            </a:r>
            <a:endParaRPr lang="es-CO" sz="4000" dirty="0">
              <a:solidFill>
                <a:srgbClr val="004EA1"/>
              </a:solidFill>
              <a:latin typeface="Poppins" pitchFamily="2" charset="77"/>
              <a:ea typeface="Lato"/>
              <a:cs typeface="Poppins" pitchFamily="2" charset="77"/>
            </a:endParaRPr>
          </a:p>
        </p:txBody>
      </p:sp>
      <p:sp>
        <p:nvSpPr>
          <p:cNvPr id="167" name="Google Shape;306;p29">
            <a:extLst>
              <a:ext uri="{FF2B5EF4-FFF2-40B4-BE49-F238E27FC236}">
                <a16:creationId xmlns:a16="http://schemas.microsoft.com/office/drawing/2014/main" id="{BC3AB39B-67D5-9D17-C0F1-A0768ED5575B}"/>
              </a:ext>
            </a:extLst>
          </p:cNvPr>
          <p:cNvSpPr txBox="1">
            <a:spLocks/>
          </p:cNvSpPr>
          <p:nvPr/>
        </p:nvSpPr>
        <p:spPr>
          <a:xfrm>
            <a:off x="954405" y="5283355"/>
            <a:ext cx="3594520" cy="5967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2000" b="1" dirty="0">
                <a:solidFill>
                  <a:schemeClr val="bg1">
                    <a:lumMod val="65000"/>
                  </a:schemeClr>
                </a:solidFill>
                <a:latin typeface="Poppins" pitchFamily="2" charset="77"/>
                <a:cs typeface="Poppins" pitchFamily="2" charset="77"/>
              </a:rPr>
              <a:t>Reuniones entre abril</a:t>
            </a:r>
            <a:br>
              <a:rPr lang="es-CO" sz="2000" b="1" dirty="0">
                <a:solidFill>
                  <a:schemeClr val="bg1">
                    <a:lumMod val="65000"/>
                  </a:schemeClr>
                </a:solidFill>
                <a:latin typeface="Poppins" pitchFamily="2" charset="77"/>
                <a:cs typeface="Poppins" pitchFamily="2" charset="77"/>
              </a:rPr>
            </a:br>
            <a:r>
              <a:rPr lang="es-CO" sz="2000" b="1" dirty="0">
                <a:solidFill>
                  <a:schemeClr val="bg1">
                    <a:lumMod val="65000"/>
                  </a:schemeClr>
                </a:solidFill>
                <a:latin typeface="Poppins" pitchFamily="2" charset="77"/>
                <a:cs typeface="Poppins" pitchFamily="2" charset="77"/>
              </a:rPr>
              <a:t>y septiembre</a:t>
            </a:r>
          </a:p>
        </p:txBody>
      </p:sp>
    </p:spTree>
    <p:extLst>
      <p:ext uri="{BB962C8B-B14F-4D97-AF65-F5344CB8AC3E}">
        <p14:creationId xmlns:p14="http://schemas.microsoft.com/office/powerpoint/2010/main" val="2130679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347778-2CC1-B12D-2176-5B94EAA07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7;p29">
            <a:extLst>
              <a:ext uri="{FF2B5EF4-FFF2-40B4-BE49-F238E27FC236}">
                <a16:creationId xmlns:a16="http://schemas.microsoft.com/office/drawing/2014/main" id="{8322096F-0E69-D834-ADB4-B0B0C8FF3A19}"/>
              </a:ext>
            </a:extLst>
          </p:cNvPr>
          <p:cNvSpPr txBox="1">
            <a:spLocks/>
          </p:cNvSpPr>
          <p:nvPr/>
        </p:nvSpPr>
        <p:spPr>
          <a:xfrm>
            <a:off x="668383" y="399599"/>
            <a:ext cx="8295508" cy="6784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200" b="1" dirty="0">
                <a:solidFill>
                  <a:srgbClr val="196B2F"/>
                </a:solidFill>
                <a:latin typeface="Poppins" pitchFamily="2" charset="77"/>
                <a:ea typeface="Lato Black" panose="020F0502020204030203" pitchFamily="34" charset="0"/>
                <a:cs typeface="Poppins" pitchFamily="2" charset="77"/>
              </a:rPr>
              <a:t>Árbol de problemas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942ADB-DCB6-18FD-F614-4898C121E6F6}"/>
              </a:ext>
            </a:extLst>
          </p:cNvPr>
          <p:cNvSpPr txBox="1"/>
          <p:nvPr/>
        </p:nvSpPr>
        <p:spPr>
          <a:xfrm>
            <a:off x="604018" y="1335061"/>
            <a:ext cx="1139547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s-ES" sz="2800" b="1" dirty="0"/>
            </a:br>
            <a:endParaRPr lang="es-ES" sz="2400" dirty="0"/>
          </a:p>
        </p:txBody>
      </p:sp>
      <p:pic>
        <p:nvPicPr>
          <p:cNvPr id="5" name="Imagen 4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C6A47A0F-0B90-15B5-0221-48631F0E3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69" y="738821"/>
            <a:ext cx="9672262" cy="620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41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86DBFC-9AC8-3BA4-1172-73E89ACEE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686731"/>
              </p:ext>
            </p:extLst>
          </p:nvPr>
        </p:nvGraphicFramePr>
        <p:xfrm>
          <a:off x="8370722" y="4945041"/>
          <a:ext cx="2502261" cy="1605280"/>
        </p:xfrm>
        <a:graphic>
          <a:graphicData uri="http://schemas.openxmlformats.org/drawingml/2006/table">
            <a:tbl>
              <a:tblPr firstRow="1" bandRow="1"/>
              <a:tblGrid>
                <a:gridCol w="2502261">
                  <a:extLst>
                    <a:ext uri="{9D8B030D-6E8A-4147-A177-3AD203B41FA5}">
                      <a16:colId xmlns:a16="http://schemas.microsoft.com/office/drawing/2014/main" val="2728950177"/>
                    </a:ext>
                  </a:extLst>
                </a:gridCol>
              </a:tblGrid>
              <a:tr h="345440">
                <a:tc>
                  <a:txBody>
                    <a:bodyPr/>
                    <a:lstStyle/>
                    <a:p>
                      <a:r>
                        <a:rPr lang="es-CO" sz="1200" b="1" dirty="0">
                          <a:solidFill>
                            <a:srgbClr val="595959"/>
                          </a:solidFill>
                          <a:latin typeface="Poppins Light" panose="00000400000000000000" pitchFamily="2" charset="0"/>
                          <a:cs typeface="Poppins Light" panose="00000400000000000000" pitchFamily="2" charset="0"/>
                        </a:rPr>
                        <a:t>Dispensación</a:t>
                      </a:r>
                    </a:p>
                  </a:txBody>
                  <a:tcPr marL="121920" marR="121920" marT="60960" marB="6096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D8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180592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r>
                        <a:rPr lang="es-CO" sz="1200" b="1" dirty="0">
                          <a:solidFill>
                            <a:srgbClr val="595959"/>
                          </a:solidFill>
                          <a:latin typeface="Poppins Light" panose="00000400000000000000" pitchFamily="2" charset="0"/>
                          <a:cs typeface="Poppins Light" panose="00000400000000000000" pitchFamily="2" charset="0"/>
                        </a:rPr>
                        <a:t>Vigilancia/Veeduría</a:t>
                      </a:r>
                    </a:p>
                  </a:txBody>
                  <a:tcPr marL="121920" marR="121920" marT="60960" marB="6096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523304"/>
                  </a:ext>
                </a:extLst>
              </a:tr>
              <a:tr h="568960">
                <a:tc>
                  <a:txBody>
                    <a:bodyPr/>
                    <a:lstStyle/>
                    <a:p>
                      <a:r>
                        <a:rPr lang="es-CO" sz="1200" b="1" dirty="0">
                          <a:solidFill>
                            <a:srgbClr val="595959"/>
                          </a:solidFill>
                          <a:latin typeface="Poppins Light" panose="00000400000000000000" pitchFamily="2" charset="0"/>
                          <a:cs typeface="Poppins Light" panose="00000400000000000000" pitchFamily="2" charset="0"/>
                        </a:rPr>
                        <a:t>Regulación territorial y nacional</a:t>
                      </a:r>
                    </a:p>
                  </a:txBody>
                  <a:tcPr marL="121920" marR="121920" marT="60960" marB="6096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459033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r>
                        <a:rPr lang="es-CO" sz="1200" b="1" dirty="0">
                          <a:solidFill>
                            <a:srgbClr val="595959"/>
                          </a:solidFill>
                          <a:latin typeface="Poppins Light" panose="00000400000000000000" pitchFamily="2" charset="0"/>
                          <a:cs typeface="Poppins Light" panose="00000400000000000000" pitchFamily="2" charset="0"/>
                        </a:rPr>
                        <a:t>Sociedad civil</a:t>
                      </a:r>
                    </a:p>
                  </a:txBody>
                  <a:tcPr marL="121920" marR="121920" marT="60960" marB="6096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47025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C1EEFF5-976F-EF35-1739-C5B2BE84387C}"/>
              </a:ext>
            </a:extLst>
          </p:cNvPr>
          <p:cNvSpPr txBox="1"/>
          <p:nvPr/>
        </p:nvSpPr>
        <p:spPr>
          <a:xfrm>
            <a:off x="2945242" y="5718364"/>
            <a:ext cx="5413745" cy="97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s-CO" sz="9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EAPB: </a:t>
            </a:r>
            <a:r>
              <a:rPr lang="es-CO" sz="900" dirty="0">
                <a:latin typeface="Poppins Light" panose="00000400000000000000" pitchFamily="2" charset="0"/>
                <a:cs typeface="Poppins Light" panose="00000400000000000000" pitchFamily="2" charset="0"/>
              </a:rPr>
              <a:t>Entidades Administradoras de Planes de Beneficios de Salud; </a:t>
            </a:r>
            <a:r>
              <a:rPr lang="es-CO" sz="9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GF: </a:t>
            </a:r>
            <a:r>
              <a:rPr lang="es-CO" sz="900" dirty="0">
                <a:latin typeface="Poppins Light" panose="00000400000000000000" pitchFamily="2" charset="0"/>
                <a:cs typeface="Poppins Light" panose="00000400000000000000" pitchFamily="2" charset="0"/>
              </a:rPr>
              <a:t>Gestores Farmacéuticos; </a:t>
            </a:r>
            <a:r>
              <a:rPr lang="es-CO" sz="9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IPS: </a:t>
            </a:r>
            <a:r>
              <a:rPr lang="es-CO" sz="900" dirty="0">
                <a:latin typeface="Poppins Light" panose="00000400000000000000" pitchFamily="2" charset="0"/>
                <a:cs typeface="Poppins Light" panose="00000400000000000000" pitchFamily="2" charset="0"/>
              </a:rPr>
              <a:t>Institución Prestadora de Servicios de Salud; </a:t>
            </a:r>
            <a:r>
              <a:rPr lang="es-CO" sz="900" b="1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Perso</a:t>
            </a:r>
            <a:r>
              <a:rPr lang="es-CO" sz="9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.: </a:t>
            </a:r>
            <a:r>
              <a:rPr lang="es-CO" sz="900" dirty="0">
                <a:latin typeface="Poppins Light" panose="00000400000000000000" pitchFamily="2" charset="0"/>
                <a:cs typeface="Poppins Light" panose="00000400000000000000" pitchFamily="2" charset="0"/>
              </a:rPr>
              <a:t>Personería; </a:t>
            </a:r>
            <a:r>
              <a:rPr lang="es-CO" sz="9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Def.: </a:t>
            </a:r>
            <a:r>
              <a:rPr lang="es-CO" sz="900" dirty="0">
                <a:latin typeface="Poppins Light" panose="00000400000000000000" pitchFamily="2" charset="0"/>
                <a:cs typeface="Poppins Light" panose="00000400000000000000" pitchFamily="2" charset="0"/>
              </a:rPr>
              <a:t>Defensoría; </a:t>
            </a:r>
            <a:r>
              <a:rPr lang="es-CO" sz="900" b="1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Veed</a:t>
            </a:r>
            <a:r>
              <a:rPr lang="es-CO" sz="9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.: </a:t>
            </a:r>
            <a:r>
              <a:rPr lang="es-CO" sz="900" dirty="0">
                <a:latin typeface="Poppins Light" panose="00000400000000000000" pitchFamily="2" charset="0"/>
                <a:cs typeface="Poppins Light" panose="00000400000000000000" pitchFamily="2" charset="0"/>
              </a:rPr>
              <a:t>Veeduría; </a:t>
            </a:r>
            <a:r>
              <a:rPr lang="es-CO" sz="900" b="1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Proc</a:t>
            </a:r>
            <a:r>
              <a:rPr lang="es-CO" sz="9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.: </a:t>
            </a:r>
            <a:r>
              <a:rPr lang="es-CO" sz="900" dirty="0">
                <a:latin typeface="Poppins Light" panose="00000400000000000000" pitchFamily="2" charset="0"/>
                <a:cs typeface="Poppins Light" panose="00000400000000000000" pitchFamily="2" charset="0"/>
              </a:rPr>
              <a:t>Procuraduría; </a:t>
            </a:r>
            <a:r>
              <a:rPr lang="es-CO" sz="900" b="1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Contr</a:t>
            </a:r>
            <a:r>
              <a:rPr lang="es-CO" sz="9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:</a:t>
            </a:r>
            <a:r>
              <a:rPr lang="es-CO" sz="900" dirty="0">
                <a:latin typeface="Poppins Light" panose="00000400000000000000" pitchFamily="2" charset="0"/>
                <a:cs typeface="Poppins Light" panose="00000400000000000000" pitchFamily="2" charset="0"/>
              </a:rPr>
              <a:t> Contraloría; </a:t>
            </a:r>
            <a:r>
              <a:rPr lang="es-CO" sz="9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ET: </a:t>
            </a:r>
            <a:r>
              <a:rPr lang="es-CO" sz="900" dirty="0">
                <a:latin typeface="Poppins Light" panose="00000400000000000000" pitchFamily="2" charset="0"/>
                <a:cs typeface="Poppins Light" panose="00000400000000000000" pitchFamily="2" charset="0"/>
              </a:rPr>
              <a:t>Entidades Territoriales; </a:t>
            </a:r>
            <a:r>
              <a:rPr lang="es-CO" sz="9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MSPS: </a:t>
            </a:r>
            <a:r>
              <a:rPr lang="es-CO" sz="900" dirty="0">
                <a:latin typeface="Poppins Light" panose="00000400000000000000" pitchFamily="2" charset="0"/>
                <a:cs typeface="Poppins Light" panose="00000400000000000000" pitchFamily="2" charset="0"/>
              </a:rPr>
              <a:t>Ministerio de Salud y Protección Social; </a:t>
            </a:r>
            <a:r>
              <a:rPr lang="es-CO" sz="9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SNS</a:t>
            </a:r>
            <a:r>
              <a:rPr lang="es-CO" sz="900" dirty="0">
                <a:latin typeface="Poppins Light" panose="00000400000000000000" pitchFamily="2" charset="0"/>
                <a:cs typeface="Poppins Light" panose="00000400000000000000" pitchFamily="2" charset="0"/>
              </a:rPr>
              <a:t>: Superintendencia Nacional de Salud:  </a:t>
            </a:r>
            <a:r>
              <a:rPr lang="es-CO" sz="900" b="1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Asoc</a:t>
            </a:r>
            <a:r>
              <a:rPr lang="es-CO" sz="9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.</a:t>
            </a:r>
            <a:r>
              <a:rPr lang="es-CO" sz="900" dirty="0">
                <a:latin typeface="Poppins Light" panose="00000400000000000000" pitchFamily="2" charset="0"/>
                <a:cs typeface="Poppins Light" panose="00000400000000000000" pitchFamily="2" charset="0"/>
              </a:rPr>
              <a:t> Asociación de Pacientes; </a:t>
            </a:r>
            <a:r>
              <a:rPr lang="es-CO" sz="9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CNQF:</a:t>
            </a:r>
            <a:r>
              <a:rPr lang="es-CO" sz="900" dirty="0">
                <a:latin typeface="Poppins Light" panose="00000400000000000000" pitchFamily="2" charset="0"/>
                <a:cs typeface="Poppins Light" panose="00000400000000000000" pitchFamily="2" charset="0"/>
              </a:rPr>
              <a:t> Colegio Nacional de Químicos Farmacéuticos; </a:t>
            </a:r>
            <a:r>
              <a:rPr lang="es-CO" sz="9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CMC:</a:t>
            </a:r>
            <a:r>
              <a:rPr lang="es-CO" sz="900" dirty="0">
                <a:latin typeface="Poppins Light" panose="00000400000000000000" pitchFamily="2" charset="0"/>
                <a:cs typeface="Poppins Light" panose="00000400000000000000" pitchFamily="2" charset="0"/>
              </a:rPr>
              <a:t> Colegio Médico de Cundinamarca y Bogotá; Conf. Conferencia Episcopal. </a:t>
            </a:r>
          </a:p>
        </p:txBody>
      </p:sp>
      <p:sp>
        <p:nvSpPr>
          <p:cNvPr id="5" name="Google Shape;307;p29">
            <a:extLst>
              <a:ext uri="{FF2B5EF4-FFF2-40B4-BE49-F238E27FC236}">
                <a16:creationId xmlns:a16="http://schemas.microsoft.com/office/drawing/2014/main" id="{C1DB80CF-4F0B-3D71-20EE-1CA287FD5EB8}"/>
              </a:ext>
            </a:extLst>
          </p:cNvPr>
          <p:cNvSpPr txBox="1">
            <a:spLocks/>
          </p:cNvSpPr>
          <p:nvPr/>
        </p:nvSpPr>
        <p:spPr>
          <a:xfrm>
            <a:off x="698525" y="399007"/>
            <a:ext cx="8295508" cy="6784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200" b="1" dirty="0">
                <a:solidFill>
                  <a:srgbClr val="196B2F"/>
                </a:solidFill>
                <a:latin typeface="Poppins" pitchFamily="2" charset="77"/>
                <a:ea typeface="Lato Black" panose="020F0502020204030203" pitchFamily="34" charset="0"/>
                <a:cs typeface="Poppins" pitchFamily="2" charset="77"/>
              </a:rPr>
              <a:t>Mapa de actores</a:t>
            </a:r>
          </a:p>
        </p:txBody>
      </p:sp>
      <p:grpSp>
        <p:nvGrpSpPr>
          <p:cNvPr id="2" name="Group 51">
            <a:extLst>
              <a:ext uri="{FF2B5EF4-FFF2-40B4-BE49-F238E27FC236}">
                <a16:creationId xmlns:a16="http://schemas.microsoft.com/office/drawing/2014/main" id="{1AC34E4A-91E5-DCAE-0F72-48B262EFA1E8}"/>
              </a:ext>
            </a:extLst>
          </p:cNvPr>
          <p:cNvGrpSpPr/>
          <p:nvPr/>
        </p:nvGrpSpPr>
        <p:grpSpPr>
          <a:xfrm>
            <a:off x="349184" y="1160586"/>
            <a:ext cx="7282540" cy="4056184"/>
            <a:chOff x="1305218" y="245002"/>
            <a:chExt cx="6754343" cy="3663888"/>
          </a:xfrm>
        </p:grpSpPr>
        <p:sp>
          <p:nvSpPr>
            <p:cNvPr id="6" name="Oval 9">
              <a:extLst>
                <a:ext uri="{FF2B5EF4-FFF2-40B4-BE49-F238E27FC236}">
                  <a16:creationId xmlns:a16="http://schemas.microsoft.com/office/drawing/2014/main" id="{04D672C8-54B9-D05B-AFF4-396D7DC07B6A}"/>
                </a:ext>
              </a:extLst>
            </p:cNvPr>
            <p:cNvSpPr/>
            <p:nvPr/>
          </p:nvSpPr>
          <p:spPr>
            <a:xfrm rot="19375368">
              <a:off x="1305218" y="1046164"/>
              <a:ext cx="6283187" cy="2451073"/>
            </a:xfrm>
            <a:prstGeom prst="ellipse">
              <a:avLst/>
            </a:prstGeom>
            <a:noFill/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400" dirty="0"/>
                <a:t>v</a:t>
              </a:r>
            </a:p>
          </p:txBody>
        </p:sp>
        <p:grpSp>
          <p:nvGrpSpPr>
            <p:cNvPr id="7" name="Group 50">
              <a:extLst>
                <a:ext uri="{FF2B5EF4-FFF2-40B4-BE49-F238E27FC236}">
                  <a16:creationId xmlns:a16="http://schemas.microsoft.com/office/drawing/2014/main" id="{6F9B94C3-4576-EA7C-BFBC-0E548779D9EC}"/>
                </a:ext>
              </a:extLst>
            </p:cNvPr>
            <p:cNvGrpSpPr/>
            <p:nvPr/>
          </p:nvGrpSpPr>
          <p:grpSpPr>
            <a:xfrm>
              <a:off x="1361699" y="245002"/>
              <a:ext cx="6697862" cy="3663888"/>
              <a:chOff x="1361699" y="245002"/>
              <a:chExt cx="6697862" cy="3663888"/>
            </a:xfrm>
          </p:grpSpPr>
          <p:sp>
            <p:nvSpPr>
              <p:cNvPr id="8" name="Oval 8">
                <a:extLst>
                  <a:ext uri="{FF2B5EF4-FFF2-40B4-BE49-F238E27FC236}">
                    <a16:creationId xmlns:a16="http://schemas.microsoft.com/office/drawing/2014/main" id="{F51147A4-6545-1F4A-B603-A6895CD0854F}"/>
                  </a:ext>
                </a:extLst>
              </p:cNvPr>
              <p:cNvSpPr/>
              <p:nvPr/>
            </p:nvSpPr>
            <p:spPr>
              <a:xfrm>
                <a:off x="3225808" y="2051546"/>
                <a:ext cx="873578" cy="824593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2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Oval 10">
                <a:extLst>
                  <a:ext uri="{FF2B5EF4-FFF2-40B4-BE49-F238E27FC236}">
                    <a16:creationId xmlns:a16="http://schemas.microsoft.com/office/drawing/2014/main" id="{3025AADF-FA63-9DCE-0561-91B2B5046350}"/>
                  </a:ext>
                </a:extLst>
              </p:cNvPr>
              <p:cNvSpPr/>
              <p:nvPr/>
            </p:nvSpPr>
            <p:spPr>
              <a:xfrm>
                <a:off x="1629221" y="1020750"/>
                <a:ext cx="6430340" cy="2888140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2400" dirty="0"/>
                  <a:t>v</a:t>
                </a:r>
              </a:p>
            </p:txBody>
          </p:sp>
          <p:sp>
            <p:nvSpPr>
              <p:cNvPr id="44" name="Oval 11">
                <a:extLst>
                  <a:ext uri="{FF2B5EF4-FFF2-40B4-BE49-F238E27FC236}">
                    <a16:creationId xmlns:a16="http://schemas.microsoft.com/office/drawing/2014/main" id="{C6AC27CE-B076-66AB-C4DF-892A8BD37D94}"/>
                  </a:ext>
                </a:extLst>
              </p:cNvPr>
              <p:cNvSpPr/>
              <p:nvPr/>
            </p:nvSpPr>
            <p:spPr>
              <a:xfrm>
                <a:off x="2155370" y="1336433"/>
                <a:ext cx="5519057" cy="2272179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2400" dirty="0"/>
                  <a:t>v</a:t>
                </a:r>
              </a:p>
            </p:txBody>
          </p:sp>
          <p:sp>
            <p:nvSpPr>
              <p:cNvPr id="53" name="Oval 12">
                <a:extLst>
                  <a:ext uri="{FF2B5EF4-FFF2-40B4-BE49-F238E27FC236}">
                    <a16:creationId xmlns:a16="http://schemas.microsoft.com/office/drawing/2014/main" id="{A50A0A6D-70BE-1DB8-0DCC-56B0E0011CBD}"/>
                  </a:ext>
                </a:extLst>
              </p:cNvPr>
              <p:cNvSpPr/>
              <p:nvPr/>
            </p:nvSpPr>
            <p:spPr>
              <a:xfrm>
                <a:off x="2634342" y="1566289"/>
                <a:ext cx="4272644" cy="1789233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2400" dirty="0"/>
                  <a:t>v</a:t>
                </a:r>
              </a:p>
            </p:txBody>
          </p:sp>
          <p:sp>
            <p:nvSpPr>
              <p:cNvPr id="54" name="Oval 13">
                <a:extLst>
                  <a:ext uri="{FF2B5EF4-FFF2-40B4-BE49-F238E27FC236}">
                    <a16:creationId xmlns:a16="http://schemas.microsoft.com/office/drawing/2014/main" id="{15ABE894-BF6B-9C81-6381-D20E2E83D0BB}"/>
                  </a:ext>
                </a:extLst>
              </p:cNvPr>
              <p:cNvSpPr/>
              <p:nvPr/>
            </p:nvSpPr>
            <p:spPr>
              <a:xfrm>
                <a:off x="3429001" y="1545250"/>
                <a:ext cx="440871" cy="400050"/>
              </a:xfrm>
              <a:prstGeom prst="ellipse">
                <a:avLst/>
              </a:prstGeom>
              <a:solidFill>
                <a:srgbClr val="C3D8FB"/>
              </a:solidFill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67" dirty="0">
                  <a:latin typeface="+mj-lt"/>
                </a:endParaRPr>
              </a:p>
            </p:txBody>
          </p:sp>
          <p:sp>
            <p:nvSpPr>
              <p:cNvPr id="55" name="Oval 14">
                <a:extLst>
                  <a:ext uri="{FF2B5EF4-FFF2-40B4-BE49-F238E27FC236}">
                    <a16:creationId xmlns:a16="http://schemas.microsoft.com/office/drawing/2014/main" id="{E517A740-AC6D-A024-D624-D845A9071E07}"/>
                  </a:ext>
                </a:extLst>
              </p:cNvPr>
              <p:cNvSpPr/>
              <p:nvPr/>
            </p:nvSpPr>
            <p:spPr>
              <a:xfrm>
                <a:off x="3132365" y="2920146"/>
                <a:ext cx="440871" cy="400050"/>
              </a:xfrm>
              <a:prstGeom prst="ellipse">
                <a:avLst/>
              </a:prstGeom>
              <a:solidFill>
                <a:srgbClr val="C3D8FB"/>
              </a:solidFill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 dirty="0"/>
              </a:p>
            </p:txBody>
          </p:sp>
          <p:sp>
            <p:nvSpPr>
              <p:cNvPr id="56" name="TextBox 15">
                <a:extLst>
                  <a:ext uri="{FF2B5EF4-FFF2-40B4-BE49-F238E27FC236}">
                    <a16:creationId xmlns:a16="http://schemas.microsoft.com/office/drawing/2014/main" id="{A06693FB-D095-0D03-BEB0-2F2141634E74}"/>
                  </a:ext>
                </a:extLst>
              </p:cNvPr>
              <p:cNvSpPr txBox="1"/>
              <p:nvPr/>
            </p:nvSpPr>
            <p:spPr>
              <a:xfrm>
                <a:off x="3212647" y="1636840"/>
                <a:ext cx="873577" cy="223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333" dirty="0"/>
                  <a:t>EAPB</a:t>
                </a:r>
              </a:p>
            </p:txBody>
          </p:sp>
          <p:sp>
            <p:nvSpPr>
              <p:cNvPr id="57" name="TextBox 16">
                <a:extLst>
                  <a:ext uri="{FF2B5EF4-FFF2-40B4-BE49-F238E27FC236}">
                    <a16:creationId xmlns:a16="http://schemas.microsoft.com/office/drawing/2014/main" id="{D3FC5E06-A426-62B4-2402-3580B99249F0}"/>
                  </a:ext>
                </a:extLst>
              </p:cNvPr>
              <p:cNvSpPr txBox="1"/>
              <p:nvPr/>
            </p:nvSpPr>
            <p:spPr>
              <a:xfrm>
                <a:off x="2916011" y="3007036"/>
                <a:ext cx="873577" cy="223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333" dirty="0"/>
                  <a:t>IPS</a:t>
                </a:r>
              </a:p>
            </p:txBody>
          </p:sp>
          <p:sp>
            <p:nvSpPr>
              <p:cNvPr id="58" name="Oval 17">
                <a:extLst>
                  <a:ext uri="{FF2B5EF4-FFF2-40B4-BE49-F238E27FC236}">
                    <a16:creationId xmlns:a16="http://schemas.microsoft.com/office/drawing/2014/main" id="{6A2B4D25-F554-FAF3-2663-CCF8F3E1BE86}"/>
                  </a:ext>
                </a:extLst>
              </p:cNvPr>
              <p:cNvSpPr/>
              <p:nvPr/>
            </p:nvSpPr>
            <p:spPr>
              <a:xfrm>
                <a:off x="3778702" y="1016697"/>
                <a:ext cx="440871" cy="400050"/>
              </a:xfrm>
              <a:prstGeom prst="ellipse">
                <a:avLst/>
              </a:prstGeom>
              <a:gradFill flip="none" rotWithShape="1">
                <a:gsLst>
                  <a:gs pos="0">
                    <a:srgbClr val="FF9300"/>
                  </a:gs>
                  <a:gs pos="100000">
                    <a:srgbClr val="D5FC79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 dirty="0"/>
              </a:p>
            </p:txBody>
          </p:sp>
          <p:sp>
            <p:nvSpPr>
              <p:cNvPr id="59" name="TextBox 18">
                <a:extLst>
                  <a:ext uri="{FF2B5EF4-FFF2-40B4-BE49-F238E27FC236}">
                    <a16:creationId xmlns:a16="http://schemas.microsoft.com/office/drawing/2014/main" id="{7B5D2CE6-797B-C47D-8D2E-12867815B34B}"/>
                  </a:ext>
                </a:extLst>
              </p:cNvPr>
              <p:cNvSpPr txBox="1"/>
              <p:nvPr/>
            </p:nvSpPr>
            <p:spPr>
              <a:xfrm>
                <a:off x="3566206" y="1101456"/>
                <a:ext cx="873577" cy="223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333" dirty="0"/>
                  <a:t>SNS</a:t>
                </a:r>
              </a:p>
            </p:txBody>
          </p:sp>
          <p:sp>
            <p:nvSpPr>
              <p:cNvPr id="60" name="Oval 19">
                <a:extLst>
                  <a:ext uri="{FF2B5EF4-FFF2-40B4-BE49-F238E27FC236}">
                    <a16:creationId xmlns:a16="http://schemas.microsoft.com/office/drawing/2014/main" id="{F2B80686-4A5D-02D2-6E46-1C9CEDCFF91D}"/>
                  </a:ext>
                </a:extLst>
              </p:cNvPr>
              <p:cNvSpPr/>
              <p:nvPr/>
            </p:nvSpPr>
            <p:spPr>
              <a:xfrm>
                <a:off x="2419244" y="1602732"/>
                <a:ext cx="440871" cy="400050"/>
              </a:xfrm>
              <a:prstGeom prst="ellipse">
                <a:avLst/>
              </a:prstGeom>
              <a:solidFill>
                <a:srgbClr val="FF9300"/>
              </a:solidFill>
              <a:ln>
                <a:solidFill>
                  <a:srgbClr val="FF93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 dirty="0"/>
              </a:p>
            </p:txBody>
          </p:sp>
          <p:sp>
            <p:nvSpPr>
              <p:cNvPr id="61" name="TextBox 20">
                <a:extLst>
                  <a:ext uri="{FF2B5EF4-FFF2-40B4-BE49-F238E27FC236}">
                    <a16:creationId xmlns:a16="http://schemas.microsoft.com/office/drawing/2014/main" id="{F556FD49-72C1-362A-590A-8835094BA70F}"/>
                  </a:ext>
                </a:extLst>
              </p:cNvPr>
              <p:cNvSpPr txBox="1"/>
              <p:nvPr/>
            </p:nvSpPr>
            <p:spPr>
              <a:xfrm>
                <a:off x="2197553" y="1669469"/>
                <a:ext cx="873577" cy="223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333" dirty="0"/>
                  <a:t>Def.</a:t>
                </a:r>
              </a:p>
            </p:txBody>
          </p:sp>
          <p:sp>
            <p:nvSpPr>
              <p:cNvPr id="62" name="Oval 21">
                <a:extLst>
                  <a:ext uri="{FF2B5EF4-FFF2-40B4-BE49-F238E27FC236}">
                    <a16:creationId xmlns:a16="http://schemas.microsoft.com/office/drawing/2014/main" id="{6C3F3467-2CE9-0021-44D0-BD277B2CCCAF}"/>
                  </a:ext>
                </a:extLst>
              </p:cNvPr>
              <p:cNvSpPr/>
              <p:nvPr/>
            </p:nvSpPr>
            <p:spPr>
              <a:xfrm>
                <a:off x="2258788" y="2807011"/>
                <a:ext cx="440871" cy="400050"/>
              </a:xfrm>
              <a:prstGeom prst="ellipse">
                <a:avLst/>
              </a:prstGeom>
              <a:solidFill>
                <a:srgbClr val="FF9300"/>
              </a:solidFill>
              <a:ln>
                <a:solidFill>
                  <a:srgbClr val="FF93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 dirty="0"/>
              </a:p>
            </p:txBody>
          </p:sp>
          <p:sp>
            <p:nvSpPr>
              <p:cNvPr id="63" name="TextBox 22">
                <a:extLst>
                  <a:ext uri="{FF2B5EF4-FFF2-40B4-BE49-F238E27FC236}">
                    <a16:creationId xmlns:a16="http://schemas.microsoft.com/office/drawing/2014/main" id="{C1D60D8F-0D6F-A66A-6981-724B951E6947}"/>
                  </a:ext>
                </a:extLst>
              </p:cNvPr>
              <p:cNvSpPr txBox="1"/>
              <p:nvPr/>
            </p:nvSpPr>
            <p:spPr>
              <a:xfrm>
                <a:off x="2035631" y="2888803"/>
                <a:ext cx="873577" cy="223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333" dirty="0" err="1"/>
                  <a:t>Perso</a:t>
                </a:r>
                <a:r>
                  <a:rPr lang="es-CO" sz="1333" dirty="0"/>
                  <a:t>.</a:t>
                </a:r>
              </a:p>
            </p:txBody>
          </p:sp>
          <p:sp>
            <p:nvSpPr>
              <p:cNvPr id="64" name="Oval 23">
                <a:extLst>
                  <a:ext uri="{FF2B5EF4-FFF2-40B4-BE49-F238E27FC236}">
                    <a16:creationId xmlns:a16="http://schemas.microsoft.com/office/drawing/2014/main" id="{0C40F418-560B-553C-9EEF-C9E7AE93D7D1}"/>
                  </a:ext>
                </a:extLst>
              </p:cNvPr>
              <p:cNvSpPr/>
              <p:nvPr/>
            </p:nvSpPr>
            <p:spPr>
              <a:xfrm>
                <a:off x="4844391" y="1103772"/>
                <a:ext cx="440871" cy="400050"/>
              </a:xfrm>
              <a:prstGeom prst="ellipse">
                <a:avLst/>
              </a:prstGeom>
              <a:solidFill>
                <a:srgbClr val="FF9300"/>
              </a:solidFill>
              <a:ln>
                <a:solidFill>
                  <a:srgbClr val="FF93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 dirty="0"/>
              </a:p>
            </p:txBody>
          </p:sp>
          <p:sp>
            <p:nvSpPr>
              <p:cNvPr id="65" name="TextBox 24">
                <a:extLst>
                  <a:ext uri="{FF2B5EF4-FFF2-40B4-BE49-F238E27FC236}">
                    <a16:creationId xmlns:a16="http://schemas.microsoft.com/office/drawing/2014/main" id="{C06910FD-0AEF-0B9D-89CC-B02AF252BEA0}"/>
                  </a:ext>
                </a:extLst>
              </p:cNvPr>
              <p:cNvSpPr txBox="1"/>
              <p:nvPr/>
            </p:nvSpPr>
            <p:spPr>
              <a:xfrm>
                <a:off x="4628037" y="1186438"/>
                <a:ext cx="873577" cy="223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333" dirty="0" err="1"/>
                  <a:t>Veed</a:t>
                </a:r>
                <a:r>
                  <a:rPr lang="es-CO" sz="1333" dirty="0"/>
                  <a:t>.</a:t>
                </a:r>
              </a:p>
            </p:txBody>
          </p:sp>
          <p:sp>
            <p:nvSpPr>
              <p:cNvPr id="66" name="Oval 25">
                <a:extLst>
                  <a:ext uri="{FF2B5EF4-FFF2-40B4-BE49-F238E27FC236}">
                    <a16:creationId xmlns:a16="http://schemas.microsoft.com/office/drawing/2014/main" id="{33280276-0F33-C2D4-A906-22F297007934}"/>
                  </a:ext>
                </a:extLst>
              </p:cNvPr>
              <p:cNvSpPr/>
              <p:nvPr/>
            </p:nvSpPr>
            <p:spPr>
              <a:xfrm>
                <a:off x="5370540" y="1170885"/>
                <a:ext cx="440871" cy="400050"/>
              </a:xfrm>
              <a:prstGeom prst="ellipse">
                <a:avLst/>
              </a:prstGeom>
              <a:solidFill>
                <a:srgbClr val="FF9300"/>
              </a:solidFill>
              <a:ln>
                <a:solidFill>
                  <a:srgbClr val="FF93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 dirty="0"/>
              </a:p>
            </p:txBody>
          </p:sp>
          <p:sp>
            <p:nvSpPr>
              <p:cNvPr id="67" name="TextBox 26">
                <a:extLst>
                  <a:ext uri="{FF2B5EF4-FFF2-40B4-BE49-F238E27FC236}">
                    <a16:creationId xmlns:a16="http://schemas.microsoft.com/office/drawing/2014/main" id="{361AEBF3-6C51-1CEE-B02F-7E5F946DAE64}"/>
                  </a:ext>
                </a:extLst>
              </p:cNvPr>
              <p:cNvSpPr txBox="1"/>
              <p:nvPr/>
            </p:nvSpPr>
            <p:spPr>
              <a:xfrm>
                <a:off x="5163500" y="1257601"/>
                <a:ext cx="873577" cy="223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333" dirty="0" err="1"/>
                  <a:t>Proc</a:t>
                </a:r>
                <a:r>
                  <a:rPr lang="es-CO" sz="1333" dirty="0"/>
                  <a:t>..</a:t>
                </a:r>
              </a:p>
            </p:txBody>
          </p:sp>
          <p:sp>
            <p:nvSpPr>
              <p:cNvPr id="68" name="Oval 27">
                <a:extLst>
                  <a:ext uri="{FF2B5EF4-FFF2-40B4-BE49-F238E27FC236}">
                    <a16:creationId xmlns:a16="http://schemas.microsoft.com/office/drawing/2014/main" id="{4A126F2D-AE7B-E3A2-A8C8-6FC2414FC7D4}"/>
                  </a:ext>
                </a:extLst>
              </p:cNvPr>
              <p:cNvSpPr/>
              <p:nvPr/>
            </p:nvSpPr>
            <p:spPr>
              <a:xfrm>
                <a:off x="5877168" y="1299449"/>
                <a:ext cx="440871" cy="400050"/>
              </a:xfrm>
              <a:prstGeom prst="ellipse">
                <a:avLst/>
              </a:prstGeom>
              <a:solidFill>
                <a:srgbClr val="FF9300"/>
              </a:solidFill>
              <a:ln>
                <a:solidFill>
                  <a:srgbClr val="FF93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 dirty="0"/>
              </a:p>
            </p:txBody>
          </p:sp>
          <p:sp>
            <p:nvSpPr>
              <p:cNvPr id="69" name="TextBox 28">
                <a:extLst>
                  <a:ext uri="{FF2B5EF4-FFF2-40B4-BE49-F238E27FC236}">
                    <a16:creationId xmlns:a16="http://schemas.microsoft.com/office/drawing/2014/main" id="{5298607B-2DA5-EE4D-49F7-59BC30C31430}"/>
                  </a:ext>
                </a:extLst>
              </p:cNvPr>
              <p:cNvSpPr txBox="1"/>
              <p:nvPr/>
            </p:nvSpPr>
            <p:spPr>
              <a:xfrm>
                <a:off x="5667063" y="1376363"/>
                <a:ext cx="873577" cy="223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333" dirty="0" err="1"/>
                  <a:t>Contr</a:t>
                </a:r>
                <a:r>
                  <a:rPr lang="es-CO" sz="1333" dirty="0"/>
                  <a:t>.</a:t>
                </a:r>
              </a:p>
            </p:txBody>
          </p:sp>
          <p:sp>
            <p:nvSpPr>
              <p:cNvPr id="70" name="Oval 29">
                <a:extLst>
                  <a:ext uri="{FF2B5EF4-FFF2-40B4-BE49-F238E27FC236}">
                    <a16:creationId xmlns:a16="http://schemas.microsoft.com/office/drawing/2014/main" id="{64C91216-1AA7-E9D1-E496-8003898D8023}"/>
                  </a:ext>
                </a:extLst>
              </p:cNvPr>
              <p:cNvSpPr/>
              <p:nvPr/>
            </p:nvSpPr>
            <p:spPr>
              <a:xfrm>
                <a:off x="2506437" y="2330912"/>
                <a:ext cx="440871" cy="400050"/>
              </a:xfrm>
              <a:prstGeom prst="ellipse">
                <a:avLst/>
              </a:prstGeom>
              <a:solidFill>
                <a:srgbClr val="C3D8FB"/>
              </a:solidFill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 dirty="0"/>
              </a:p>
            </p:txBody>
          </p:sp>
          <p:sp>
            <p:nvSpPr>
              <p:cNvPr id="71" name="TextBox 30">
                <a:extLst>
                  <a:ext uri="{FF2B5EF4-FFF2-40B4-BE49-F238E27FC236}">
                    <a16:creationId xmlns:a16="http://schemas.microsoft.com/office/drawing/2014/main" id="{C5647EEA-2C27-6D6A-AA6B-20EB5C9040F6}"/>
                  </a:ext>
                </a:extLst>
              </p:cNvPr>
              <p:cNvSpPr txBox="1"/>
              <p:nvPr/>
            </p:nvSpPr>
            <p:spPr>
              <a:xfrm>
                <a:off x="2290083" y="2415215"/>
                <a:ext cx="873577" cy="223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333" dirty="0"/>
                  <a:t>GF</a:t>
                </a:r>
              </a:p>
            </p:txBody>
          </p:sp>
          <p:sp>
            <p:nvSpPr>
              <p:cNvPr id="72" name="TextBox 31">
                <a:extLst>
                  <a:ext uri="{FF2B5EF4-FFF2-40B4-BE49-F238E27FC236}">
                    <a16:creationId xmlns:a16="http://schemas.microsoft.com/office/drawing/2014/main" id="{E1BE3AF5-E259-1FE5-12C8-E1E088BA9898}"/>
                  </a:ext>
                </a:extLst>
              </p:cNvPr>
              <p:cNvSpPr txBox="1"/>
              <p:nvPr/>
            </p:nvSpPr>
            <p:spPr>
              <a:xfrm>
                <a:off x="3135453" y="2255527"/>
                <a:ext cx="1062374" cy="417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200" b="1" dirty="0"/>
                  <a:t>DERECHO A LA SALUD</a:t>
                </a:r>
              </a:p>
            </p:txBody>
          </p:sp>
          <p:sp>
            <p:nvSpPr>
              <p:cNvPr id="73" name="Oval 32">
                <a:extLst>
                  <a:ext uri="{FF2B5EF4-FFF2-40B4-BE49-F238E27FC236}">
                    <a16:creationId xmlns:a16="http://schemas.microsoft.com/office/drawing/2014/main" id="{CBFCDA0C-7592-804D-5DB8-1E707A49003B}"/>
                  </a:ext>
                </a:extLst>
              </p:cNvPr>
              <p:cNvSpPr/>
              <p:nvPr/>
            </p:nvSpPr>
            <p:spPr>
              <a:xfrm>
                <a:off x="4398289" y="836932"/>
                <a:ext cx="440871" cy="400050"/>
              </a:xfrm>
              <a:prstGeom prst="ellipse">
                <a:avLst/>
              </a:prstGeom>
              <a:solidFill>
                <a:srgbClr val="D5FC79"/>
              </a:solidFill>
              <a:ln>
                <a:solidFill>
                  <a:srgbClr val="D5FC7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 dirty="0"/>
              </a:p>
            </p:txBody>
          </p:sp>
          <p:sp>
            <p:nvSpPr>
              <p:cNvPr id="74" name="TextBox 33">
                <a:extLst>
                  <a:ext uri="{FF2B5EF4-FFF2-40B4-BE49-F238E27FC236}">
                    <a16:creationId xmlns:a16="http://schemas.microsoft.com/office/drawing/2014/main" id="{37E158F7-3F7A-E942-3083-77F499DA3F2A}"/>
                  </a:ext>
                </a:extLst>
              </p:cNvPr>
              <p:cNvSpPr txBox="1"/>
              <p:nvPr/>
            </p:nvSpPr>
            <p:spPr>
              <a:xfrm>
                <a:off x="4181935" y="915785"/>
                <a:ext cx="873577" cy="223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333" dirty="0"/>
                  <a:t>ET</a:t>
                </a:r>
              </a:p>
            </p:txBody>
          </p:sp>
          <p:sp>
            <p:nvSpPr>
              <p:cNvPr id="75" name="Oval 35">
                <a:extLst>
                  <a:ext uri="{FF2B5EF4-FFF2-40B4-BE49-F238E27FC236}">
                    <a16:creationId xmlns:a16="http://schemas.microsoft.com/office/drawing/2014/main" id="{D3A3349A-98A1-D83F-C2EB-4011E9F303C2}"/>
                  </a:ext>
                </a:extLst>
              </p:cNvPr>
              <p:cNvSpPr/>
              <p:nvPr/>
            </p:nvSpPr>
            <p:spPr>
              <a:xfrm>
                <a:off x="2929368" y="1053909"/>
                <a:ext cx="440871" cy="400050"/>
              </a:xfrm>
              <a:prstGeom prst="ellipse">
                <a:avLst/>
              </a:prstGeom>
              <a:solidFill>
                <a:srgbClr val="D5FC79"/>
              </a:solidFill>
              <a:ln>
                <a:solidFill>
                  <a:srgbClr val="D5FC7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 dirty="0"/>
              </a:p>
            </p:txBody>
          </p:sp>
          <p:sp>
            <p:nvSpPr>
              <p:cNvPr id="76" name="TextBox 36">
                <a:extLst>
                  <a:ext uri="{FF2B5EF4-FFF2-40B4-BE49-F238E27FC236}">
                    <a16:creationId xmlns:a16="http://schemas.microsoft.com/office/drawing/2014/main" id="{D0B9554E-DC28-6F65-2981-A61AC075F61C}"/>
                  </a:ext>
                </a:extLst>
              </p:cNvPr>
              <p:cNvSpPr txBox="1"/>
              <p:nvPr/>
            </p:nvSpPr>
            <p:spPr>
              <a:xfrm>
                <a:off x="2726871" y="1141667"/>
                <a:ext cx="873577" cy="223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333" dirty="0"/>
                  <a:t>MSPS</a:t>
                </a:r>
              </a:p>
            </p:txBody>
          </p:sp>
          <p:sp>
            <p:nvSpPr>
              <p:cNvPr id="77" name="Oval 37">
                <a:extLst>
                  <a:ext uri="{FF2B5EF4-FFF2-40B4-BE49-F238E27FC236}">
                    <a16:creationId xmlns:a16="http://schemas.microsoft.com/office/drawing/2014/main" id="{3AE59EE3-3EF1-D484-8A25-BFF42905E15B}"/>
                  </a:ext>
                </a:extLst>
              </p:cNvPr>
              <p:cNvSpPr/>
              <p:nvPr/>
            </p:nvSpPr>
            <p:spPr>
              <a:xfrm>
                <a:off x="1563686" y="2676114"/>
                <a:ext cx="440871" cy="400050"/>
              </a:xfrm>
              <a:prstGeom prst="ellipse">
                <a:avLst/>
              </a:prstGeom>
              <a:solidFill>
                <a:srgbClr val="D5FC79"/>
              </a:solidFill>
              <a:ln>
                <a:solidFill>
                  <a:srgbClr val="D5FC7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 dirty="0"/>
              </a:p>
            </p:txBody>
          </p:sp>
          <p:sp>
            <p:nvSpPr>
              <p:cNvPr id="78" name="TextBox 38">
                <a:extLst>
                  <a:ext uri="{FF2B5EF4-FFF2-40B4-BE49-F238E27FC236}">
                    <a16:creationId xmlns:a16="http://schemas.microsoft.com/office/drawing/2014/main" id="{40D763AC-97A5-C99C-EFB1-893154011BC7}"/>
                  </a:ext>
                </a:extLst>
              </p:cNvPr>
              <p:cNvSpPr txBox="1"/>
              <p:nvPr/>
            </p:nvSpPr>
            <p:spPr>
              <a:xfrm>
                <a:off x="1361699" y="2765692"/>
                <a:ext cx="873577" cy="207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200" dirty="0"/>
                  <a:t>ADRES</a:t>
                </a:r>
              </a:p>
            </p:txBody>
          </p:sp>
          <p:sp>
            <p:nvSpPr>
              <p:cNvPr id="79" name="Oval 39">
                <a:extLst>
                  <a:ext uri="{FF2B5EF4-FFF2-40B4-BE49-F238E27FC236}">
                    <a16:creationId xmlns:a16="http://schemas.microsoft.com/office/drawing/2014/main" id="{0612401E-7EE3-EFD2-38E6-119CDC10FD1E}"/>
                  </a:ext>
                </a:extLst>
              </p:cNvPr>
              <p:cNvSpPr/>
              <p:nvPr/>
            </p:nvSpPr>
            <p:spPr>
              <a:xfrm>
                <a:off x="6089440" y="2062242"/>
                <a:ext cx="440871" cy="400050"/>
              </a:xfrm>
              <a:prstGeom prst="ellipse">
                <a:avLst/>
              </a:prstGeom>
              <a:solidFill>
                <a:srgbClr val="CC99FF"/>
              </a:solidFill>
              <a:ln>
                <a:solidFill>
                  <a:srgbClr val="CC9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 dirty="0"/>
              </a:p>
            </p:txBody>
          </p:sp>
          <p:sp>
            <p:nvSpPr>
              <p:cNvPr id="80" name="Oval 40">
                <a:extLst>
                  <a:ext uri="{FF2B5EF4-FFF2-40B4-BE49-F238E27FC236}">
                    <a16:creationId xmlns:a16="http://schemas.microsoft.com/office/drawing/2014/main" id="{3C9D7BEC-4BA6-49C5-3DB8-3B7594B97CC3}"/>
                  </a:ext>
                </a:extLst>
              </p:cNvPr>
              <p:cNvSpPr/>
              <p:nvPr/>
            </p:nvSpPr>
            <p:spPr>
              <a:xfrm>
                <a:off x="2608490" y="3448363"/>
                <a:ext cx="440871" cy="400050"/>
              </a:xfrm>
              <a:prstGeom prst="ellipse">
                <a:avLst/>
              </a:prstGeom>
              <a:solidFill>
                <a:srgbClr val="D5FC79"/>
              </a:solidFill>
              <a:ln>
                <a:solidFill>
                  <a:srgbClr val="D5FC7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 dirty="0"/>
              </a:p>
            </p:txBody>
          </p:sp>
          <p:sp>
            <p:nvSpPr>
              <p:cNvPr id="81" name="TextBox 41">
                <a:extLst>
                  <a:ext uri="{FF2B5EF4-FFF2-40B4-BE49-F238E27FC236}">
                    <a16:creationId xmlns:a16="http://schemas.microsoft.com/office/drawing/2014/main" id="{7E996CA8-C459-17F4-4E67-2D0CE63E08FB}"/>
                  </a:ext>
                </a:extLst>
              </p:cNvPr>
              <p:cNvSpPr txBox="1"/>
              <p:nvPr/>
            </p:nvSpPr>
            <p:spPr>
              <a:xfrm>
                <a:off x="2384887" y="3539282"/>
                <a:ext cx="873577" cy="192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067" dirty="0"/>
                  <a:t>INVIMA</a:t>
                </a:r>
              </a:p>
            </p:txBody>
          </p:sp>
          <p:sp>
            <p:nvSpPr>
              <p:cNvPr id="82" name="TextBox 42">
                <a:extLst>
                  <a:ext uri="{FF2B5EF4-FFF2-40B4-BE49-F238E27FC236}">
                    <a16:creationId xmlns:a16="http://schemas.microsoft.com/office/drawing/2014/main" id="{3F807DC0-3C58-F3E7-B047-B48A5E123E41}"/>
                  </a:ext>
                </a:extLst>
              </p:cNvPr>
              <p:cNvSpPr txBox="1"/>
              <p:nvPr/>
            </p:nvSpPr>
            <p:spPr>
              <a:xfrm>
                <a:off x="5881250" y="2139156"/>
                <a:ext cx="873577" cy="223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333" dirty="0" err="1"/>
                  <a:t>Asoc</a:t>
                </a:r>
                <a:r>
                  <a:rPr lang="es-CO" sz="1333" dirty="0"/>
                  <a:t>.</a:t>
                </a:r>
              </a:p>
            </p:txBody>
          </p:sp>
          <p:sp>
            <p:nvSpPr>
              <p:cNvPr id="83" name="Oval 44">
                <a:extLst>
                  <a:ext uri="{FF2B5EF4-FFF2-40B4-BE49-F238E27FC236}">
                    <a16:creationId xmlns:a16="http://schemas.microsoft.com/office/drawing/2014/main" id="{7B79418A-89DF-A5F4-6407-E4969CB15B45}"/>
                  </a:ext>
                </a:extLst>
              </p:cNvPr>
              <p:cNvSpPr/>
              <p:nvPr/>
            </p:nvSpPr>
            <p:spPr>
              <a:xfrm>
                <a:off x="4883651" y="280129"/>
                <a:ext cx="440871" cy="400050"/>
              </a:xfrm>
              <a:prstGeom prst="ellipse">
                <a:avLst/>
              </a:prstGeom>
              <a:solidFill>
                <a:srgbClr val="CC99FF"/>
              </a:solidFill>
              <a:ln>
                <a:solidFill>
                  <a:srgbClr val="CC9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 dirty="0"/>
              </a:p>
            </p:txBody>
          </p:sp>
          <p:sp>
            <p:nvSpPr>
              <p:cNvPr id="84" name="TextBox 45">
                <a:extLst>
                  <a:ext uri="{FF2B5EF4-FFF2-40B4-BE49-F238E27FC236}">
                    <a16:creationId xmlns:a16="http://schemas.microsoft.com/office/drawing/2014/main" id="{D0B2EA08-0305-DD38-DBA5-A79F60C27ED8}"/>
                  </a:ext>
                </a:extLst>
              </p:cNvPr>
              <p:cNvSpPr txBox="1"/>
              <p:nvPr/>
            </p:nvSpPr>
            <p:spPr>
              <a:xfrm>
                <a:off x="4667297" y="357043"/>
                <a:ext cx="873577" cy="223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333" dirty="0"/>
                  <a:t>CMBC</a:t>
                </a:r>
              </a:p>
            </p:txBody>
          </p:sp>
          <p:sp>
            <p:nvSpPr>
              <p:cNvPr id="85" name="Oval 46">
                <a:extLst>
                  <a:ext uri="{FF2B5EF4-FFF2-40B4-BE49-F238E27FC236}">
                    <a16:creationId xmlns:a16="http://schemas.microsoft.com/office/drawing/2014/main" id="{9E4012AD-17A9-6455-3E8D-FD196AC68030}"/>
                  </a:ext>
                </a:extLst>
              </p:cNvPr>
              <p:cNvSpPr/>
              <p:nvPr/>
            </p:nvSpPr>
            <p:spPr>
              <a:xfrm>
                <a:off x="6754827" y="245002"/>
                <a:ext cx="440871" cy="400050"/>
              </a:xfrm>
              <a:prstGeom prst="ellipse">
                <a:avLst/>
              </a:prstGeom>
              <a:solidFill>
                <a:srgbClr val="CC99FF"/>
              </a:solidFill>
              <a:ln>
                <a:solidFill>
                  <a:srgbClr val="CC9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 dirty="0"/>
              </a:p>
            </p:txBody>
          </p:sp>
          <p:sp>
            <p:nvSpPr>
              <p:cNvPr id="86" name="TextBox 47">
                <a:extLst>
                  <a:ext uri="{FF2B5EF4-FFF2-40B4-BE49-F238E27FC236}">
                    <a16:creationId xmlns:a16="http://schemas.microsoft.com/office/drawing/2014/main" id="{641CECDB-FC4A-EDA4-85C5-669FE1CE0C6C}"/>
                  </a:ext>
                </a:extLst>
              </p:cNvPr>
              <p:cNvSpPr txBox="1"/>
              <p:nvPr/>
            </p:nvSpPr>
            <p:spPr>
              <a:xfrm>
                <a:off x="6543942" y="322141"/>
                <a:ext cx="873577" cy="223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333" dirty="0"/>
                  <a:t>Conf.</a:t>
                </a:r>
              </a:p>
            </p:txBody>
          </p:sp>
          <p:sp>
            <p:nvSpPr>
              <p:cNvPr id="87" name="Oval 48">
                <a:extLst>
                  <a:ext uri="{FF2B5EF4-FFF2-40B4-BE49-F238E27FC236}">
                    <a16:creationId xmlns:a16="http://schemas.microsoft.com/office/drawing/2014/main" id="{00E2112E-D120-CA59-31BD-421BE1634F09}"/>
                  </a:ext>
                </a:extLst>
              </p:cNvPr>
              <p:cNvSpPr/>
              <p:nvPr/>
            </p:nvSpPr>
            <p:spPr>
              <a:xfrm>
                <a:off x="6815618" y="787395"/>
                <a:ext cx="440871" cy="400050"/>
              </a:xfrm>
              <a:prstGeom prst="ellipse">
                <a:avLst/>
              </a:prstGeom>
              <a:solidFill>
                <a:srgbClr val="CC99FF"/>
              </a:solidFill>
              <a:ln>
                <a:solidFill>
                  <a:srgbClr val="CC9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 dirty="0"/>
              </a:p>
            </p:txBody>
          </p:sp>
          <p:sp>
            <p:nvSpPr>
              <p:cNvPr id="88" name="TextBox 49">
                <a:extLst>
                  <a:ext uri="{FF2B5EF4-FFF2-40B4-BE49-F238E27FC236}">
                    <a16:creationId xmlns:a16="http://schemas.microsoft.com/office/drawing/2014/main" id="{D8041687-51C3-9185-87DD-C3E629BE153C}"/>
                  </a:ext>
                </a:extLst>
              </p:cNvPr>
              <p:cNvSpPr txBox="1"/>
              <p:nvPr/>
            </p:nvSpPr>
            <p:spPr>
              <a:xfrm>
                <a:off x="6599264" y="849613"/>
                <a:ext cx="873577" cy="223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333" dirty="0"/>
                  <a:t>CNQF</a:t>
                </a:r>
              </a:p>
            </p:txBody>
          </p:sp>
        </p:grp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3D15EFD0-3CFA-93BF-F0B7-5F380FCE4DA0}"/>
              </a:ext>
            </a:extLst>
          </p:cNvPr>
          <p:cNvSpPr txBox="1"/>
          <p:nvPr/>
        </p:nvSpPr>
        <p:spPr>
          <a:xfrm>
            <a:off x="7823917" y="1631177"/>
            <a:ext cx="3570138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7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Difícil articulación y coordinación</a:t>
            </a:r>
          </a:p>
          <a:p>
            <a:pPr algn="r"/>
            <a:endParaRPr lang="es-ES" sz="1700" dirty="0">
              <a:solidFill>
                <a:srgbClr val="004EA1"/>
              </a:solidFill>
              <a:latin typeface="Poppins" pitchFamily="2" charset="77"/>
              <a:cs typeface="Poppins" pitchFamily="2" charset="77"/>
            </a:endParaRPr>
          </a:p>
          <a:p>
            <a:pPr algn="r"/>
            <a:r>
              <a:rPr lang="es-ES" sz="17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Cada uno permanece en su órbita, cumpliendo sus funciones, con escasa comunicación. </a:t>
            </a:r>
            <a:endParaRPr lang="es-CO" sz="1700" dirty="0">
              <a:solidFill>
                <a:srgbClr val="004EA1"/>
              </a:solidFill>
              <a:latin typeface="Poppins" pitchFamily="2" charset="77"/>
              <a:cs typeface="Poppins" pitchFamily="2" charset="77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7;p29">
            <a:extLst>
              <a:ext uri="{FF2B5EF4-FFF2-40B4-BE49-F238E27FC236}">
                <a16:creationId xmlns:a16="http://schemas.microsoft.com/office/drawing/2014/main" id="{118CEBE9-79CE-EE6F-F007-5AA98875B927}"/>
              </a:ext>
            </a:extLst>
          </p:cNvPr>
          <p:cNvSpPr txBox="1">
            <a:spLocks/>
          </p:cNvSpPr>
          <p:nvPr/>
        </p:nvSpPr>
        <p:spPr>
          <a:xfrm>
            <a:off x="668383" y="399599"/>
            <a:ext cx="10250629" cy="6784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200" b="1" dirty="0">
                <a:solidFill>
                  <a:srgbClr val="196B2F"/>
                </a:solidFill>
                <a:latin typeface="Poppins" pitchFamily="2" charset="77"/>
                <a:ea typeface="Lato Black" panose="020F0502020204030203" pitchFamily="34" charset="0"/>
                <a:cs typeface="Poppins" pitchFamily="2" charset="77"/>
              </a:rPr>
              <a:t>Los PMU como espacio de diálogo y generación </a:t>
            </a:r>
            <a:r>
              <a:rPr lang="es-CO" sz="2400" b="1" dirty="0">
                <a:solidFill>
                  <a:srgbClr val="196B2F"/>
                </a:solidFill>
                <a:latin typeface="Poppins" pitchFamily="2" charset="77"/>
                <a:ea typeface="Lato Black" panose="020F0502020204030203" pitchFamily="34" charset="0"/>
                <a:cs typeface="Poppins" pitchFamily="2" charset="77"/>
              </a:rPr>
              <a:t>de confianza de abajo hacia arriba PMU 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FFC8DB6-F7F0-F70A-47E8-1BE900EA1486}"/>
              </a:ext>
            </a:extLst>
          </p:cNvPr>
          <p:cNvSpPr/>
          <p:nvPr/>
        </p:nvSpPr>
        <p:spPr>
          <a:xfrm>
            <a:off x="723857" y="2620841"/>
            <a:ext cx="1963925" cy="808159"/>
          </a:xfrm>
          <a:prstGeom prst="rect">
            <a:avLst/>
          </a:prstGeom>
        </p:spPr>
        <p:txBody>
          <a:bodyPr/>
          <a:lstStyle/>
          <a:p>
            <a:pPr lvl="0" algn="ctr"/>
            <a:r>
              <a:rPr lang="es-ES" sz="14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Participación de </a:t>
            </a:r>
            <a:r>
              <a:rPr lang="es-ES" sz="1400" b="1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todos los actores </a:t>
            </a:r>
            <a:r>
              <a:rPr lang="es-ES" sz="14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en los seguimientos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6D3DCC1-D4CE-F59D-D465-F0590A8B2B3B}"/>
              </a:ext>
            </a:extLst>
          </p:cNvPr>
          <p:cNvSpPr/>
          <p:nvPr/>
        </p:nvSpPr>
        <p:spPr>
          <a:xfrm>
            <a:off x="3113927" y="2620841"/>
            <a:ext cx="1963925" cy="1137408"/>
          </a:xfrm>
          <a:prstGeom prst="rect">
            <a:avLst/>
          </a:prstGeom>
        </p:spPr>
        <p:txBody>
          <a:bodyPr/>
          <a:lstStyle/>
          <a:p>
            <a:pPr lvl="0" algn="ctr"/>
            <a:r>
              <a:rPr lang="es-ES" sz="1400" b="1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Atención a las PQRD </a:t>
            </a:r>
            <a:r>
              <a:rPr lang="es-ES" sz="14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por entregas pendientes de medicamentos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0851DDF-7CCB-6C31-7CC0-84D3687EE5C6}"/>
              </a:ext>
            </a:extLst>
          </p:cNvPr>
          <p:cNvSpPr/>
          <p:nvPr/>
        </p:nvSpPr>
        <p:spPr>
          <a:xfrm>
            <a:off x="5212729" y="2620841"/>
            <a:ext cx="2975307" cy="1137408"/>
          </a:xfrm>
          <a:prstGeom prst="rect">
            <a:avLst/>
          </a:prstGeom>
        </p:spPr>
        <p:txBody>
          <a:bodyPr/>
          <a:lstStyle/>
          <a:p>
            <a:pPr lvl="0" algn="ctr"/>
            <a:r>
              <a:rPr lang="es-ES" sz="1400" b="1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Mesas técnicas </a:t>
            </a:r>
            <a:r>
              <a:rPr lang="es-ES" sz="14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para</a:t>
            </a:r>
          </a:p>
          <a:p>
            <a:pPr lvl="0" algn="ctr"/>
            <a:r>
              <a:rPr lang="es-ES" sz="14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abordar problemáticas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84FA91D-7D90-840C-04AF-BC353300B6EE}"/>
              </a:ext>
            </a:extLst>
          </p:cNvPr>
          <p:cNvSpPr/>
          <p:nvPr/>
        </p:nvSpPr>
        <p:spPr>
          <a:xfrm>
            <a:off x="8527386" y="2620841"/>
            <a:ext cx="2764069" cy="1137408"/>
          </a:xfrm>
          <a:prstGeom prst="rect">
            <a:avLst/>
          </a:prstGeom>
        </p:spPr>
        <p:txBody>
          <a:bodyPr/>
          <a:lstStyle/>
          <a:p>
            <a:pPr lvl="0" algn="ctr"/>
            <a:r>
              <a:rPr lang="es-ES" sz="14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Fortalecimiento de  los equipos técnicos y </a:t>
            </a:r>
            <a:r>
              <a:rPr lang="es-ES" sz="1400" b="1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asignación de recursos </a:t>
            </a:r>
            <a:r>
              <a:rPr lang="es-ES" sz="14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para optimizar procesos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F871B0D-736D-47DF-318A-E37F70AE23B6}"/>
              </a:ext>
            </a:extLst>
          </p:cNvPr>
          <p:cNvSpPr/>
          <p:nvPr/>
        </p:nvSpPr>
        <p:spPr>
          <a:xfrm>
            <a:off x="723857" y="4598374"/>
            <a:ext cx="1963925" cy="1137408"/>
          </a:xfrm>
          <a:prstGeom prst="rect">
            <a:avLst/>
          </a:prstGeom>
        </p:spPr>
        <p:txBody>
          <a:bodyPr/>
          <a:lstStyle/>
          <a:p>
            <a:pPr lvl="0" algn="ctr">
              <a:buNone/>
            </a:pPr>
            <a:r>
              <a:rPr lang="es-ES" sz="14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Encuentros con </a:t>
            </a:r>
            <a:r>
              <a:rPr lang="es-ES" sz="1400" b="1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asociaciones de usuarios y veedurías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B932007F-51B5-457B-5D0E-A62C5411A85C}"/>
              </a:ext>
            </a:extLst>
          </p:cNvPr>
          <p:cNvSpPr/>
          <p:nvPr/>
        </p:nvSpPr>
        <p:spPr>
          <a:xfrm>
            <a:off x="3113927" y="4598374"/>
            <a:ext cx="1963925" cy="1137408"/>
          </a:xfrm>
          <a:prstGeom prst="rect">
            <a:avLst/>
          </a:prstGeom>
        </p:spPr>
        <p:txBody>
          <a:bodyPr/>
          <a:lstStyle/>
          <a:p>
            <a:pPr lvl="0" algn="ctr">
              <a:buNone/>
            </a:pPr>
            <a:r>
              <a:rPr lang="es-ES" sz="14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Diseño de </a:t>
            </a:r>
            <a:r>
              <a:rPr lang="es-ES" sz="1400" b="1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planes de acción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965D240A-8476-DA57-2D00-10DE10228255}"/>
              </a:ext>
            </a:extLst>
          </p:cNvPr>
          <p:cNvSpPr/>
          <p:nvPr/>
        </p:nvSpPr>
        <p:spPr>
          <a:xfrm>
            <a:off x="5212729" y="4598374"/>
            <a:ext cx="2975307" cy="1137408"/>
          </a:xfrm>
          <a:prstGeom prst="rect">
            <a:avLst/>
          </a:prstGeom>
        </p:spPr>
        <p:txBody>
          <a:bodyPr/>
          <a:lstStyle/>
          <a:p>
            <a:pPr lvl="0" algn="ctr">
              <a:buNone/>
            </a:pPr>
            <a:r>
              <a:rPr lang="es-ES" sz="14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Propuesta de políticas públicas para </a:t>
            </a:r>
            <a:r>
              <a:rPr lang="es-ES" sz="1400" b="1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mejorar el acceso</a:t>
            </a:r>
            <a:r>
              <a:rPr lang="es-ES" sz="14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 y la financiación en salud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31E8C631-C84F-5503-C098-A66EDE00BEE7}"/>
              </a:ext>
            </a:extLst>
          </p:cNvPr>
          <p:cNvSpPr/>
          <p:nvPr/>
        </p:nvSpPr>
        <p:spPr>
          <a:xfrm>
            <a:off x="8527386" y="4598374"/>
            <a:ext cx="2764069" cy="1137408"/>
          </a:xfrm>
          <a:prstGeom prst="rect">
            <a:avLst/>
          </a:prstGeom>
        </p:spPr>
        <p:txBody>
          <a:bodyPr/>
          <a:lstStyle/>
          <a:p>
            <a:pPr lvl="0" algn="ctr">
              <a:buNone/>
            </a:pPr>
            <a:r>
              <a:rPr lang="es-ES" sz="14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Comunicación efectiva entre </a:t>
            </a:r>
            <a:r>
              <a:rPr lang="es-ES" sz="1400" b="1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pacientes, gestores farmacéuticos y entes </a:t>
            </a:r>
            <a:r>
              <a:rPr lang="es-ES" sz="14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de control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C0EC6ACE-9430-8832-489C-879B8C968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55" y="1561548"/>
            <a:ext cx="977900" cy="12192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9D7CEBD-59D1-965D-68AC-9EA21AA88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906" y="1619008"/>
            <a:ext cx="977900" cy="121920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9B21C31-A81C-A141-0697-7E414E8C3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432" y="1561585"/>
            <a:ext cx="977900" cy="12192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B663C098-AB37-E887-A4DE-3A331DC9FE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507" y="1658764"/>
            <a:ext cx="977900" cy="12192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8AF0D68A-F87B-0F21-BE20-CD4EE20505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12" y="3569276"/>
            <a:ext cx="977900" cy="1219200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57237594-2E1C-BDA3-9CE1-82A98B2C8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353" y="3552147"/>
            <a:ext cx="977900" cy="121920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D6BE3A04-4F40-DE4D-B448-77AD0B2208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690" y="3556819"/>
            <a:ext cx="983385" cy="1137409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14E95D7A-E011-D570-DC68-53824EA34B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370" y="3573893"/>
            <a:ext cx="10541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34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5EBD76B-4C73-63AF-AA9B-0548B8CEDC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208154"/>
              </p:ext>
            </p:extLst>
          </p:nvPr>
        </p:nvGraphicFramePr>
        <p:xfrm>
          <a:off x="796229" y="1394086"/>
          <a:ext cx="6503476" cy="512614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66645">
                  <a:extLst>
                    <a:ext uri="{9D8B030D-6E8A-4147-A177-3AD203B41FA5}">
                      <a16:colId xmlns:a16="http://schemas.microsoft.com/office/drawing/2014/main" val="1815274432"/>
                    </a:ext>
                  </a:extLst>
                </a:gridCol>
                <a:gridCol w="1851047">
                  <a:extLst>
                    <a:ext uri="{9D8B030D-6E8A-4147-A177-3AD203B41FA5}">
                      <a16:colId xmlns:a16="http://schemas.microsoft.com/office/drawing/2014/main" val="3738232309"/>
                    </a:ext>
                  </a:extLst>
                </a:gridCol>
                <a:gridCol w="1972675">
                  <a:extLst>
                    <a:ext uri="{9D8B030D-6E8A-4147-A177-3AD203B41FA5}">
                      <a16:colId xmlns:a16="http://schemas.microsoft.com/office/drawing/2014/main" val="3968359315"/>
                    </a:ext>
                  </a:extLst>
                </a:gridCol>
                <a:gridCol w="2113109">
                  <a:extLst>
                    <a:ext uri="{9D8B030D-6E8A-4147-A177-3AD203B41FA5}">
                      <a16:colId xmlns:a16="http://schemas.microsoft.com/office/drawing/2014/main" val="4239369079"/>
                    </a:ext>
                  </a:extLst>
                </a:gridCol>
              </a:tblGrid>
              <a:tr h="42065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400" b="1" u="none" strike="noStrike" dirty="0">
                          <a:solidFill>
                            <a:schemeClr val="bg2"/>
                          </a:solidFill>
                          <a:effectLst/>
                        </a:rPr>
                        <a:t>No.</a:t>
                      </a:r>
                      <a:endParaRPr lang="es-CO" sz="1400" b="1" i="0" u="none" strike="noStrike" dirty="0">
                        <a:solidFill>
                          <a:schemeClr val="bg2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108000" marT="72000" marB="3600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500" b="1" u="none" strike="noStrike" dirty="0">
                          <a:solidFill>
                            <a:srgbClr val="595959"/>
                          </a:solidFill>
                          <a:effectLst/>
                        </a:rPr>
                        <a:t>Gestor</a:t>
                      </a:r>
                      <a:endParaRPr lang="es-CO" sz="1500" b="1" i="0" u="none" strike="noStrike" dirty="0">
                        <a:solidFill>
                          <a:srgbClr val="59595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108000" marT="72000" marB="3600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500" b="1" u="none" strike="noStrike" dirty="0">
                          <a:solidFill>
                            <a:srgbClr val="595959"/>
                          </a:solidFill>
                          <a:effectLst/>
                        </a:rPr>
                        <a:t># de departamentos</a:t>
                      </a:r>
                      <a:endParaRPr lang="es-CO" sz="1500" b="1" i="0" u="none" strike="noStrike" dirty="0">
                        <a:solidFill>
                          <a:srgbClr val="59595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108000" marT="72000" marB="3600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500" b="1" u="none" strike="noStrike" dirty="0">
                          <a:solidFill>
                            <a:srgbClr val="595959"/>
                          </a:solidFill>
                          <a:effectLst/>
                        </a:rPr>
                        <a:t>Número de EPS</a:t>
                      </a:r>
                      <a:endParaRPr lang="es-CO" sz="1500" b="1" i="0" u="none" strike="noStrike" dirty="0">
                        <a:solidFill>
                          <a:srgbClr val="59595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108000" marT="72000" marB="36000" anchor="ctr"/>
                </a:tc>
                <a:extLst>
                  <a:ext uri="{0D108BD9-81ED-4DB2-BD59-A6C34878D82A}">
                    <a16:rowId xmlns:a16="http://schemas.microsoft.com/office/drawing/2014/main" val="2963846179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ETICOS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31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2</a:t>
                      </a:r>
                      <a:endParaRPr lang="es-CO" sz="1200" b="0" i="0" u="none" strike="noStrike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extLst>
                  <a:ext uri="{0D108BD9-81ED-4DB2-BD59-A6C34878D82A}">
                    <a16:rowId xmlns:a16="http://schemas.microsoft.com/office/drawing/2014/main" val="2356759642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2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AUDIFARMA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23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2</a:t>
                      </a:r>
                      <a:endParaRPr lang="es-CO" sz="1200" b="0" i="0" u="none" strike="noStrike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extLst>
                  <a:ext uri="{0D108BD9-81ED-4DB2-BD59-A6C34878D82A}">
                    <a16:rowId xmlns:a16="http://schemas.microsoft.com/office/drawing/2014/main" val="2872286038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3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COLSUBSIDIO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14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3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extLst>
                  <a:ext uri="{0D108BD9-81ED-4DB2-BD59-A6C34878D82A}">
                    <a16:rowId xmlns:a16="http://schemas.microsoft.com/office/drawing/2014/main" val="3258229782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4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CRUZ VERDE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14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extLst>
                  <a:ext uri="{0D108BD9-81ED-4DB2-BD59-A6C34878D82A}">
                    <a16:rowId xmlns:a16="http://schemas.microsoft.com/office/drawing/2014/main" val="1681536604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5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CAFAM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13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2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extLst>
                  <a:ext uri="{0D108BD9-81ED-4DB2-BD59-A6C34878D82A}">
                    <a16:rowId xmlns:a16="http://schemas.microsoft.com/office/drawing/2014/main" val="2778123439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6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DISCOLMETS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13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4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extLst>
                  <a:ext uri="{0D108BD9-81ED-4DB2-BD59-A6C34878D82A}">
                    <a16:rowId xmlns:a16="http://schemas.microsoft.com/office/drawing/2014/main" val="964394995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7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DISFARMA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13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3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extLst>
                  <a:ext uri="{0D108BD9-81ED-4DB2-BD59-A6C34878D82A}">
                    <a16:rowId xmlns:a16="http://schemas.microsoft.com/office/drawing/2014/main" val="1577781317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8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OFFIMEDICAS</a:t>
                      </a:r>
                      <a:endParaRPr lang="es-CO" sz="1200" b="0" i="0" u="none" strike="noStrike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12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2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extLst>
                  <a:ext uri="{0D108BD9-81ED-4DB2-BD59-A6C34878D82A}">
                    <a16:rowId xmlns:a16="http://schemas.microsoft.com/office/drawing/2014/main" val="2571798509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9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BIHOSPHARMA</a:t>
                      </a:r>
                      <a:endParaRPr lang="es-CO" sz="1200" b="0" i="0" u="none" strike="noStrike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10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extLst>
                  <a:ext uri="{0D108BD9-81ED-4DB2-BD59-A6C34878D82A}">
                    <a16:rowId xmlns:a16="http://schemas.microsoft.com/office/drawing/2014/main" val="3756338933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10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EVE</a:t>
                      </a:r>
                      <a:endParaRPr lang="es-CO" sz="1200" b="0" i="0" u="none" strike="noStrike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10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5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extLst>
                  <a:ext uri="{0D108BD9-81ED-4DB2-BD59-A6C34878D82A}">
                    <a16:rowId xmlns:a16="http://schemas.microsoft.com/office/drawing/2014/main" val="291401679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11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MEDISFARMA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7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4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extLst>
                  <a:ext uri="{0D108BD9-81ED-4DB2-BD59-A6C34878D82A}">
                    <a16:rowId xmlns:a16="http://schemas.microsoft.com/office/drawing/2014/main" val="1498612325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12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EVEDISA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6</a:t>
                      </a:r>
                      <a:endParaRPr lang="es-CO" sz="1200" b="0" i="0" u="none" strike="noStrike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extLst>
                  <a:ext uri="{0D108BD9-81ED-4DB2-BD59-A6C34878D82A}">
                    <a16:rowId xmlns:a16="http://schemas.microsoft.com/office/drawing/2014/main" val="904987537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13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COHAN</a:t>
                      </a:r>
                      <a:endParaRPr lang="es-CO" sz="1200" b="0" i="0" u="none" strike="noStrike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4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3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extLst>
                  <a:ext uri="{0D108BD9-81ED-4DB2-BD59-A6C34878D82A}">
                    <a16:rowId xmlns:a16="http://schemas.microsoft.com/office/drawing/2014/main" val="1922050953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14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MEDIC COLOMBIA SAS</a:t>
                      </a:r>
                      <a:endParaRPr lang="es-CO" sz="1200" b="0" i="0" u="none" strike="noStrike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4</a:t>
                      </a:r>
                      <a:endParaRPr lang="es-CO" sz="1200" b="0" i="0" u="none" strike="noStrike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2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extLst>
                  <a:ext uri="{0D108BD9-81ED-4DB2-BD59-A6C34878D82A}">
                    <a16:rowId xmlns:a16="http://schemas.microsoft.com/office/drawing/2014/main" val="2427120749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15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SUPLYMEDICAL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4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extLst>
                  <a:ext uri="{0D108BD9-81ED-4DB2-BD59-A6C34878D82A}">
                    <a16:rowId xmlns:a16="http://schemas.microsoft.com/office/drawing/2014/main" val="1333193317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16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LOGIFARMA</a:t>
                      </a:r>
                      <a:endParaRPr lang="es-CO" sz="1200" b="0" i="0" u="none" strike="noStrike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3</a:t>
                      </a:r>
                      <a:endParaRPr lang="es-CO" sz="1200" b="0" i="0" u="none" strike="noStrike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extLst>
                  <a:ext uri="{0D108BD9-81ED-4DB2-BD59-A6C34878D82A}">
                    <a16:rowId xmlns:a16="http://schemas.microsoft.com/office/drawing/2014/main" val="430985875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17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MARCAZSALUD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3</a:t>
                      </a:r>
                      <a:endParaRPr lang="es-CO" sz="1200" b="0" i="0" u="none" strike="noStrike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2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extLst>
                  <a:ext uri="{0D108BD9-81ED-4DB2-BD59-A6C34878D82A}">
                    <a16:rowId xmlns:a16="http://schemas.microsoft.com/office/drawing/2014/main" val="2747429279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18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RAMEDICAS</a:t>
                      </a:r>
                      <a:endParaRPr lang="es-CO" sz="1200" b="0" i="0" u="none" strike="noStrike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3</a:t>
                      </a:r>
                      <a:endParaRPr lang="es-CO" sz="1200" b="0" i="0" u="none" strike="noStrike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extLst>
                  <a:ext uri="{0D108BD9-81ED-4DB2-BD59-A6C34878D82A}">
                    <a16:rowId xmlns:a16="http://schemas.microsoft.com/office/drawing/2014/main" val="1479395556"/>
                  </a:ext>
                </a:extLst>
              </a:tr>
              <a:tr h="18120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19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CM COLOMBIA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2</a:t>
                      </a:r>
                      <a:endParaRPr lang="es-CO" sz="1200" b="0" i="0" u="none" strike="noStrike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extLst>
                  <a:ext uri="{0D108BD9-81ED-4DB2-BD59-A6C34878D82A}">
                    <a16:rowId xmlns:a16="http://schemas.microsoft.com/office/drawing/2014/main" val="896957720"/>
                  </a:ext>
                </a:extLst>
              </a:tr>
              <a:tr h="37760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20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FARMACIA SIGMA MEDICAL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2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2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</a:t>
                      </a:r>
                      <a:endParaRPr lang="es-CO" sz="12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108000" marT="36000" marB="0" anchor="ctr"/>
                </a:tc>
                <a:extLst>
                  <a:ext uri="{0D108BD9-81ED-4DB2-BD59-A6C34878D82A}">
                    <a16:rowId xmlns:a16="http://schemas.microsoft.com/office/drawing/2014/main" val="4141943279"/>
                  </a:ext>
                </a:extLst>
              </a:tr>
            </a:tbl>
          </a:graphicData>
        </a:graphic>
      </p:graphicFrame>
      <p:sp>
        <p:nvSpPr>
          <p:cNvPr id="2" name="Google Shape;307;p29">
            <a:extLst>
              <a:ext uri="{FF2B5EF4-FFF2-40B4-BE49-F238E27FC236}">
                <a16:creationId xmlns:a16="http://schemas.microsoft.com/office/drawing/2014/main" id="{1B2DBDB0-0FD0-9D4F-B066-10F5BA82D044}"/>
              </a:ext>
            </a:extLst>
          </p:cNvPr>
          <p:cNvSpPr txBox="1">
            <a:spLocks/>
          </p:cNvSpPr>
          <p:nvPr/>
        </p:nvSpPr>
        <p:spPr>
          <a:xfrm>
            <a:off x="668383" y="399599"/>
            <a:ext cx="8925993" cy="6784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200" b="1" dirty="0">
                <a:solidFill>
                  <a:srgbClr val="196B2F"/>
                </a:solidFill>
                <a:latin typeface="Poppins" pitchFamily="2" charset="77"/>
                <a:cs typeface="Poppins" pitchFamily="2" charset="77"/>
              </a:rPr>
              <a:t>Dispensación de medicamentos </a:t>
            </a:r>
            <a:br>
              <a:rPr lang="es-CO" sz="3200" b="1" dirty="0">
                <a:solidFill>
                  <a:srgbClr val="196B2F"/>
                </a:solidFill>
                <a:latin typeface="Poppins" pitchFamily="2" charset="77"/>
                <a:cs typeface="Poppins" pitchFamily="2" charset="77"/>
              </a:rPr>
            </a:br>
            <a:r>
              <a:rPr lang="es-CO" sz="2400" b="1" dirty="0">
                <a:solidFill>
                  <a:srgbClr val="196B2F"/>
                </a:solidFill>
                <a:latin typeface="Poppins" pitchFamily="2" charset="77"/>
                <a:cs typeface="Poppins" pitchFamily="2" charset="77"/>
              </a:rPr>
              <a:t>que requiere un enfoque territorial</a:t>
            </a:r>
            <a:endParaRPr lang="es-CO" sz="2400" b="1" dirty="0">
              <a:solidFill>
                <a:srgbClr val="196B2F"/>
              </a:solidFill>
              <a:latin typeface="Poppins" pitchFamily="2" charset="77"/>
              <a:ea typeface="Lato Black" panose="020F0502020204030203" pitchFamily="34" charset="0"/>
              <a:cs typeface="Poppins" pitchFamily="2" charset="77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FF64FD7-1180-6849-056E-5F1718094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072" y="399599"/>
            <a:ext cx="4424545" cy="5076105"/>
          </a:xfrm>
          <a:prstGeom prst="rect">
            <a:avLst/>
          </a:prstGeom>
        </p:spPr>
      </p:pic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92F2253F-B41E-82BD-75B4-23159278AD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969646"/>
              </p:ext>
            </p:extLst>
          </p:nvPr>
        </p:nvGraphicFramePr>
        <p:xfrm>
          <a:off x="10641821" y="917796"/>
          <a:ext cx="809847" cy="933549"/>
        </p:xfrm>
        <a:graphic>
          <a:graphicData uri="http://schemas.openxmlformats.org/drawingml/2006/table">
            <a:tbl>
              <a:tblPr firstRow="1" bandRow="1"/>
              <a:tblGrid>
                <a:gridCol w="809847">
                  <a:extLst>
                    <a:ext uri="{9D8B030D-6E8A-4147-A177-3AD203B41FA5}">
                      <a16:colId xmlns:a16="http://schemas.microsoft.com/office/drawing/2014/main" val="2728950177"/>
                    </a:ext>
                  </a:extLst>
                </a:gridCol>
              </a:tblGrid>
              <a:tr h="227356">
                <a:tc>
                  <a:txBody>
                    <a:bodyPr/>
                    <a:lstStyle/>
                    <a:p>
                      <a:r>
                        <a:rPr lang="es-CO" sz="800" b="1" dirty="0">
                          <a:solidFill>
                            <a:schemeClr val="bg1"/>
                          </a:solidFill>
                          <a:latin typeface="Poppins Light" panose="00000400000000000000" pitchFamily="2" charset="0"/>
                          <a:cs typeface="Poppins Light" panose="00000400000000000000" pitchFamily="2" charset="0"/>
                        </a:rPr>
                        <a:t>Menos de 3</a:t>
                      </a:r>
                    </a:p>
                  </a:txBody>
                  <a:tcPr marL="80243" marR="80243" marT="40122" marB="40122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180592"/>
                  </a:ext>
                </a:extLst>
              </a:tr>
              <a:tr h="227356">
                <a:tc>
                  <a:txBody>
                    <a:bodyPr/>
                    <a:lstStyle/>
                    <a:p>
                      <a:r>
                        <a:rPr lang="es-CO" sz="800" b="1" dirty="0">
                          <a:solidFill>
                            <a:schemeClr val="bg1"/>
                          </a:solidFill>
                          <a:latin typeface="Poppins Light" panose="00000400000000000000" pitchFamily="2" charset="0"/>
                          <a:cs typeface="Poppins Light" panose="00000400000000000000" pitchFamily="2" charset="0"/>
                        </a:rPr>
                        <a:t>Entre 3 y 10</a:t>
                      </a:r>
                    </a:p>
                  </a:txBody>
                  <a:tcPr marL="80243" marR="80243" marT="40122" marB="40122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A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523304"/>
                  </a:ext>
                </a:extLst>
              </a:tr>
              <a:tr h="251481">
                <a:tc>
                  <a:txBody>
                    <a:bodyPr/>
                    <a:lstStyle/>
                    <a:p>
                      <a:r>
                        <a:rPr lang="es-CO" sz="800" b="1" dirty="0">
                          <a:solidFill>
                            <a:schemeClr val="bg1"/>
                          </a:solidFill>
                          <a:latin typeface="Poppins Light" panose="00000400000000000000" pitchFamily="2" charset="0"/>
                          <a:cs typeface="Poppins Light" panose="00000400000000000000" pitchFamily="2" charset="0"/>
                        </a:rPr>
                        <a:t>Entre 11 y 17</a:t>
                      </a:r>
                    </a:p>
                  </a:txBody>
                  <a:tcPr marL="80243" marR="80243" marT="40122" marB="40122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6A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459033"/>
                  </a:ext>
                </a:extLst>
              </a:tr>
              <a:tr h="227356">
                <a:tc>
                  <a:txBody>
                    <a:bodyPr/>
                    <a:lstStyle/>
                    <a:p>
                      <a:r>
                        <a:rPr lang="es-CO" sz="800" b="1" dirty="0">
                          <a:solidFill>
                            <a:schemeClr val="bg1"/>
                          </a:solidFill>
                          <a:latin typeface="Poppins Light" panose="00000400000000000000" pitchFamily="2" charset="0"/>
                          <a:cs typeface="Poppins Light" panose="00000400000000000000" pitchFamily="2" charset="0"/>
                        </a:rPr>
                        <a:t>Entre 18 y 25</a:t>
                      </a:r>
                    </a:p>
                  </a:txBody>
                  <a:tcPr marL="80243" marR="80243" marT="40122" marB="40122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45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470258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BAD31F66-0404-C93A-E7C4-48A792BC97F4}"/>
              </a:ext>
            </a:extLst>
          </p:cNvPr>
          <p:cNvSpPr txBox="1"/>
          <p:nvPr/>
        </p:nvSpPr>
        <p:spPr>
          <a:xfrm>
            <a:off x="10569874" y="582399"/>
            <a:ext cx="953743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lnSpc>
                <a:spcPct val="70000"/>
              </a:lnSpc>
              <a:buNone/>
            </a:pPr>
            <a:r>
              <a:rPr lang="es-CO" sz="1200" b="1" u="none" strike="noStrike" dirty="0">
                <a:solidFill>
                  <a:srgbClr val="595959"/>
                </a:solidFill>
                <a:effectLst/>
              </a:rPr>
              <a:t>Número de</a:t>
            </a:r>
          </a:p>
          <a:p>
            <a:pPr fontAlgn="b">
              <a:lnSpc>
                <a:spcPct val="70000"/>
              </a:lnSpc>
              <a:buNone/>
            </a:pPr>
            <a:r>
              <a:rPr lang="es-CO" sz="1200" b="1" u="none" strike="noStrike" dirty="0">
                <a:solidFill>
                  <a:srgbClr val="595959"/>
                </a:solidFill>
                <a:effectLst/>
              </a:rPr>
              <a:t>Gestores</a:t>
            </a:r>
            <a:endParaRPr lang="es-CO" sz="1200" b="1" i="0" u="none" strike="noStrike" dirty="0">
              <a:solidFill>
                <a:srgbClr val="59595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F8CC51A-EE2B-90F9-66A4-CC4351B594D0}"/>
              </a:ext>
            </a:extLst>
          </p:cNvPr>
          <p:cNvSpPr/>
          <p:nvPr/>
        </p:nvSpPr>
        <p:spPr>
          <a:xfrm>
            <a:off x="7299705" y="5378297"/>
            <a:ext cx="3721456" cy="1257524"/>
          </a:xfrm>
          <a:prstGeom prst="rect">
            <a:avLst/>
          </a:prstGeom>
          <a:solidFill>
            <a:schemeClr val="accent1">
              <a:lumMod val="20000"/>
              <a:lumOff val="8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29485B8-9840-BDDA-ECEA-ED5C0B1BE1F6}"/>
              </a:ext>
            </a:extLst>
          </p:cNvPr>
          <p:cNvSpPr txBox="1"/>
          <p:nvPr/>
        </p:nvSpPr>
        <p:spPr>
          <a:xfrm>
            <a:off x="7378506" y="5378298"/>
            <a:ext cx="3642655" cy="1257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CO" sz="1400" b="1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La dispensación de medicamentos pasó de una concentración de pocos gestores farmacéuticos, a una dispersión de más de 20 entidades en todo el territorio, con capacidades distintas. </a:t>
            </a:r>
          </a:p>
        </p:txBody>
      </p:sp>
    </p:spTree>
    <p:extLst>
      <p:ext uri="{BB962C8B-B14F-4D97-AF65-F5344CB8AC3E}">
        <p14:creationId xmlns:p14="http://schemas.microsoft.com/office/powerpoint/2010/main" val="1445172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9">
            <a:extLst>
              <a:ext uri="{FF2B5EF4-FFF2-40B4-BE49-F238E27FC236}">
                <a16:creationId xmlns:a16="http://schemas.microsoft.com/office/drawing/2014/main" id="{C6A39C34-479F-925B-4D78-2EB82114B444}"/>
              </a:ext>
            </a:extLst>
          </p:cNvPr>
          <p:cNvGrpSpPr/>
          <p:nvPr/>
        </p:nvGrpSpPr>
        <p:grpSpPr>
          <a:xfrm>
            <a:off x="549848" y="1078043"/>
            <a:ext cx="6956413" cy="5463724"/>
            <a:chOff x="1851298" y="-209521"/>
            <a:chExt cx="8489403" cy="6667768"/>
          </a:xfrm>
        </p:grpSpPr>
        <mc:AlternateContent xmlns:mc="http://schemas.openxmlformats.org/markup-compatibility/2006" xmlns:cx6="http://schemas.microsoft.com/office/drawing/2016/5/12/chartex">
          <mc:Choice Requires="cx6">
            <p:graphicFrame>
              <p:nvGraphicFramePr>
                <p:cNvPr id="9" name="Gráfico 8">
                  <a:extLst>
                    <a:ext uri="{FF2B5EF4-FFF2-40B4-BE49-F238E27FC236}">
                      <a16:creationId xmlns:a16="http://schemas.microsoft.com/office/drawing/2014/main" id="{EDBC1982-26E4-1441-4D95-5655D43AA287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793826020"/>
                    </p:ext>
                  </p:extLst>
                </p:nvPr>
              </p:nvGraphicFramePr>
              <p:xfrm>
                <a:off x="1851298" y="-209521"/>
                <a:ext cx="8489403" cy="6516428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2"/>
                </a:graphicData>
              </a:graphic>
            </p:graphicFrame>
          </mc:Choice>
          <mc:Fallback xmlns="">
            <p:pic>
              <p:nvPicPr>
                <p:cNvPr id="9" name="Gráfico 8">
                  <a:extLst>
                    <a:ext uri="{FF2B5EF4-FFF2-40B4-BE49-F238E27FC236}">
                      <a16:creationId xmlns:a16="http://schemas.microsoft.com/office/drawing/2014/main" id="{EDBC1982-26E4-1441-4D95-5655D43AA28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9848" y="1078043"/>
                  <a:ext cx="6956413" cy="533971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" name="Group 78">
              <a:extLst>
                <a:ext uri="{FF2B5EF4-FFF2-40B4-BE49-F238E27FC236}">
                  <a16:creationId xmlns:a16="http://schemas.microsoft.com/office/drawing/2014/main" id="{46347E4E-7BE2-879A-B089-1D88865F7182}"/>
                </a:ext>
              </a:extLst>
            </p:cNvPr>
            <p:cNvGrpSpPr/>
            <p:nvPr/>
          </p:nvGrpSpPr>
          <p:grpSpPr>
            <a:xfrm>
              <a:off x="2139167" y="271254"/>
              <a:ext cx="7316683" cy="6186993"/>
              <a:chOff x="2139167" y="271254"/>
              <a:chExt cx="7316683" cy="6186993"/>
            </a:xfrm>
          </p:grpSpPr>
          <p:grpSp>
            <p:nvGrpSpPr>
              <p:cNvPr id="11" name="Group 4">
                <a:extLst>
                  <a:ext uri="{FF2B5EF4-FFF2-40B4-BE49-F238E27FC236}">
                    <a16:creationId xmlns:a16="http://schemas.microsoft.com/office/drawing/2014/main" id="{DFAE880A-C51B-8AF7-BF5E-0C1576BE29A1}"/>
                  </a:ext>
                </a:extLst>
              </p:cNvPr>
              <p:cNvGrpSpPr/>
              <p:nvPr/>
            </p:nvGrpSpPr>
            <p:grpSpPr>
              <a:xfrm>
                <a:off x="7098656" y="1237746"/>
                <a:ext cx="1766882" cy="883979"/>
                <a:chOff x="10602623" y="1195555"/>
                <a:chExt cx="1784905" cy="883979"/>
              </a:xfrm>
            </p:grpSpPr>
            <p:sp>
              <p:nvSpPr>
                <p:cNvPr id="80" name="CuadroTexto 79">
                  <a:extLst>
                    <a:ext uri="{FF2B5EF4-FFF2-40B4-BE49-F238E27FC236}">
                      <a16:creationId xmlns:a16="http://schemas.microsoft.com/office/drawing/2014/main" id="{770C8109-DE7D-F7D1-DBC0-DC00F32DADCF}"/>
                    </a:ext>
                  </a:extLst>
                </p:cNvPr>
                <p:cNvSpPr txBox="1"/>
                <p:nvPr/>
              </p:nvSpPr>
              <p:spPr>
                <a:xfrm>
                  <a:off x="10602623" y="1516130"/>
                  <a:ext cx="1784902" cy="56340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87 encuestas</a:t>
                  </a:r>
                </a:p>
                <a:p>
                  <a:pPr algn="ctr"/>
                  <a:r>
                    <a:rPr lang="es-CO" sz="800" b="1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PDET- Catatumbo</a:t>
                  </a:r>
                </a:p>
                <a:p>
                  <a:pPr algn="ctr"/>
                  <a:r>
                    <a:rPr lang="es-CO" sz="800" dirty="0"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1% G. étnicos</a:t>
                  </a:r>
                </a:p>
              </p:txBody>
            </p:sp>
            <p:sp>
              <p:nvSpPr>
                <p:cNvPr id="155" name="Rectangle 2">
                  <a:extLst>
                    <a:ext uri="{FF2B5EF4-FFF2-40B4-BE49-F238E27FC236}">
                      <a16:creationId xmlns:a16="http://schemas.microsoft.com/office/drawing/2014/main" id="{50AEF9CA-A5C6-A7F2-29DD-119EA9C50F01}"/>
                    </a:ext>
                  </a:extLst>
                </p:cNvPr>
                <p:cNvSpPr/>
                <p:nvPr/>
              </p:nvSpPr>
              <p:spPr>
                <a:xfrm>
                  <a:off x="10602625" y="1195555"/>
                  <a:ext cx="1784903" cy="320575"/>
                </a:xfrm>
                <a:prstGeom prst="rect">
                  <a:avLst/>
                </a:prstGeom>
                <a:solidFill>
                  <a:srgbClr val="002060">
                    <a:alpha val="1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900" b="1" dirty="0"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Norte de Santander</a:t>
                  </a:r>
                </a:p>
              </p:txBody>
            </p:sp>
          </p:grpSp>
          <p:cxnSp>
            <p:nvCxnSpPr>
              <p:cNvPr id="12" name="Connector: Elbow 6">
                <a:extLst>
                  <a:ext uri="{FF2B5EF4-FFF2-40B4-BE49-F238E27FC236}">
                    <a16:creationId xmlns:a16="http://schemas.microsoft.com/office/drawing/2014/main" id="{CB86CDA0-C982-2E0F-4019-2BF7776F5BEF}"/>
                  </a:ext>
                </a:extLst>
              </p:cNvPr>
              <p:cNvCxnSpPr>
                <a:cxnSpLocks/>
                <a:endCxn id="155" idx="1"/>
              </p:cNvCxnSpPr>
              <p:nvPr/>
            </p:nvCxnSpPr>
            <p:spPr>
              <a:xfrm flipV="1">
                <a:off x="6606328" y="1398034"/>
                <a:ext cx="492329" cy="394303"/>
              </a:xfrm>
              <a:prstGeom prst="bentConnector3">
                <a:avLst>
                  <a:gd name="adj1" fmla="val 50000"/>
                </a:avLst>
              </a:prstGeom>
              <a:ln w="9525">
                <a:solidFill>
                  <a:srgbClr val="004EA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or: Elbow 18">
                <a:extLst>
                  <a:ext uri="{FF2B5EF4-FFF2-40B4-BE49-F238E27FC236}">
                    <a16:creationId xmlns:a16="http://schemas.microsoft.com/office/drawing/2014/main" id="{9DF50C46-4444-B992-E254-DE517FE1648C}"/>
                  </a:ext>
                </a:extLst>
              </p:cNvPr>
              <p:cNvCxnSpPr>
                <a:cxnSpLocks/>
                <a:endCxn id="69" idx="1"/>
              </p:cNvCxnSpPr>
              <p:nvPr/>
            </p:nvCxnSpPr>
            <p:spPr>
              <a:xfrm flipV="1">
                <a:off x="6470452" y="2265242"/>
                <a:ext cx="645579" cy="215151"/>
              </a:xfrm>
              <a:prstGeom prst="bentConnector3">
                <a:avLst>
                  <a:gd name="adj1" fmla="val 50000"/>
                </a:avLst>
              </a:prstGeom>
              <a:ln w="9525">
                <a:solidFill>
                  <a:srgbClr val="004EA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9">
                <a:extLst>
                  <a:ext uri="{FF2B5EF4-FFF2-40B4-BE49-F238E27FC236}">
                    <a16:creationId xmlns:a16="http://schemas.microsoft.com/office/drawing/2014/main" id="{B73FE3AF-6B8A-3921-828B-1409A8F2361E}"/>
                  </a:ext>
                </a:extLst>
              </p:cNvPr>
              <p:cNvGrpSpPr/>
              <p:nvPr/>
            </p:nvGrpSpPr>
            <p:grpSpPr>
              <a:xfrm>
                <a:off x="8292302" y="2559153"/>
                <a:ext cx="1153563" cy="656135"/>
                <a:chOff x="10379723" y="1273157"/>
                <a:chExt cx="1497609" cy="656135"/>
              </a:xfrm>
            </p:grpSpPr>
            <p:sp>
              <p:nvSpPr>
                <p:cNvPr id="78" name="CuadroTexto 48">
                  <a:extLst>
                    <a:ext uri="{FF2B5EF4-FFF2-40B4-BE49-F238E27FC236}">
                      <a16:creationId xmlns:a16="http://schemas.microsoft.com/office/drawing/2014/main" id="{6F702106-A24F-3BB4-8CB8-7691895548CA}"/>
                    </a:ext>
                  </a:extLst>
                </p:cNvPr>
                <p:cNvSpPr txBox="1"/>
                <p:nvPr/>
              </p:nvSpPr>
              <p:spPr>
                <a:xfrm>
                  <a:off x="10391896" y="1516130"/>
                  <a:ext cx="1485340" cy="41316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86 encuestas</a:t>
                  </a:r>
                </a:p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1% G. étnicos</a:t>
                  </a:r>
                </a:p>
              </p:txBody>
            </p:sp>
            <p:sp>
              <p:nvSpPr>
                <p:cNvPr id="79" name="Rectangle 21">
                  <a:extLst>
                    <a:ext uri="{FF2B5EF4-FFF2-40B4-BE49-F238E27FC236}">
                      <a16:creationId xmlns:a16="http://schemas.microsoft.com/office/drawing/2014/main" id="{C7DD874C-CB75-C19C-7139-9702054B8D43}"/>
                    </a:ext>
                  </a:extLst>
                </p:cNvPr>
                <p:cNvSpPr/>
                <p:nvPr/>
              </p:nvSpPr>
              <p:spPr>
                <a:xfrm>
                  <a:off x="10379723" y="1273157"/>
                  <a:ext cx="1497609" cy="24297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900" b="1" dirty="0"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Boyacá</a:t>
                  </a:r>
                </a:p>
              </p:txBody>
            </p:sp>
          </p:grpSp>
          <p:cxnSp>
            <p:nvCxnSpPr>
              <p:cNvPr id="15" name="Connector: Elbow 25">
                <a:extLst>
                  <a:ext uri="{FF2B5EF4-FFF2-40B4-BE49-F238E27FC236}">
                    <a16:creationId xmlns:a16="http://schemas.microsoft.com/office/drawing/2014/main" id="{E992791B-971A-DC7A-3ECF-EC0D4D896270}"/>
                  </a:ext>
                </a:extLst>
              </p:cNvPr>
              <p:cNvCxnSpPr>
                <a:cxnSpLocks/>
                <a:endCxn id="79" idx="1"/>
              </p:cNvCxnSpPr>
              <p:nvPr/>
            </p:nvCxnSpPr>
            <p:spPr>
              <a:xfrm flipV="1">
                <a:off x="6367460" y="2680640"/>
                <a:ext cx="1924846" cy="143424"/>
              </a:xfrm>
              <a:prstGeom prst="bentConnector3">
                <a:avLst>
                  <a:gd name="adj1" fmla="val 50000"/>
                </a:avLst>
              </a:prstGeom>
              <a:ln w="9525">
                <a:solidFill>
                  <a:srgbClr val="004EA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30">
                <a:extLst>
                  <a:ext uri="{FF2B5EF4-FFF2-40B4-BE49-F238E27FC236}">
                    <a16:creationId xmlns:a16="http://schemas.microsoft.com/office/drawing/2014/main" id="{E676339E-DE82-8591-E1C9-E5B9C06CE306}"/>
                  </a:ext>
                </a:extLst>
              </p:cNvPr>
              <p:cNvGrpSpPr/>
              <p:nvPr/>
            </p:nvGrpSpPr>
            <p:grpSpPr>
              <a:xfrm>
                <a:off x="8301755" y="3279071"/>
                <a:ext cx="1144117" cy="656135"/>
                <a:chOff x="10379721" y="1273157"/>
                <a:chExt cx="1485346" cy="656135"/>
              </a:xfrm>
            </p:grpSpPr>
            <p:sp>
              <p:nvSpPr>
                <p:cNvPr id="76" name="CuadroTexto 48">
                  <a:extLst>
                    <a:ext uri="{FF2B5EF4-FFF2-40B4-BE49-F238E27FC236}">
                      <a16:creationId xmlns:a16="http://schemas.microsoft.com/office/drawing/2014/main" id="{422B215A-4208-AE5B-D851-59B65E7A521B}"/>
                    </a:ext>
                  </a:extLst>
                </p:cNvPr>
                <p:cNvSpPr txBox="1"/>
                <p:nvPr/>
              </p:nvSpPr>
              <p:spPr>
                <a:xfrm>
                  <a:off x="10379724" y="1516130"/>
                  <a:ext cx="1485343" cy="41316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8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Poppins" pitchFamily="2" charset="77"/>
                      <a:cs typeface="Poppins" pitchFamily="2" charset="77"/>
                    </a:rPr>
                    <a:t> </a:t>
                  </a:r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91 encuestas</a:t>
                  </a:r>
                </a:p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70% G. étnicos</a:t>
                  </a:r>
                </a:p>
              </p:txBody>
            </p:sp>
            <p:sp>
              <p:nvSpPr>
                <p:cNvPr id="77" name="Rectangle 32">
                  <a:extLst>
                    <a:ext uri="{FF2B5EF4-FFF2-40B4-BE49-F238E27FC236}">
                      <a16:creationId xmlns:a16="http://schemas.microsoft.com/office/drawing/2014/main" id="{CD4910E5-7E68-3F26-4789-2456870AE1D6}"/>
                    </a:ext>
                  </a:extLst>
                </p:cNvPr>
                <p:cNvSpPr/>
                <p:nvPr/>
              </p:nvSpPr>
              <p:spPr>
                <a:xfrm>
                  <a:off x="10379721" y="1273157"/>
                  <a:ext cx="1485341" cy="24297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900" b="1" dirty="0"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Vichada</a:t>
                  </a:r>
                </a:p>
              </p:txBody>
            </p:sp>
          </p:grpSp>
          <p:cxnSp>
            <p:nvCxnSpPr>
              <p:cNvPr id="17" name="Connector: Elbow 34">
                <a:extLst>
                  <a:ext uri="{FF2B5EF4-FFF2-40B4-BE49-F238E27FC236}">
                    <a16:creationId xmlns:a16="http://schemas.microsoft.com/office/drawing/2014/main" id="{71D2710C-7CDD-0A39-DDAD-CC5079AA5D50}"/>
                  </a:ext>
                </a:extLst>
              </p:cNvPr>
              <p:cNvCxnSpPr>
                <a:cxnSpLocks/>
                <a:endCxn id="77" idx="1"/>
              </p:cNvCxnSpPr>
              <p:nvPr/>
            </p:nvCxnSpPr>
            <p:spPr>
              <a:xfrm>
                <a:off x="7523369" y="3038294"/>
                <a:ext cx="778388" cy="362263"/>
              </a:xfrm>
              <a:prstGeom prst="bentConnector3">
                <a:avLst>
                  <a:gd name="adj1" fmla="val 50000"/>
                </a:avLst>
              </a:prstGeom>
              <a:ln w="9525">
                <a:solidFill>
                  <a:srgbClr val="004EA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37">
                <a:extLst>
                  <a:ext uri="{FF2B5EF4-FFF2-40B4-BE49-F238E27FC236}">
                    <a16:creationId xmlns:a16="http://schemas.microsoft.com/office/drawing/2014/main" id="{6F08B049-A373-24E3-EFEC-857309FC8844}"/>
                  </a:ext>
                </a:extLst>
              </p:cNvPr>
              <p:cNvGrpSpPr/>
              <p:nvPr/>
            </p:nvGrpSpPr>
            <p:grpSpPr>
              <a:xfrm>
                <a:off x="8237946" y="3989605"/>
                <a:ext cx="1217904" cy="656135"/>
                <a:chOff x="10309167" y="1273157"/>
                <a:chExt cx="1581140" cy="656135"/>
              </a:xfrm>
            </p:grpSpPr>
            <p:sp>
              <p:nvSpPr>
                <p:cNvPr id="74" name="CuadroTexto 48">
                  <a:extLst>
                    <a:ext uri="{FF2B5EF4-FFF2-40B4-BE49-F238E27FC236}">
                      <a16:creationId xmlns:a16="http://schemas.microsoft.com/office/drawing/2014/main" id="{E1180150-46E3-708F-C64B-478CB443EF30}"/>
                    </a:ext>
                  </a:extLst>
                </p:cNvPr>
                <p:cNvSpPr txBox="1"/>
                <p:nvPr/>
              </p:nvSpPr>
              <p:spPr>
                <a:xfrm>
                  <a:off x="10310279" y="1516130"/>
                  <a:ext cx="1580028" cy="41316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 98 encuestas</a:t>
                  </a:r>
                </a:p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75% G. étnicos</a:t>
                  </a:r>
                </a:p>
              </p:txBody>
            </p:sp>
            <p:sp>
              <p:nvSpPr>
                <p:cNvPr id="75" name="Rectangle 39">
                  <a:extLst>
                    <a:ext uri="{FF2B5EF4-FFF2-40B4-BE49-F238E27FC236}">
                      <a16:creationId xmlns:a16="http://schemas.microsoft.com/office/drawing/2014/main" id="{FB43901E-7C3B-277E-4E80-DF79E9733E99}"/>
                    </a:ext>
                  </a:extLst>
                </p:cNvPr>
                <p:cNvSpPr/>
                <p:nvPr/>
              </p:nvSpPr>
              <p:spPr>
                <a:xfrm>
                  <a:off x="10309167" y="1273157"/>
                  <a:ext cx="1580025" cy="24297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900" b="1" dirty="0"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Guainía</a:t>
                  </a:r>
                </a:p>
              </p:txBody>
            </p:sp>
          </p:grpSp>
          <p:cxnSp>
            <p:nvCxnSpPr>
              <p:cNvPr id="19" name="Connector: Elbow 41">
                <a:extLst>
                  <a:ext uri="{FF2B5EF4-FFF2-40B4-BE49-F238E27FC236}">
                    <a16:creationId xmlns:a16="http://schemas.microsoft.com/office/drawing/2014/main" id="{3B41489F-0A3C-8AB1-42E1-C1ACFEDAA5EC}"/>
                  </a:ext>
                </a:extLst>
              </p:cNvPr>
              <p:cNvCxnSpPr>
                <a:cxnSpLocks/>
                <a:endCxn id="179" idx="1"/>
              </p:cNvCxnSpPr>
              <p:nvPr/>
            </p:nvCxnSpPr>
            <p:spPr>
              <a:xfrm rot="16200000" flipH="1">
                <a:off x="7876462" y="3752059"/>
                <a:ext cx="373485" cy="349980"/>
              </a:xfrm>
              <a:prstGeom prst="bentConnector2">
                <a:avLst/>
              </a:prstGeom>
              <a:ln w="9525">
                <a:solidFill>
                  <a:srgbClr val="004EA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Group 44">
                <a:extLst>
                  <a:ext uri="{FF2B5EF4-FFF2-40B4-BE49-F238E27FC236}">
                    <a16:creationId xmlns:a16="http://schemas.microsoft.com/office/drawing/2014/main" id="{43980C06-FA62-DDF2-8E8E-5AC7971ADAC9}"/>
                  </a:ext>
                </a:extLst>
              </p:cNvPr>
              <p:cNvGrpSpPr/>
              <p:nvPr/>
            </p:nvGrpSpPr>
            <p:grpSpPr>
              <a:xfrm>
                <a:off x="8223428" y="4730151"/>
                <a:ext cx="1222434" cy="656135"/>
                <a:chOff x="10227399" y="1273157"/>
                <a:chExt cx="1587020" cy="656135"/>
              </a:xfrm>
            </p:grpSpPr>
            <p:sp>
              <p:nvSpPr>
                <p:cNvPr id="72" name="CuadroTexto 48">
                  <a:extLst>
                    <a:ext uri="{FF2B5EF4-FFF2-40B4-BE49-F238E27FC236}">
                      <a16:creationId xmlns:a16="http://schemas.microsoft.com/office/drawing/2014/main" id="{4DF4C590-F2A7-3A16-644E-EC618D14118F}"/>
                    </a:ext>
                  </a:extLst>
                </p:cNvPr>
                <p:cNvSpPr txBox="1"/>
                <p:nvPr/>
              </p:nvSpPr>
              <p:spPr>
                <a:xfrm>
                  <a:off x="10227399" y="1516130"/>
                  <a:ext cx="1580031" cy="41316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29 encuestas</a:t>
                  </a:r>
                </a:p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85% G. étnicos</a:t>
                  </a:r>
                </a:p>
              </p:txBody>
            </p:sp>
            <p:sp>
              <p:nvSpPr>
                <p:cNvPr id="73" name="Rectangle 46">
                  <a:extLst>
                    <a:ext uri="{FF2B5EF4-FFF2-40B4-BE49-F238E27FC236}">
                      <a16:creationId xmlns:a16="http://schemas.microsoft.com/office/drawing/2014/main" id="{C364702D-D530-029A-36A8-7F8A8EB650F9}"/>
                    </a:ext>
                  </a:extLst>
                </p:cNvPr>
                <p:cNvSpPr/>
                <p:nvPr/>
              </p:nvSpPr>
              <p:spPr>
                <a:xfrm>
                  <a:off x="10234391" y="1273157"/>
                  <a:ext cx="1580028" cy="242973"/>
                </a:xfrm>
                <a:prstGeom prst="rect">
                  <a:avLst/>
                </a:prstGeom>
                <a:solidFill>
                  <a:srgbClr val="002060">
                    <a:alpha val="14902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900" b="1" dirty="0"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Vaupés</a:t>
                  </a:r>
                </a:p>
              </p:txBody>
            </p:sp>
          </p:grpSp>
          <p:cxnSp>
            <p:nvCxnSpPr>
              <p:cNvPr id="21" name="Connector: Elbow 49">
                <a:extLst>
                  <a:ext uri="{FF2B5EF4-FFF2-40B4-BE49-F238E27FC236}">
                    <a16:creationId xmlns:a16="http://schemas.microsoft.com/office/drawing/2014/main" id="{86E6D9AC-2F9F-D0E2-9CD7-F1249D229EFF}"/>
                  </a:ext>
                </a:extLst>
              </p:cNvPr>
              <p:cNvCxnSpPr>
                <a:cxnSpLocks/>
                <a:endCxn id="73" idx="1"/>
              </p:cNvCxnSpPr>
              <p:nvPr/>
            </p:nvCxnSpPr>
            <p:spPr>
              <a:xfrm>
                <a:off x="7011766" y="4443972"/>
                <a:ext cx="1217051" cy="407666"/>
              </a:xfrm>
              <a:prstGeom prst="bentConnector3">
                <a:avLst>
                  <a:gd name="adj1" fmla="val 50000"/>
                </a:avLst>
              </a:prstGeom>
              <a:ln w="9525">
                <a:solidFill>
                  <a:srgbClr val="004EA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53">
                <a:extLst>
                  <a:ext uri="{FF2B5EF4-FFF2-40B4-BE49-F238E27FC236}">
                    <a16:creationId xmlns:a16="http://schemas.microsoft.com/office/drawing/2014/main" id="{0C1DA2F3-3AAB-C2C3-F79F-F80F18CA9259}"/>
                  </a:ext>
                </a:extLst>
              </p:cNvPr>
              <p:cNvGrpSpPr/>
              <p:nvPr/>
            </p:nvGrpSpPr>
            <p:grpSpPr>
              <a:xfrm>
                <a:off x="5587193" y="5678391"/>
                <a:ext cx="1397712" cy="779856"/>
                <a:chOff x="10602621" y="1273156"/>
                <a:chExt cx="1391147" cy="875409"/>
              </a:xfrm>
            </p:grpSpPr>
            <p:sp>
              <p:nvSpPr>
                <p:cNvPr id="70" name="CuadroTexto 48">
                  <a:extLst>
                    <a:ext uri="{FF2B5EF4-FFF2-40B4-BE49-F238E27FC236}">
                      <a16:creationId xmlns:a16="http://schemas.microsoft.com/office/drawing/2014/main" id="{D2757603-CADA-2351-ED8C-4BCFB43B5F8E}"/>
                    </a:ext>
                  </a:extLst>
                </p:cNvPr>
                <p:cNvSpPr txBox="1"/>
                <p:nvPr/>
              </p:nvSpPr>
              <p:spPr>
                <a:xfrm>
                  <a:off x="10602624" y="1516131"/>
                  <a:ext cx="1391144" cy="63243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85 encuestas </a:t>
                  </a:r>
                </a:p>
                <a:p>
                  <a:pPr algn="ctr"/>
                  <a:r>
                    <a:rPr lang="es-MX" sz="800" b="1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PDET- Putumayo</a:t>
                  </a:r>
                </a:p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22% G. étnicos </a:t>
                  </a:r>
                </a:p>
              </p:txBody>
            </p:sp>
            <p:sp>
              <p:nvSpPr>
                <p:cNvPr id="71" name="Rectangle 55">
                  <a:extLst>
                    <a:ext uri="{FF2B5EF4-FFF2-40B4-BE49-F238E27FC236}">
                      <a16:creationId xmlns:a16="http://schemas.microsoft.com/office/drawing/2014/main" id="{8D999F7C-E615-5433-E9F8-6D1FC893D7B9}"/>
                    </a:ext>
                  </a:extLst>
                </p:cNvPr>
                <p:cNvSpPr/>
                <p:nvPr/>
              </p:nvSpPr>
              <p:spPr>
                <a:xfrm>
                  <a:off x="10602621" y="1273156"/>
                  <a:ext cx="1391144" cy="242973"/>
                </a:xfrm>
                <a:prstGeom prst="rect">
                  <a:avLst/>
                </a:prstGeom>
                <a:solidFill>
                  <a:srgbClr val="002060">
                    <a:alpha val="1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900" b="1" dirty="0"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Putumayo</a:t>
                  </a:r>
                </a:p>
              </p:txBody>
            </p:sp>
          </p:grpSp>
          <p:cxnSp>
            <p:nvCxnSpPr>
              <p:cNvPr id="23" name="Connector: Elbow 57">
                <a:extLst>
                  <a:ext uri="{FF2B5EF4-FFF2-40B4-BE49-F238E27FC236}">
                    <a16:creationId xmlns:a16="http://schemas.microsoft.com/office/drawing/2014/main" id="{A693ECBE-43B2-55BB-5ADB-6483AD7F832B}"/>
                  </a:ext>
                </a:extLst>
              </p:cNvPr>
              <p:cNvCxnSpPr>
                <a:cxnSpLocks/>
                <a:endCxn id="71" idx="0"/>
              </p:cNvCxnSpPr>
              <p:nvPr/>
            </p:nvCxnSpPr>
            <p:spPr>
              <a:xfrm rot="16200000" flipH="1">
                <a:off x="5424837" y="4817181"/>
                <a:ext cx="1076482" cy="645940"/>
              </a:xfrm>
              <a:prstGeom prst="bentConnector3">
                <a:avLst>
                  <a:gd name="adj1" fmla="val 50000"/>
                </a:avLst>
              </a:prstGeom>
              <a:ln w="9525">
                <a:solidFill>
                  <a:srgbClr val="004EA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14">
                <a:extLst>
                  <a:ext uri="{FF2B5EF4-FFF2-40B4-BE49-F238E27FC236}">
                    <a16:creationId xmlns:a16="http://schemas.microsoft.com/office/drawing/2014/main" id="{86BDB8AF-BAFF-DF5A-4345-4CB1FBCFDA73}"/>
                  </a:ext>
                </a:extLst>
              </p:cNvPr>
              <p:cNvGrpSpPr/>
              <p:nvPr/>
            </p:nvGrpSpPr>
            <p:grpSpPr>
              <a:xfrm>
                <a:off x="7116031" y="2143755"/>
                <a:ext cx="1153565" cy="656135"/>
                <a:chOff x="10602624" y="1273157"/>
                <a:chExt cx="1405739" cy="656135"/>
              </a:xfrm>
            </p:grpSpPr>
            <p:sp>
              <p:nvSpPr>
                <p:cNvPr id="68" name="CuadroTexto 48">
                  <a:extLst>
                    <a:ext uri="{FF2B5EF4-FFF2-40B4-BE49-F238E27FC236}">
                      <a16:creationId xmlns:a16="http://schemas.microsoft.com/office/drawing/2014/main" id="{348CA7F6-7AE4-7593-DB11-41928530B74B}"/>
                    </a:ext>
                  </a:extLst>
                </p:cNvPr>
                <p:cNvSpPr txBox="1"/>
                <p:nvPr/>
              </p:nvSpPr>
              <p:spPr>
                <a:xfrm>
                  <a:off x="10602624" y="1516131"/>
                  <a:ext cx="1405739" cy="413161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65 encuestas</a:t>
                  </a:r>
                </a:p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1% G. étnicos</a:t>
                  </a:r>
                </a:p>
              </p:txBody>
            </p:sp>
            <p:sp>
              <p:nvSpPr>
                <p:cNvPr id="69" name="Rectangle 16">
                  <a:extLst>
                    <a:ext uri="{FF2B5EF4-FFF2-40B4-BE49-F238E27FC236}">
                      <a16:creationId xmlns:a16="http://schemas.microsoft.com/office/drawing/2014/main" id="{41F6B498-93EF-7D04-29D9-8EC6420B388C}"/>
                    </a:ext>
                  </a:extLst>
                </p:cNvPr>
                <p:cNvSpPr/>
                <p:nvPr/>
              </p:nvSpPr>
              <p:spPr>
                <a:xfrm>
                  <a:off x="10602624" y="1273157"/>
                  <a:ext cx="1405738" cy="24297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900" b="1" dirty="0"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Santander</a:t>
                  </a:r>
                </a:p>
              </p:txBody>
            </p:sp>
          </p:grpSp>
          <p:grpSp>
            <p:nvGrpSpPr>
              <p:cNvPr id="25" name="Group 88">
                <a:extLst>
                  <a:ext uri="{FF2B5EF4-FFF2-40B4-BE49-F238E27FC236}">
                    <a16:creationId xmlns:a16="http://schemas.microsoft.com/office/drawing/2014/main" id="{74BDBAC9-CC15-DF52-BBCE-68C0EC7D6A5E}"/>
                  </a:ext>
                </a:extLst>
              </p:cNvPr>
              <p:cNvGrpSpPr/>
              <p:nvPr/>
            </p:nvGrpSpPr>
            <p:grpSpPr>
              <a:xfrm>
                <a:off x="7501577" y="431501"/>
                <a:ext cx="1509527" cy="779855"/>
                <a:chOff x="10602624" y="1273157"/>
                <a:chExt cx="1502437" cy="875407"/>
              </a:xfrm>
            </p:grpSpPr>
            <p:sp>
              <p:nvSpPr>
                <p:cNvPr id="66" name="CuadroTexto 48">
                  <a:extLst>
                    <a:ext uri="{FF2B5EF4-FFF2-40B4-BE49-F238E27FC236}">
                      <a16:creationId xmlns:a16="http://schemas.microsoft.com/office/drawing/2014/main" id="{30FEF9A7-0C84-F0B9-D7B0-CC98ECEE802B}"/>
                    </a:ext>
                  </a:extLst>
                </p:cNvPr>
                <p:cNvSpPr txBox="1"/>
                <p:nvPr/>
              </p:nvSpPr>
              <p:spPr>
                <a:xfrm>
                  <a:off x="10602624" y="1516131"/>
                  <a:ext cx="1502437" cy="63243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205 encuestas</a:t>
                  </a:r>
                </a:p>
                <a:p>
                  <a:pPr algn="ctr"/>
                  <a:r>
                    <a:rPr lang="es-MX" sz="800" b="1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PDET- Sur de Bolívar</a:t>
                  </a:r>
                </a:p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17% G. étnicos</a:t>
                  </a:r>
                </a:p>
              </p:txBody>
            </p:sp>
            <p:sp>
              <p:nvSpPr>
                <p:cNvPr id="67" name="Rectangle 90">
                  <a:extLst>
                    <a:ext uri="{FF2B5EF4-FFF2-40B4-BE49-F238E27FC236}">
                      <a16:creationId xmlns:a16="http://schemas.microsoft.com/office/drawing/2014/main" id="{D16E0042-31EB-BBF1-2340-5B22C4E3EB34}"/>
                    </a:ext>
                  </a:extLst>
                </p:cNvPr>
                <p:cNvSpPr/>
                <p:nvPr/>
              </p:nvSpPr>
              <p:spPr>
                <a:xfrm>
                  <a:off x="10602625" y="1273157"/>
                  <a:ext cx="1502436" cy="242973"/>
                </a:xfrm>
                <a:prstGeom prst="rect">
                  <a:avLst/>
                </a:prstGeom>
                <a:solidFill>
                  <a:srgbClr val="002060">
                    <a:alpha val="14725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900" b="1" dirty="0"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Bolívar</a:t>
                  </a:r>
                </a:p>
              </p:txBody>
            </p:sp>
          </p:grpSp>
          <p:cxnSp>
            <p:nvCxnSpPr>
              <p:cNvPr id="26" name="Connector: Elbow 94">
                <a:extLst>
                  <a:ext uri="{FF2B5EF4-FFF2-40B4-BE49-F238E27FC236}">
                    <a16:creationId xmlns:a16="http://schemas.microsoft.com/office/drawing/2014/main" id="{ABF1FB90-B2EA-B05A-C1E1-C64B4C8FCF01}"/>
                  </a:ext>
                </a:extLst>
              </p:cNvPr>
              <p:cNvCxnSpPr>
                <a:cxnSpLocks/>
                <a:endCxn id="67" idx="1"/>
              </p:cNvCxnSpPr>
              <p:nvPr/>
            </p:nvCxnSpPr>
            <p:spPr>
              <a:xfrm rot="5400000" flipH="1" flipV="1">
                <a:off x="6176443" y="549482"/>
                <a:ext cx="1334890" cy="1315379"/>
              </a:xfrm>
              <a:prstGeom prst="bentConnector2">
                <a:avLst/>
              </a:prstGeom>
              <a:ln w="9525">
                <a:solidFill>
                  <a:srgbClr val="004EA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99">
                <a:extLst>
                  <a:ext uri="{FF2B5EF4-FFF2-40B4-BE49-F238E27FC236}">
                    <a16:creationId xmlns:a16="http://schemas.microsoft.com/office/drawing/2014/main" id="{E8583F64-8548-AF1D-64EE-8F2B5ED3A686}"/>
                  </a:ext>
                </a:extLst>
              </p:cNvPr>
              <p:cNvGrpSpPr/>
              <p:nvPr/>
            </p:nvGrpSpPr>
            <p:grpSpPr>
              <a:xfrm>
                <a:off x="3604072" y="301870"/>
                <a:ext cx="1753815" cy="730986"/>
                <a:chOff x="10390836" y="1273157"/>
                <a:chExt cx="1471145" cy="1059831"/>
              </a:xfrm>
            </p:grpSpPr>
            <p:sp>
              <p:nvSpPr>
                <p:cNvPr id="64" name="CuadroTexto 48">
                  <a:extLst>
                    <a:ext uri="{FF2B5EF4-FFF2-40B4-BE49-F238E27FC236}">
                      <a16:creationId xmlns:a16="http://schemas.microsoft.com/office/drawing/2014/main" id="{AA418840-C74B-FEED-CDFE-3DEEB858FE90}"/>
                    </a:ext>
                  </a:extLst>
                </p:cNvPr>
                <p:cNvSpPr txBox="1"/>
                <p:nvPr/>
              </p:nvSpPr>
              <p:spPr>
                <a:xfrm>
                  <a:off x="10390837" y="1516131"/>
                  <a:ext cx="1471142" cy="816857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151 encuestas</a:t>
                  </a:r>
                </a:p>
                <a:p>
                  <a:pPr algn="ctr"/>
                  <a:r>
                    <a:rPr lang="es-MX" sz="800" b="1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PDET- Montes de María</a:t>
                  </a:r>
                </a:p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25% G. étnicos</a:t>
                  </a:r>
                </a:p>
              </p:txBody>
            </p:sp>
            <p:sp>
              <p:nvSpPr>
                <p:cNvPr id="65" name="Rectangle 102">
                  <a:extLst>
                    <a:ext uri="{FF2B5EF4-FFF2-40B4-BE49-F238E27FC236}">
                      <a16:creationId xmlns:a16="http://schemas.microsoft.com/office/drawing/2014/main" id="{DF0E82D7-D8F7-493C-8585-D17E41E5C40F}"/>
                    </a:ext>
                  </a:extLst>
                </p:cNvPr>
                <p:cNvSpPr/>
                <p:nvPr/>
              </p:nvSpPr>
              <p:spPr>
                <a:xfrm>
                  <a:off x="10390836" y="1273157"/>
                  <a:ext cx="1471145" cy="242974"/>
                </a:xfrm>
                <a:prstGeom prst="rect">
                  <a:avLst/>
                </a:prstGeom>
                <a:solidFill>
                  <a:srgbClr val="002060">
                    <a:alpha val="1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900" b="1" dirty="0"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Sucre</a:t>
                  </a:r>
                </a:p>
              </p:txBody>
            </p:sp>
          </p:grpSp>
          <p:cxnSp>
            <p:nvCxnSpPr>
              <p:cNvPr id="28" name="Connector: Elbow 107">
                <a:extLst>
                  <a:ext uri="{FF2B5EF4-FFF2-40B4-BE49-F238E27FC236}">
                    <a16:creationId xmlns:a16="http://schemas.microsoft.com/office/drawing/2014/main" id="{C1B8CE74-8CC5-35B8-C14C-46888239E5C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199591" y="846252"/>
                <a:ext cx="860205" cy="485464"/>
              </a:xfrm>
              <a:prstGeom prst="bentConnector3">
                <a:avLst>
                  <a:gd name="adj1" fmla="val 100981"/>
                </a:avLst>
              </a:prstGeom>
              <a:ln w="9525">
                <a:solidFill>
                  <a:srgbClr val="004EA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 108">
                <a:extLst>
                  <a:ext uri="{FF2B5EF4-FFF2-40B4-BE49-F238E27FC236}">
                    <a16:creationId xmlns:a16="http://schemas.microsoft.com/office/drawing/2014/main" id="{DD03CEB2-19CF-CD44-EE4A-ABC1D0B971D3}"/>
                  </a:ext>
                </a:extLst>
              </p:cNvPr>
              <p:cNvGrpSpPr/>
              <p:nvPr/>
            </p:nvGrpSpPr>
            <p:grpSpPr>
              <a:xfrm>
                <a:off x="3604071" y="1089661"/>
                <a:ext cx="1670169" cy="730987"/>
                <a:chOff x="10461001" y="1273157"/>
                <a:chExt cx="1400980" cy="1059832"/>
              </a:xfrm>
            </p:grpSpPr>
            <p:sp>
              <p:nvSpPr>
                <p:cNvPr id="62" name="CuadroTexto 48">
                  <a:extLst>
                    <a:ext uri="{FF2B5EF4-FFF2-40B4-BE49-F238E27FC236}">
                      <a16:creationId xmlns:a16="http://schemas.microsoft.com/office/drawing/2014/main" id="{0D806815-BD1F-FF3C-A2A0-D0C9FFFF4CC9}"/>
                    </a:ext>
                  </a:extLst>
                </p:cNvPr>
                <p:cNvSpPr txBox="1"/>
                <p:nvPr/>
              </p:nvSpPr>
              <p:spPr>
                <a:xfrm>
                  <a:off x="10461001" y="1516131"/>
                  <a:ext cx="1400973" cy="816858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352 encuestas</a:t>
                  </a:r>
                </a:p>
                <a:p>
                  <a:pPr algn="ctr"/>
                  <a:r>
                    <a:rPr lang="es-MX" sz="800" b="1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PDET- Sur de Córdoba</a:t>
                  </a:r>
                </a:p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21% G. étnicos</a:t>
                  </a:r>
                </a:p>
              </p:txBody>
            </p:sp>
            <p:sp>
              <p:nvSpPr>
                <p:cNvPr id="63" name="Rectangle 111">
                  <a:extLst>
                    <a:ext uri="{FF2B5EF4-FFF2-40B4-BE49-F238E27FC236}">
                      <a16:creationId xmlns:a16="http://schemas.microsoft.com/office/drawing/2014/main" id="{F341D678-BACD-C846-3902-DDA6E8D0836A}"/>
                    </a:ext>
                  </a:extLst>
                </p:cNvPr>
                <p:cNvSpPr/>
                <p:nvPr/>
              </p:nvSpPr>
              <p:spPr>
                <a:xfrm>
                  <a:off x="10461001" y="1273157"/>
                  <a:ext cx="1400980" cy="227660"/>
                </a:xfrm>
                <a:prstGeom prst="rect">
                  <a:avLst/>
                </a:prstGeom>
                <a:solidFill>
                  <a:srgbClr val="002060">
                    <a:alpha val="1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900" b="1" dirty="0"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Córdoba</a:t>
                  </a:r>
                </a:p>
              </p:txBody>
            </p:sp>
          </p:grpSp>
          <p:cxnSp>
            <p:nvCxnSpPr>
              <p:cNvPr id="30" name="Connector: Elbow 115">
                <a:extLst>
                  <a:ext uri="{FF2B5EF4-FFF2-40B4-BE49-F238E27FC236}">
                    <a16:creationId xmlns:a16="http://schemas.microsoft.com/office/drawing/2014/main" id="{561574EA-CB74-01B6-6BFF-1AF7AE85DE0A}"/>
                  </a:ext>
                </a:extLst>
              </p:cNvPr>
              <p:cNvCxnSpPr>
                <a:cxnSpLocks/>
                <a:endCxn id="63" idx="3"/>
              </p:cNvCxnSpPr>
              <p:nvPr/>
            </p:nvCxnSpPr>
            <p:spPr>
              <a:xfrm rot="16200000" flipV="1">
                <a:off x="5121292" y="1321121"/>
                <a:ext cx="593886" cy="287990"/>
              </a:xfrm>
              <a:prstGeom prst="bentConnector2">
                <a:avLst/>
              </a:prstGeom>
              <a:ln w="9525">
                <a:solidFill>
                  <a:srgbClr val="004EA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116">
                <a:extLst>
                  <a:ext uri="{FF2B5EF4-FFF2-40B4-BE49-F238E27FC236}">
                    <a16:creationId xmlns:a16="http://schemas.microsoft.com/office/drawing/2014/main" id="{B06CFFE6-F7B0-0701-192D-A47D68AA19CF}"/>
                  </a:ext>
                </a:extLst>
              </p:cNvPr>
              <p:cNvGrpSpPr/>
              <p:nvPr/>
            </p:nvGrpSpPr>
            <p:grpSpPr>
              <a:xfrm>
                <a:off x="2710520" y="1847860"/>
                <a:ext cx="2194069" cy="707398"/>
                <a:chOff x="10286491" y="1273155"/>
                <a:chExt cx="1575490" cy="1193649"/>
              </a:xfrm>
            </p:grpSpPr>
            <p:sp>
              <p:nvSpPr>
                <p:cNvPr id="60" name="CuadroTexto 48">
                  <a:extLst>
                    <a:ext uri="{FF2B5EF4-FFF2-40B4-BE49-F238E27FC236}">
                      <a16:creationId xmlns:a16="http://schemas.microsoft.com/office/drawing/2014/main" id="{E0A4210C-617F-D69C-096C-15F4B092E193}"/>
                    </a:ext>
                  </a:extLst>
                </p:cNvPr>
                <p:cNvSpPr txBox="1"/>
                <p:nvPr/>
              </p:nvSpPr>
              <p:spPr>
                <a:xfrm>
                  <a:off x="10286492" y="1516131"/>
                  <a:ext cx="1575482" cy="95067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1845 encuestas</a:t>
                  </a:r>
                </a:p>
                <a:p>
                  <a:pPr algn="ctr"/>
                  <a:r>
                    <a:rPr lang="es-MX" sz="800" b="1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PDET-  Pacífico Medio / Chocó</a:t>
                  </a:r>
                </a:p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95% G. étnicos</a:t>
                  </a:r>
                </a:p>
              </p:txBody>
            </p:sp>
            <p:sp>
              <p:nvSpPr>
                <p:cNvPr id="61" name="Rectangle 118">
                  <a:extLst>
                    <a:ext uri="{FF2B5EF4-FFF2-40B4-BE49-F238E27FC236}">
                      <a16:creationId xmlns:a16="http://schemas.microsoft.com/office/drawing/2014/main" id="{E2E377AD-0B09-CCFF-24AA-DE3E4073FDC0}"/>
                    </a:ext>
                  </a:extLst>
                </p:cNvPr>
                <p:cNvSpPr/>
                <p:nvPr/>
              </p:nvSpPr>
              <p:spPr>
                <a:xfrm>
                  <a:off x="10286491" y="1273155"/>
                  <a:ext cx="1575490" cy="280712"/>
                </a:xfrm>
                <a:prstGeom prst="rect">
                  <a:avLst/>
                </a:prstGeom>
                <a:solidFill>
                  <a:srgbClr val="002060">
                    <a:alpha val="1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900" b="1" dirty="0"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Chocó</a:t>
                  </a:r>
                </a:p>
              </p:txBody>
            </p:sp>
          </p:grpSp>
          <p:cxnSp>
            <p:nvCxnSpPr>
              <p:cNvPr id="32" name="Connector: Elbow 122">
                <a:extLst>
                  <a:ext uri="{FF2B5EF4-FFF2-40B4-BE49-F238E27FC236}">
                    <a16:creationId xmlns:a16="http://schemas.microsoft.com/office/drawing/2014/main" id="{4732BA68-E354-5019-2D4D-A8844ECCC606}"/>
                  </a:ext>
                </a:extLst>
              </p:cNvPr>
              <p:cNvCxnSpPr>
                <a:cxnSpLocks/>
                <a:endCxn id="61" idx="3"/>
              </p:cNvCxnSpPr>
              <p:nvPr/>
            </p:nvCxnSpPr>
            <p:spPr>
              <a:xfrm rot="16200000" flipV="1">
                <a:off x="4706012" y="2129618"/>
                <a:ext cx="766800" cy="369645"/>
              </a:xfrm>
              <a:prstGeom prst="bentConnector2">
                <a:avLst/>
              </a:prstGeom>
              <a:ln w="9525">
                <a:solidFill>
                  <a:srgbClr val="004EA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123">
                <a:extLst>
                  <a:ext uri="{FF2B5EF4-FFF2-40B4-BE49-F238E27FC236}">
                    <a16:creationId xmlns:a16="http://schemas.microsoft.com/office/drawing/2014/main" id="{960A9F0E-A477-B671-1BBB-F45D2E2FB1C8}"/>
                  </a:ext>
                </a:extLst>
              </p:cNvPr>
              <p:cNvGrpSpPr/>
              <p:nvPr/>
            </p:nvGrpSpPr>
            <p:grpSpPr>
              <a:xfrm>
                <a:off x="3772905" y="2588185"/>
                <a:ext cx="1150968" cy="513199"/>
                <a:chOff x="10367733" y="1273155"/>
                <a:chExt cx="1494248" cy="865961"/>
              </a:xfrm>
            </p:grpSpPr>
            <p:sp>
              <p:nvSpPr>
                <p:cNvPr id="58" name="CuadroTexto 48">
                  <a:extLst>
                    <a:ext uri="{FF2B5EF4-FFF2-40B4-BE49-F238E27FC236}">
                      <a16:creationId xmlns:a16="http://schemas.microsoft.com/office/drawing/2014/main" id="{AABA76E5-5D01-0FBB-39E1-741DF9AF14A9}"/>
                    </a:ext>
                  </a:extLst>
                </p:cNvPr>
                <p:cNvSpPr txBox="1"/>
                <p:nvPr/>
              </p:nvSpPr>
              <p:spPr>
                <a:xfrm>
                  <a:off x="10367735" y="1516132"/>
                  <a:ext cx="1494238" cy="62298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557 encuestas </a:t>
                  </a:r>
                </a:p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 7% G. étnicos</a:t>
                  </a:r>
                </a:p>
              </p:txBody>
            </p:sp>
            <p:sp>
              <p:nvSpPr>
                <p:cNvPr id="59" name="Rectangle 126">
                  <a:extLst>
                    <a:ext uri="{FF2B5EF4-FFF2-40B4-BE49-F238E27FC236}">
                      <a16:creationId xmlns:a16="http://schemas.microsoft.com/office/drawing/2014/main" id="{2ACEADEC-F719-1031-6779-C04B5F165FD9}"/>
                    </a:ext>
                  </a:extLst>
                </p:cNvPr>
                <p:cNvSpPr/>
                <p:nvPr/>
              </p:nvSpPr>
              <p:spPr>
                <a:xfrm>
                  <a:off x="10367733" y="1273155"/>
                  <a:ext cx="1494248" cy="260276"/>
                </a:xfrm>
                <a:prstGeom prst="rect">
                  <a:avLst/>
                </a:prstGeom>
                <a:solidFill>
                  <a:srgbClr val="002060">
                    <a:alpha val="1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900" b="1" dirty="0"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Caldas</a:t>
                  </a:r>
                </a:p>
              </p:txBody>
            </p:sp>
          </p:grpSp>
          <p:cxnSp>
            <p:nvCxnSpPr>
              <p:cNvPr id="34" name="Connector: Elbow 128">
                <a:extLst>
                  <a:ext uri="{FF2B5EF4-FFF2-40B4-BE49-F238E27FC236}">
                    <a16:creationId xmlns:a16="http://schemas.microsoft.com/office/drawing/2014/main" id="{31AB992A-A8AF-09FA-6DB0-083913D982EA}"/>
                  </a:ext>
                </a:extLst>
              </p:cNvPr>
              <p:cNvCxnSpPr>
                <a:cxnSpLocks/>
                <a:endCxn id="59" idx="3"/>
              </p:cNvCxnSpPr>
              <p:nvPr/>
            </p:nvCxnSpPr>
            <p:spPr>
              <a:xfrm rot="10800000">
                <a:off x="4923874" y="2665310"/>
                <a:ext cx="764094" cy="152405"/>
              </a:xfrm>
              <a:prstGeom prst="bentConnector3">
                <a:avLst>
                  <a:gd name="adj1" fmla="val 50000"/>
                </a:avLst>
              </a:prstGeom>
              <a:ln w="9525">
                <a:solidFill>
                  <a:srgbClr val="004EA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" name="Group 130">
                <a:extLst>
                  <a:ext uri="{FF2B5EF4-FFF2-40B4-BE49-F238E27FC236}">
                    <a16:creationId xmlns:a16="http://schemas.microsoft.com/office/drawing/2014/main" id="{BE4CC6AF-28FC-C582-1C67-100C68F708D6}"/>
                  </a:ext>
                </a:extLst>
              </p:cNvPr>
              <p:cNvGrpSpPr/>
              <p:nvPr/>
            </p:nvGrpSpPr>
            <p:grpSpPr>
              <a:xfrm>
                <a:off x="3772906" y="3159505"/>
                <a:ext cx="1125503" cy="557157"/>
                <a:chOff x="10400792" y="1273155"/>
                <a:chExt cx="1461189" cy="940135"/>
              </a:xfrm>
            </p:grpSpPr>
            <p:sp>
              <p:nvSpPr>
                <p:cNvPr id="56" name="CuadroTexto 48">
                  <a:extLst>
                    <a:ext uri="{FF2B5EF4-FFF2-40B4-BE49-F238E27FC236}">
                      <a16:creationId xmlns:a16="http://schemas.microsoft.com/office/drawing/2014/main" id="{59B041B5-6BE9-1A36-7B01-FC670F9A01ED}"/>
                    </a:ext>
                  </a:extLst>
                </p:cNvPr>
                <p:cNvSpPr txBox="1"/>
                <p:nvPr/>
              </p:nvSpPr>
              <p:spPr>
                <a:xfrm>
                  <a:off x="10400792" y="1516131"/>
                  <a:ext cx="1461179" cy="69715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112 encuestas</a:t>
                  </a:r>
                </a:p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5 % G. étnicos</a:t>
                  </a:r>
                </a:p>
              </p:txBody>
            </p:sp>
            <p:sp>
              <p:nvSpPr>
                <p:cNvPr id="57" name="Rectangle 132">
                  <a:extLst>
                    <a:ext uri="{FF2B5EF4-FFF2-40B4-BE49-F238E27FC236}">
                      <a16:creationId xmlns:a16="http://schemas.microsoft.com/office/drawing/2014/main" id="{07330405-692F-CB18-2A3A-38A7AFFF9F0B}"/>
                    </a:ext>
                  </a:extLst>
                </p:cNvPr>
                <p:cNvSpPr/>
                <p:nvPr/>
              </p:nvSpPr>
              <p:spPr>
                <a:xfrm>
                  <a:off x="10400792" y="1273155"/>
                  <a:ext cx="1461189" cy="277388"/>
                </a:xfrm>
                <a:prstGeom prst="rect">
                  <a:avLst/>
                </a:prstGeom>
                <a:solidFill>
                  <a:srgbClr val="002060">
                    <a:alpha val="1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900" b="1" dirty="0"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Risaralda</a:t>
                  </a:r>
                </a:p>
              </p:txBody>
            </p:sp>
          </p:grpSp>
          <p:cxnSp>
            <p:nvCxnSpPr>
              <p:cNvPr id="36" name="Connector: Elbow 135">
                <a:extLst>
                  <a:ext uri="{FF2B5EF4-FFF2-40B4-BE49-F238E27FC236}">
                    <a16:creationId xmlns:a16="http://schemas.microsoft.com/office/drawing/2014/main" id="{B4737087-9FCB-3929-C7D4-1C6DF58BEEE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4904583" y="3017704"/>
                <a:ext cx="723132" cy="215370"/>
              </a:xfrm>
              <a:prstGeom prst="bentConnector3">
                <a:avLst>
                  <a:gd name="adj1" fmla="val 50000"/>
                </a:avLst>
              </a:prstGeom>
              <a:ln w="9525">
                <a:solidFill>
                  <a:srgbClr val="004EA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139">
                <a:extLst>
                  <a:ext uri="{FF2B5EF4-FFF2-40B4-BE49-F238E27FC236}">
                    <a16:creationId xmlns:a16="http://schemas.microsoft.com/office/drawing/2014/main" id="{466FF4E3-8428-8F9C-5089-EB2C66C90E1D}"/>
                  </a:ext>
                </a:extLst>
              </p:cNvPr>
              <p:cNvGrpSpPr/>
              <p:nvPr/>
            </p:nvGrpSpPr>
            <p:grpSpPr>
              <a:xfrm>
                <a:off x="3191765" y="3709359"/>
                <a:ext cx="1226355" cy="618594"/>
                <a:chOff x="10269861" y="1169488"/>
                <a:chExt cx="1592120" cy="1043803"/>
              </a:xfrm>
            </p:grpSpPr>
            <p:sp>
              <p:nvSpPr>
                <p:cNvPr id="54" name="CuadroTexto 48">
                  <a:extLst>
                    <a:ext uri="{FF2B5EF4-FFF2-40B4-BE49-F238E27FC236}">
                      <a16:creationId xmlns:a16="http://schemas.microsoft.com/office/drawing/2014/main" id="{4631C4AB-EA89-8E15-CD99-3FC3B4061F3A}"/>
                    </a:ext>
                  </a:extLst>
                </p:cNvPr>
                <p:cNvSpPr txBox="1"/>
                <p:nvPr/>
              </p:nvSpPr>
              <p:spPr>
                <a:xfrm>
                  <a:off x="10269861" y="1516132"/>
                  <a:ext cx="1592112" cy="69715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200 encuesta</a:t>
                  </a:r>
                </a:p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2% G. étnicos</a:t>
                  </a:r>
                </a:p>
              </p:txBody>
            </p:sp>
            <p:sp>
              <p:nvSpPr>
                <p:cNvPr id="55" name="Rectangle 141">
                  <a:extLst>
                    <a:ext uri="{FF2B5EF4-FFF2-40B4-BE49-F238E27FC236}">
                      <a16:creationId xmlns:a16="http://schemas.microsoft.com/office/drawing/2014/main" id="{5514FEA2-6852-1B47-365A-A71FAC9DBF12}"/>
                    </a:ext>
                  </a:extLst>
                </p:cNvPr>
                <p:cNvSpPr/>
                <p:nvPr/>
              </p:nvSpPr>
              <p:spPr>
                <a:xfrm>
                  <a:off x="10269861" y="1169488"/>
                  <a:ext cx="1592120" cy="346643"/>
                </a:xfrm>
                <a:prstGeom prst="rect">
                  <a:avLst/>
                </a:prstGeom>
                <a:solidFill>
                  <a:srgbClr val="002060">
                    <a:alpha val="1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900" b="1" dirty="0"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Quindío</a:t>
                  </a:r>
                </a:p>
              </p:txBody>
            </p:sp>
          </p:grpSp>
          <p:cxnSp>
            <p:nvCxnSpPr>
              <p:cNvPr id="38" name="Connector: Elbow 143">
                <a:extLst>
                  <a:ext uri="{FF2B5EF4-FFF2-40B4-BE49-F238E27FC236}">
                    <a16:creationId xmlns:a16="http://schemas.microsoft.com/office/drawing/2014/main" id="{D30EBDAF-D937-AFB2-7464-06838C53D899}"/>
                  </a:ext>
                </a:extLst>
              </p:cNvPr>
              <p:cNvCxnSpPr>
                <a:cxnSpLocks/>
                <a:endCxn id="55" idx="3"/>
              </p:cNvCxnSpPr>
              <p:nvPr/>
            </p:nvCxnSpPr>
            <p:spPr>
              <a:xfrm rot="10800000" flipV="1">
                <a:off x="4418120" y="3159091"/>
                <a:ext cx="1144115" cy="652984"/>
              </a:xfrm>
              <a:prstGeom prst="bentConnector3">
                <a:avLst>
                  <a:gd name="adj1" fmla="val 50000"/>
                </a:avLst>
              </a:prstGeom>
              <a:ln w="9525">
                <a:solidFill>
                  <a:srgbClr val="004EA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145">
                <a:extLst>
                  <a:ext uri="{FF2B5EF4-FFF2-40B4-BE49-F238E27FC236}">
                    <a16:creationId xmlns:a16="http://schemas.microsoft.com/office/drawing/2014/main" id="{D72C1BC5-BD50-512B-C9BF-7E3266486D80}"/>
                  </a:ext>
                </a:extLst>
              </p:cNvPr>
              <p:cNvGrpSpPr/>
              <p:nvPr/>
            </p:nvGrpSpPr>
            <p:grpSpPr>
              <a:xfrm>
                <a:off x="2905375" y="4408711"/>
                <a:ext cx="1359968" cy="592417"/>
                <a:chOff x="10454729" y="1213658"/>
                <a:chExt cx="1407252" cy="999633"/>
              </a:xfrm>
            </p:grpSpPr>
            <p:sp>
              <p:nvSpPr>
                <p:cNvPr id="52" name="CuadroTexto 48">
                  <a:extLst>
                    <a:ext uri="{FF2B5EF4-FFF2-40B4-BE49-F238E27FC236}">
                      <a16:creationId xmlns:a16="http://schemas.microsoft.com/office/drawing/2014/main" id="{4E96A335-9BDC-454B-EEF1-179E1BE222B0}"/>
                    </a:ext>
                  </a:extLst>
                </p:cNvPr>
                <p:cNvSpPr txBox="1"/>
                <p:nvPr/>
              </p:nvSpPr>
              <p:spPr>
                <a:xfrm>
                  <a:off x="10454729" y="1516132"/>
                  <a:ext cx="1407243" cy="69715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165 encuesta</a:t>
                  </a:r>
                </a:p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18% G. étnicos</a:t>
                  </a:r>
                </a:p>
              </p:txBody>
            </p:sp>
            <p:sp>
              <p:nvSpPr>
                <p:cNvPr id="53" name="Rectangle 147">
                  <a:extLst>
                    <a:ext uri="{FF2B5EF4-FFF2-40B4-BE49-F238E27FC236}">
                      <a16:creationId xmlns:a16="http://schemas.microsoft.com/office/drawing/2014/main" id="{61444002-A822-7638-6445-13554576BF7F}"/>
                    </a:ext>
                  </a:extLst>
                </p:cNvPr>
                <p:cNvSpPr/>
                <p:nvPr/>
              </p:nvSpPr>
              <p:spPr>
                <a:xfrm>
                  <a:off x="10454738" y="1213658"/>
                  <a:ext cx="1407243" cy="302471"/>
                </a:xfrm>
                <a:prstGeom prst="rect">
                  <a:avLst/>
                </a:prstGeom>
                <a:solidFill>
                  <a:srgbClr val="002060">
                    <a:alpha val="1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900" b="1" dirty="0"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Valle del Cauca</a:t>
                  </a:r>
                </a:p>
              </p:txBody>
            </p:sp>
          </p:grpSp>
          <p:cxnSp>
            <p:nvCxnSpPr>
              <p:cNvPr id="40" name="Connector: Elbow 149">
                <a:extLst>
                  <a:ext uri="{FF2B5EF4-FFF2-40B4-BE49-F238E27FC236}">
                    <a16:creationId xmlns:a16="http://schemas.microsoft.com/office/drawing/2014/main" id="{9F18FF9D-3C52-651B-7C2F-CC5810A4F42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170473" y="3452523"/>
                <a:ext cx="1230304" cy="1040583"/>
              </a:xfrm>
              <a:prstGeom prst="bentConnector3">
                <a:avLst>
                  <a:gd name="adj1" fmla="val 100054"/>
                </a:avLst>
              </a:prstGeom>
              <a:ln w="9525">
                <a:solidFill>
                  <a:srgbClr val="004EA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152">
                <a:extLst>
                  <a:ext uri="{FF2B5EF4-FFF2-40B4-BE49-F238E27FC236}">
                    <a16:creationId xmlns:a16="http://schemas.microsoft.com/office/drawing/2014/main" id="{08CA1A00-549C-B7A7-7226-024AE688704A}"/>
                  </a:ext>
                </a:extLst>
              </p:cNvPr>
              <p:cNvGrpSpPr/>
              <p:nvPr/>
            </p:nvGrpSpPr>
            <p:grpSpPr>
              <a:xfrm>
                <a:off x="2845958" y="5149034"/>
                <a:ext cx="2608837" cy="884445"/>
                <a:chOff x="10277369" y="1122521"/>
                <a:chExt cx="1584612" cy="2038170"/>
              </a:xfrm>
            </p:grpSpPr>
            <p:sp>
              <p:nvSpPr>
                <p:cNvPr id="50" name="CuadroTexto 48">
                  <a:extLst>
                    <a:ext uri="{FF2B5EF4-FFF2-40B4-BE49-F238E27FC236}">
                      <a16:creationId xmlns:a16="http://schemas.microsoft.com/office/drawing/2014/main" id="{061BADA3-F8BB-D37E-BF0E-F5BCCE9D76BB}"/>
                    </a:ext>
                  </a:extLst>
                </p:cNvPr>
                <p:cNvSpPr txBox="1"/>
                <p:nvPr/>
              </p:nvSpPr>
              <p:spPr>
                <a:xfrm>
                  <a:off x="10277370" y="1516130"/>
                  <a:ext cx="1584602" cy="1644561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36 encuestas </a:t>
                  </a:r>
                </a:p>
                <a:p>
                  <a:pPr algn="ctr"/>
                  <a:r>
                    <a:rPr lang="es-MX" sz="800" b="1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PDET - Pacífico y Frontera Nariñense /Alto Patía y Norte del Cauca</a:t>
                  </a:r>
                </a:p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39% G. étnicos</a:t>
                  </a:r>
                </a:p>
              </p:txBody>
            </p:sp>
            <p:sp>
              <p:nvSpPr>
                <p:cNvPr id="51" name="Rectangle 154">
                  <a:extLst>
                    <a:ext uri="{FF2B5EF4-FFF2-40B4-BE49-F238E27FC236}">
                      <a16:creationId xmlns:a16="http://schemas.microsoft.com/office/drawing/2014/main" id="{CFBCF718-86C8-C816-0DEB-E1825F0D9343}"/>
                    </a:ext>
                  </a:extLst>
                </p:cNvPr>
                <p:cNvSpPr/>
                <p:nvPr/>
              </p:nvSpPr>
              <p:spPr>
                <a:xfrm>
                  <a:off x="10277369" y="1122521"/>
                  <a:ext cx="1584612" cy="393609"/>
                </a:xfrm>
                <a:prstGeom prst="rect">
                  <a:avLst/>
                </a:prstGeom>
                <a:solidFill>
                  <a:srgbClr val="002060">
                    <a:alpha val="1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900" b="1" dirty="0"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Nariño</a:t>
                  </a:r>
                </a:p>
              </p:txBody>
            </p:sp>
          </p:grpSp>
          <p:cxnSp>
            <p:nvCxnSpPr>
              <p:cNvPr id="42" name="Connector: Elbow 160">
                <a:extLst>
                  <a:ext uri="{FF2B5EF4-FFF2-40B4-BE49-F238E27FC236}">
                    <a16:creationId xmlns:a16="http://schemas.microsoft.com/office/drawing/2014/main" id="{84F51561-9861-671A-F014-7BF71F991E46}"/>
                  </a:ext>
                </a:extLst>
              </p:cNvPr>
              <p:cNvCxnSpPr>
                <a:cxnSpLocks/>
                <a:endCxn id="51" idx="0"/>
              </p:cNvCxnSpPr>
              <p:nvPr/>
            </p:nvCxnSpPr>
            <p:spPr>
              <a:xfrm rot="5400000">
                <a:off x="4004400" y="4324617"/>
                <a:ext cx="970394" cy="678438"/>
              </a:xfrm>
              <a:prstGeom prst="bentConnector3">
                <a:avLst>
                  <a:gd name="adj1" fmla="val 50000"/>
                </a:avLst>
              </a:prstGeom>
              <a:ln w="9525">
                <a:solidFill>
                  <a:srgbClr val="004EA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" name="Group 163">
                <a:extLst>
                  <a:ext uri="{FF2B5EF4-FFF2-40B4-BE49-F238E27FC236}">
                    <a16:creationId xmlns:a16="http://schemas.microsoft.com/office/drawing/2014/main" id="{74BDD6FA-A89F-64B4-9AFD-14031D3E6635}"/>
                  </a:ext>
                </a:extLst>
              </p:cNvPr>
              <p:cNvGrpSpPr/>
              <p:nvPr/>
            </p:nvGrpSpPr>
            <p:grpSpPr>
              <a:xfrm>
                <a:off x="2139167" y="271254"/>
                <a:ext cx="1217046" cy="846386"/>
                <a:chOff x="10376535" y="1220014"/>
                <a:chExt cx="1259361" cy="493528"/>
              </a:xfrm>
            </p:grpSpPr>
            <p:sp>
              <p:nvSpPr>
                <p:cNvPr id="48" name="CuadroTexto 48">
                  <a:extLst>
                    <a:ext uri="{FF2B5EF4-FFF2-40B4-BE49-F238E27FC236}">
                      <a16:creationId xmlns:a16="http://schemas.microsoft.com/office/drawing/2014/main" id="{D583AA69-7793-0786-DEEF-8C0DDC16E0D3}"/>
                    </a:ext>
                  </a:extLst>
                </p:cNvPr>
                <p:cNvSpPr txBox="1"/>
                <p:nvPr/>
              </p:nvSpPr>
              <p:spPr>
                <a:xfrm>
                  <a:off x="10376535" y="1516131"/>
                  <a:ext cx="1259356" cy="197411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293 encuestas</a:t>
                  </a:r>
                </a:p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58% G. étnicos</a:t>
                  </a:r>
                </a:p>
              </p:txBody>
            </p:sp>
            <p:sp>
              <p:nvSpPr>
                <p:cNvPr id="49" name="Rectangle 165">
                  <a:extLst>
                    <a:ext uri="{FF2B5EF4-FFF2-40B4-BE49-F238E27FC236}">
                      <a16:creationId xmlns:a16="http://schemas.microsoft.com/office/drawing/2014/main" id="{180C86B8-7969-189B-1DEE-DBDF5FBC2422}"/>
                    </a:ext>
                  </a:extLst>
                </p:cNvPr>
                <p:cNvSpPr/>
                <p:nvPr/>
              </p:nvSpPr>
              <p:spPr>
                <a:xfrm>
                  <a:off x="10376541" y="1220014"/>
                  <a:ext cx="1259355" cy="296116"/>
                </a:xfrm>
                <a:prstGeom prst="rect">
                  <a:avLst/>
                </a:prstGeom>
                <a:solidFill>
                  <a:srgbClr val="002060">
                    <a:alpha val="1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800" b="1" dirty="0"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San Andrés, Providencia y Santa Catalina</a:t>
                  </a:r>
                </a:p>
              </p:txBody>
            </p:sp>
          </p:grpSp>
          <p:grpSp>
            <p:nvGrpSpPr>
              <p:cNvPr id="44" name="Group 68">
                <a:extLst>
                  <a:ext uri="{FF2B5EF4-FFF2-40B4-BE49-F238E27FC236}">
                    <a16:creationId xmlns:a16="http://schemas.microsoft.com/office/drawing/2014/main" id="{079D1738-2C94-FA74-27A7-1B55CBB7B342}"/>
                  </a:ext>
                </a:extLst>
              </p:cNvPr>
              <p:cNvGrpSpPr/>
              <p:nvPr/>
            </p:nvGrpSpPr>
            <p:grpSpPr>
              <a:xfrm>
                <a:off x="7971339" y="5662404"/>
                <a:ext cx="1265301" cy="555008"/>
                <a:chOff x="10602622" y="1273156"/>
                <a:chExt cx="1259358" cy="623011"/>
              </a:xfrm>
            </p:grpSpPr>
            <p:sp>
              <p:nvSpPr>
                <p:cNvPr id="46" name="CuadroTexto 48">
                  <a:extLst>
                    <a:ext uri="{FF2B5EF4-FFF2-40B4-BE49-F238E27FC236}">
                      <a16:creationId xmlns:a16="http://schemas.microsoft.com/office/drawing/2014/main" id="{3E7AC011-6097-F382-BC65-17D7D872714F}"/>
                    </a:ext>
                  </a:extLst>
                </p:cNvPr>
                <p:cNvSpPr txBox="1"/>
                <p:nvPr/>
              </p:nvSpPr>
              <p:spPr>
                <a:xfrm>
                  <a:off x="10602624" y="1516131"/>
                  <a:ext cx="1259356" cy="380036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55 encuestas </a:t>
                  </a:r>
                </a:p>
                <a:p>
                  <a:pPr algn="ctr"/>
                  <a:r>
                    <a:rPr lang="es-MX" sz="800" dirty="0">
                      <a:ln w="0"/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59% G. étnicos </a:t>
                  </a:r>
                </a:p>
              </p:txBody>
            </p:sp>
            <p:sp>
              <p:nvSpPr>
                <p:cNvPr id="47" name="Rectangle 70">
                  <a:extLst>
                    <a:ext uri="{FF2B5EF4-FFF2-40B4-BE49-F238E27FC236}">
                      <a16:creationId xmlns:a16="http://schemas.microsoft.com/office/drawing/2014/main" id="{DB847391-C8BC-D1DD-8A87-C85CD29F1E43}"/>
                    </a:ext>
                  </a:extLst>
                </p:cNvPr>
                <p:cNvSpPr/>
                <p:nvPr/>
              </p:nvSpPr>
              <p:spPr>
                <a:xfrm>
                  <a:off x="10602622" y="1273156"/>
                  <a:ext cx="1259356" cy="242973"/>
                </a:xfrm>
                <a:prstGeom prst="rect">
                  <a:avLst/>
                </a:prstGeom>
                <a:solidFill>
                  <a:srgbClr val="002060">
                    <a:alpha val="1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900" b="1" dirty="0">
                      <a:solidFill>
                        <a:srgbClr val="004EA1"/>
                      </a:solidFill>
                      <a:latin typeface="Poppins" pitchFamily="2" charset="77"/>
                      <a:cs typeface="Poppins" pitchFamily="2" charset="77"/>
                    </a:rPr>
                    <a:t>Amazonas</a:t>
                  </a:r>
                </a:p>
              </p:txBody>
            </p:sp>
          </p:grpSp>
          <p:cxnSp>
            <p:nvCxnSpPr>
              <p:cNvPr id="45" name="Connector: Elbow 74">
                <a:extLst>
                  <a:ext uri="{FF2B5EF4-FFF2-40B4-BE49-F238E27FC236}">
                    <a16:creationId xmlns:a16="http://schemas.microsoft.com/office/drawing/2014/main" id="{D3956514-F638-69BE-CA16-A10C13BFB693}"/>
                  </a:ext>
                </a:extLst>
              </p:cNvPr>
              <p:cNvCxnSpPr>
                <a:cxnSpLocks/>
                <a:endCxn id="46" idx="1"/>
              </p:cNvCxnSpPr>
              <p:nvPr/>
            </p:nvCxnSpPr>
            <p:spPr>
              <a:xfrm>
                <a:off x="7031141" y="5171585"/>
                <a:ext cx="940201" cy="876551"/>
              </a:xfrm>
              <a:prstGeom prst="bentConnector3">
                <a:avLst>
                  <a:gd name="adj1" fmla="val 50000"/>
                </a:avLst>
              </a:prstGeom>
              <a:ln w="9525">
                <a:solidFill>
                  <a:srgbClr val="004EA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7" name="Google Shape;307;p29">
            <a:extLst>
              <a:ext uri="{FF2B5EF4-FFF2-40B4-BE49-F238E27FC236}">
                <a16:creationId xmlns:a16="http://schemas.microsoft.com/office/drawing/2014/main" id="{4DD9B6D5-0E67-1E91-9DE3-DAA8DEBDF7DB}"/>
              </a:ext>
            </a:extLst>
          </p:cNvPr>
          <p:cNvSpPr txBox="1">
            <a:spLocks/>
          </p:cNvSpPr>
          <p:nvPr/>
        </p:nvSpPr>
        <p:spPr>
          <a:xfrm>
            <a:off x="668383" y="399599"/>
            <a:ext cx="8925993" cy="6784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200" b="1" dirty="0">
                <a:solidFill>
                  <a:srgbClr val="196B2F"/>
                </a:solidFill>
                <a:latin typeface="Poppins" pitchFamily="2" charset="77"/>
                <a:ea typeface="Lato Black" panose="020F0502020204030203" pitchFamily="34" charset="0"/>
                <a:cs typeface="Poppins" pitchFamily="2" charset="77"/>
              </a:rPr>
              <a:t>Instrumento de verificación de derechos</a:t>
            </a:r>
          </a:p>
          <a:p>
            <a:pPr>
              <a:spcBef>
                <a:spcPts val="0"/>
              </a:spcBef>
            </a:pPr>
            <a:r>
              <a:rPr lang="es-CO" sz="2400" b="1" dirty="0">
                <a:solidFill>
                  <a:srgbClr val="196B2F"/>
                </a:solidFill>
                <a:latin typeface="Poppins" pitchFamily="2" charset="77"/>
                <a:ea typeface="Lato Black" panose="020F0502020204030203" pitchFamily="34" charset="0"/>
                <a:cs typeface="Poppins" pitchFamily="2" charset="77"/>
              </a:rPr>
              <a:t>Encuestas en puntos de dispensación</a:t>
            </a:r>
          </a:p>
        </p:txBody>
      </p:sp>
      <p:sp>
        <p:nvSpPr>
          <p:cNvPr id="171" name="Google Shape;306;p29">
            <a:extLst>
              <a:ext uri="{FF2B5EF4-FFF2-40B4-BE49-F238E27FC236}">
                <a16:creationId xmlns:a16="http://schemas.microsoft.com/office/drawing/2014/main" id="{590491A2-2DD2-1CFD-A9BA-98C8E4A463BF}"/>
              </a:ext>
            </a:extLst>
          </p:cNvPr>
          <p:cNvSpPr txBox="1">
            <a:spLocks/>
          </p:cNvSpPr>
          <p:nvPr/>
        </p:nvSpPr>
        <p:spPr>
          <a:xfrm>
            <a:off x="9465146" y="1614929"/>
            <a:ext cx="3594520" cy="5967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4000" b="1" dirty="0">
                <a:solidFill>
                  <a:srgbClr val="004EA1"/>
                </a:solidFill>
                <a:latin typeface="Poppins" pitchFamily="2" charset="77"/>
                <a:ea typeface="Lato"/>
                <a:cs typeface="Poppins" pitchFamily="2" charset="77"/>
              </a:rPr>
              <a:t>584</a:t>
            </a:r>
          </a:p>
        </p:txBody>
      </p:sp>
      <p:sp>
        <p:nvSpPr>
          <p:cNvPr id="172" name="Google Shape;306;p29">
            <a:extLst>
              <a:ext uri="{FF2B5EF4-FFF2-40B4-BE49-F238E27FC236}">
                <a16:creationId xmlns:a16="http://schemas.microsoft.com/office/drawing/2014/main" id="{C278A43A-C46F-FD89-4339-F0BF32FFCD97}"/>
              </a:ext>
            </a:extLst>
          </p:cNvPr>
          <p:cNvSpPr txBox="1">
            <a:spLocks/>
          </p:cNvSpPr>
          <p:nvPr/>
        </p:nvSpPr>
        <p:spPr>
          <a:xfrm>
            <a:off x="7234124" y="1614929"/>
            <a:ext cx="3594520" cy="5967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4000" b="1" dirty="0">
                <a:solidFill>
                  <a:srgbClr val="004EA1"/>
                </a:solidFill>
                <a:latin typeface="Poppins" pitchFamily="2" charset="77"/>
                <a:ea typeface="Lato"/>
                <a:cs typeface="Poppins" pitchFamily="2" charset="77"/>
              </a:rPr>
              <a:t>3449</a:t>
            </a:r>
            <a:endParaRPr lang="es-CO" sz="4000" dirty="0">
              <a:solidFill>
                <a:srgbClr val="004EA1"/>
              </a:solidFill>
              <a:latin typeface="Poppins" pitchFamily="2" charset="77"/>
              <a:ea typeface="Lato"/>
              <a:cs typeface="Poppins" pitchFamily="2" charset="77"/>
            </a:endParaRPr>
          </a:p>
        </p:txBody>
      </p:sp>
      <p:sp>
        <p:nvSpPr>
          <p:cNvPr id="173" name="Google Shape;306;p29">
            <a:extLst>
              <a:ext uri="{FF2B5EF4-FFF2-40B4-BE49-F238E27FC236}">
                <a16:creationId xmlns:a16="http://schemas.microsoft.com/office/drawing/2014/main" id="{263A8C99-FD9C-356B-0706-929E9CF7CFFF}"/>
              </a:ext>
            </a:extLst>
          </p:cNvPr>
          <p:cNvSpPr txBox="1">
            <a:spLocks/>
          </p:cNvSpPr>
          <p:nvPr/>
        </p:nvSpPr>
        <p:spPr>
          <a:xfrm>
            <a:off x="7238587" y="3626726"/>
            <a:ext cx="1362960" cy="5967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4000" b="1" dirty="0">
                <a:solidFill>
                  <a:srgbClr val="004EA1"/>
                </a:solidFill>
                <a:latin typeface="Poppins" pitchFamily="2" charset="77"/>
                <a:ea typeface="Lato"/>
                <a:cs typeface="Poppins" pitchFamily="2" charset="77"/>
              </a:rPr>
              <a:t>90%</a:t>
            </a:r>
          </a:p>
        </p:txBody>
      </p:sp>
      <p:sp>
        <p:nvSpPr>
          <p:cNvPr id="174" name="Google Shape;306;p29">
            <a:extLst>
              <a:ext uri="{FF2B5EF4-FFF2-40B4-BE49-F238E27FC236}">
                <a16:creationId xmlns:a16="http://schemas.microsoft.com/office/drawing/2014/main" id="{8994378C-1AFC-A5EF-95DD-C33816ECBA2C}"/>
              </a:ext>
            </a:extLst>
          </p:cNvPr>
          <p:cNvSpPr txBox="1">
            <a:spLocks/>
          </p:cNvSpPr>
          <p:nvPr/>
        </p:nvSpPr>
        <p:spPr>
          <a:xfrm>
            <a:off x="7267718" y="2099298"/>
            <a:ext cx="2109046" cy="5967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2000" b="1" dirty="0">
                <a:solidFill>
                  <a:schemeClr val="bg1">
                    <a:lumMod val="65000"/>
                  </a:schemeClr>
                </a:solidFill>
                <a:latin typeface="Poppins" pitchFamily="2" charset="77"/>
                <a:ea typeface="Lato"/>
                <a:cs typeface="Poppins" pitchFamily="2" charset="77"/>
              </a:rPr>
              <a:t>Encuestas a nivel Nacional</a:t>
            </a:r>
          </a:p>
          <a:p>
            <a:pPr marL="0" indent="0">
              <a:buNone/>
            </a:pPr>
            <a:r>
              <a:rPr lang="es-CO" sz="1200" dirty="0">
                <a:solidFill>
                  <a:schemeClr val="bg1">
                    <a:lumMod val="50000"/>
                  </a:schemeClr>
                </a:solidFill>
                <a:latin typeface="Poppins" pitchFamily="2" charset="77"/>
                <a:ea typeface="Lato"/>
                <a:cs typeface="Poppins" pitchFamily="2" charset="77"/>
              </a:rPr>
              <a:t>Con fecha de corte al 18 de septiembre</a:t>
            </a:r>
          </a:p>
        </p:txBody>
      </p:sp>
      <p:sp>
        <p:nvSpPr>
          <p:cNvPr id="175" name="Google Shape;306;p29">
            <a:extLst>
              <a:ext uri="{FF2B5EF4-FFF2-40B4-BE49-F238E27FC236}">
                <a16:creationId xmlns:a16="http://schemas.microsoft.com/office/drawing/2014/main" id="{A025B622-041C-3FC5-558B-6B08EB28F818}"/>
              </a:ext>
            </a:extLst>
          </p:cNvPr>
          <p:cNvSpPr txBox="1">
            <a:spLocks/>
          </p:cNvSpPr>
          <p:nvPr/>
        </p:nvSpPr>
        <p:spPr>
          <a:xfrm>
            <a:off x="9465146" y="2099298"/>
            <a:ext cx="2346848" cy="5967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2000" b="1" dirty="0">
                <a:solidFill>
                  <a:schemeClr val="bg1">
                    <a:lumMod val="65000"/>
                  </a:schemeClr>
                </a:solidFill>
                <a:latin typeface="Poppins" pitchFamily="2" charset="77"/>
                <a:ea typeface="Lato"/>
                <a:cs typeface="Poppins" pitchFamily="2" charset="77"/>
              </a:rPr>
              <a:t>Referencias de medicamentos</a:t>
            </a:r>
          </a:p>
          <a:p>
            <a:pPr marL="0" indent="0">
              <a:buNone/>
            </a:pPr>
            <a:r>
              <a:rPr lang="es-CO" sz="1200" dirty="0">
                <a:solidFill>
                  <a:schemeClr val="bg1">
                    <a:lumMod val="50000"/>
                  </a:schemeClr>
                </a:solidFill>
                <a:latin typeface="Poppins" pitchFamily="2" charset="77"/>
                <a:ea typeface="Lato"/>
                <a:cs typeface="Poppins" pitchFamily="2" charset="77"/>
              </a:rPr>
              <a:t>Reportados como no entregados</a:t>
            </a:r>
          </a:p>
        </p:txBody>
      </p:sp>
      <p:sp>
        <p:nvSpPr>
          <p:cNvPr id="176" name="Google Shape;306;p29">
            <a:extLst>
              <a:ext uri="{FF2B5EF4-FFF2-40B4-BE49-F238E27FC236}">
                <a16:creationId xmlns:a16="http://schemas.microsoft.com/office/drawing/2014/main" id="{53AB9F84-EB30-34B9-8C13-757CDCBBEC05}"/>
              </a:ext>
            </a:extLst>
          </p:cNvPr>
          <p:cNvSpPr txBox="1">
            <a:spLocks/>
          </p:cNvSpPr>
          <p:nvPr/>
        </p:nvSpPr>
        <p:spPr>
          <a:xfrm>
            <a:off x="7234124" y="4127594"/>
            <a:ext cx="1990199" cy="5967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2000" b="1" dirty="0">
                <a:solidFill>
                  <a:schemeClr val="bg1">
                    <a:lumMod val="65000"/>
                  </a:schemeClr>
                </a:solidFill>
                <a:latin typeface="Poppins" pitchFamily="2" charset="77"/>
                <a:ea typeface="Lato"/>
                <a:cs typeface="Poppins" pitchFamily="2" charset="77"/>
              </a:rPr>
              <a:t>Manifiestan problemas de entrega</a:t>
            </a:r>
          </a:p>
          <a:p>
            <a:pPr marL="0" indent="0">
              <a:buNone/>
            </a:pPr>
            <a:r>
              <a:rPr lang="es-CO" sz="1200" dirty="0">
                <a:solidFill>
                  <a:schemeClr val="bg1">
                    <a:lumMod val="65000"/>
                  </a:schemeClr>
                </a:solidFill>
                <a:latin typeface="Poppins" pitchFamily="2" charset="77"/>
                <a:ea typeface="Lato"/>
                <a:cs typeface="Poppins" pitchFamily="2" charset="77"/>
              </a:rPr>
              <a:t>Negación, entrega inoportuna, pendientes</a:t>
            </a:r>
          </a:p>
        </p:txBody>
      </p:sp>
      <p:sp>
        <p:nvSpPr>
          <p:cNvPr id="177" name="Google Shape;306;p29">
            <a:extLst>
              <a:ext uri="{FF2B5EF4-FFF2-40B4-BE49-F238E27FC236}">
                <a16:creationId xmlns:a16="http://schemas.microsoft.com/office/drawing/2014/main" id="{35D28613-4B63-2972-C3D5-6AA255263366}"/>
              </a:ext>
            </a:extLst>
          </p:cNvPr>
          <p:cNvSpPr txBox="1">
            <a:spLocks/>
          </p:cNvSpPr>
          <p:nvPr/>
        </p:nvSpPr>
        <p:spPr>
          <a:xfrm>
            <a:off x="9606497" y="3637398"/>
            <a:ext cx="3594520" cy="5967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4000" b="1" dirty="0">
                <a:solidFill>
                  <a:srgbClr val="004EA1"/>
                </a:solidFill>
                <a:latin typeface="Poppins" pitchFamily="2" charset="77"/>
                <a:ea typeface="Lato"/>
                <a:cs typeface="Poppins" pitchFamily="2" charset="77"/>
              </a:rPr>
              <a:t>48%</a:t>
            </a:r>
          </a:p>
        </p:txBody>
      </p:sp>
      <p:sp>
        <p:nvSpPr>
          <p:cNvPr id="178" name="Google Shape;306;p29">
            <a:extLst>
              <a:ext uri="{FF2B5EF4-FFF2-40B4-BE49-F238E27FC236}">
                <a16:creationId xmlns:a16="http://schemas.microsoft.com/office/drawing/2014/main" id="{A3B3DB42-207F-F5FC-24A3-896C7602FEDD}"/>
              </a:ext>
            </a:extLst>
          </p:cNvPr>
          <p:cNvSpPr txBox="1">
            <a:spLocks/>
          </p:cNvSpPr>
          <p:nvPr/>
        </p:nvSpPr>
        <p:spPr>
          <a:xfrm>
            <a:off x="9602034" y="4134907"/>
            <a:ext cx="1869795" cy="5967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2000" b="1" dirty="0">
                <a:solidFill>
                  <a:schemeClr val="bg1">
                    <a:lumMod val="65000"/>
                  </a:schemeClr>
                </a:solidFill>
                <a:latin typeface="Poppins" pitchFamily="2" charset="77"/>
                <a:ea typeface="Lato"/>
                <a:cs typeface="Poppins" pitchFamily="2" charset="77"/>
              </a:rPr>
              <a:t>Casos</a:t>
            </a:r>
            <a:br>
              <a:rPr lang="es-CO" sz="2000" b="1" dirty="0">
                <a:solidFill>
                  <a:schemeClr val="bg1">
                    <a:lumMod val="65000"/>
                  </a:schemeClr>
                </a:solidFill>
                <a:latin typeface="Poppins" pitchFamily="2" charset="77"/>
                <a:ea typeface="Lato"/>
                <a:cs typeface="Poppins" pitchFamily="2" charset="77"/>
              </a:rPr>
            </a:br>
            <a:r>
              <a:rPr lang="es-CO" sz="2000" b="1" dirty="0">
                <a:solidFill>
                  <a:schemeClr val="bg1">
                    <a:lumMod val="65000"/>
                  </a:schemeClr>
                </a:solidFill>
                <a:latin typeface="Poppins" pitchFamily="2" charset="77"/>
                <a:ea typeface="Lato"/>
                <a:cs typeface="Poppins" pitchFamily="2" charset="77"/>
              </a:rPr>
              <a:t>resueltos</a:t>
            </a:r>
          </a:p>
          <a:p>
            <a:pPr marL="0" indent="0">
              <a:buNone/>
            </a:pPr>
            <a:r>
              <a:rPr lang="es-CO" sz="1200" dirty="0">
                <a:solidFill>
                  <a:schemeClr val="bg1">
                    <a:lumMod val="50000"/>
                  </a:schemeClr>
                </a:solidFill>
                <a:latin typeface="Poppins" pitchFamily="2" charset="77"/>
                <a:ea typeface="Lato"/>
                <a:cs typeface="Poppins" pitchFamily="2" charset="77"/>
              </a:rPr>
              <a:t>Solo en la primera</a:t>
            </a:r>
            <a:br>
              <a:rPr lang="es-CO" sz="1200" dirty="0">
                <a:solidFill>
                  <a:schemeClr val="bg1">
                    <a:lumMod val="50000"/>
                  </a:schemeClr>
                </a:solidFill>
                <a:latin typeface="Poppins" pitchFamily="2" charset="77"/>
                <a:ea typeface="Lato"/>
                <a:cs typeface="Poppins" pitchFamily="2" charset="77"/>
              </a:rPr>
            </a:br>
            <a:r>
              <a:rPr lang="es-CO" sz="1200" dirty="0">
                <a:solidFill>
                  <a:schemeClr val="bg1">
                    <a:lumMod val="50000"/>
                  </a:schemeClr>
                </a:solidFill>
                <a:latin typeface="Poppins" pitchFamily="2" charset="77"/>
                <a:ea typeface="Lato"/>
                <a:cs typeface="Poppins" pitchFamily="2" charset="77"/>
              </a:rPr>
              <a:t>entrega</a:t>
            </a:r>
          </a:p>
        </p:txBody>
      </p:sp>
      <p:sp>
        <p:nvSpPr>
          <p:cNvPr id="179" name="Rectangle 39">
            <a:extLst>
              <a:ext uri="{FF2B5EF4-FFF2-40B4-BE49-F238E27FC236}">
                <a16:creationId xmlns:a16="http://schemas.microsoft.com/office/drawing/2014/main" id="{A4D3564C-F4E0-E992-52A6-D86DA5664614}"/>
              </a:ext>
            </a:extLst>
          </p:cNvPr>
          <p:cNvSpPr/>
          <p:nvPr/>
        </p:nvSpPr>
        <p:spPr>
          <a:xfrm>
            <a:off x="5783419" y="4521117"/>
            <a:ext cx="997275" cy="199098"/>
          </a:xfrm>
          <a:prstGeom prst="rect">
            <a:avLst/>
          </a:prstGeom>
          <a:solidFill>
            <a:srgbClr val="00206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Guainía</a:t>
            </a:r>
          </a:p>
        </p:txBody>
      </p:sp>
      <p:sp>
        <p:nvSpPr>
          <p:cNvPr id="180" name="Rectangle 16">
            <a:extLst>
              <a:ext uri="{FF2B5EF4-FFF2-40B4-BE49-F238E27FC236}">
                <a16:creationId xmlns:a16="http://schemas.microsoft.com/office/drawing/2014/main" id="{48904B01-7260-88F6-78A3-96E37D63B0BF}"/>
              </a:ext>
            </a:extLst>
          </p:cNvPr>
          <p:cNvSpPr/>
          <p:nvPr/>
        </p:nvSpPr>
        <p:spPr>
          <a:xfrm>
            <a:off x="4863892" y="3004779"/>
            <a:ext cx="945257" cy="199098"/>
          </a:xfrm>
          <a:prstGeom prst="rect">
            <a:avLst/>
          </a:prstGeom>
          <a:solidFill>
            <a:srgbClr val="00206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Santander</a:t>
            </a:r>
          </a:p>
        </p:txBody>
      </p:sp>
      <p:sp>
        <p:nvSpPr>
          <p:cNvPr id="181" name="Rectangle 21">
            <a:extLst>
              <a:ext uri="{FF2B5EF4-FFF2-40B4-BE49-F238E27FC236}">
                <a16:creationId xmlns:a16="http://schemas.microsoft.com/office/drawing/2014/main" id="{8C4EC458-FACE-300D-93EE-E0534841810B}"/>
              </a:ext>
            </a:extLst>
          </p:cNvPr>
          <p:cNvSpPr/>
          <p:nvPr/>
        </p:nvSpPr>
        <p:spPr>
          <a:xfrm>
            <a:off x="5827758" y="3346618"/>
            <a:ext cx="945257" cy="199098"/>
          </a:xfrm>
          <a:prstGeom prst="rect">
            <a:avLst/>
          </a:prstGeom>
          <a:solidFill>
            <a:srgbClr val="00206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Boyacá</a:t>
            </a:r>
          </a:p>
        </p:txBody>
      </p:sp>
      <p:sp>
        <p:nvSpPr>
          <p:cNvPr id="182" name="Rectangle 32">
            <a:extLst>
              <a:ext uri="{FF2B5EF4-FFF2-40B4-BE49-F238E27FC236}">
                <a16:creationId xmlns:a16="http://schemas.microsoft.com/office/drawing/2014/main" id="{02406645-7A2C-1AE9-E424-2DD42AAED211}"/>
              </a:ext>
            </a:extLst>
          </p:cNvPr>
          <p:cNvSpPr/>
          <p:nvPr/>
        </p:nvSpPr>
        <p:spPr>
          <a:xfrm>
            <a:off x="5835499" y="3935809"/>
            <a:ext cx="937513" cy="199098"/>
          </a:xfrm>
          <a:prstGeom prst="rect">
            <a:avLst/>
          </a:prstGeom>
          <a:solidFill>
            <a:srgbClr val="00206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Vichada</a:t>
            </a:r>
          </a:p>
        </p:txBody>
      </p:sp>
      <p:sp>
        <p:nvSpPr>
          <p:cNvPr id="186" name="Rectángulo 185">
            <a:extLst>
              <a:ext uri="{FF2B5EF4-FFF2-40B4-BE49-F238E27FC236}">
                <a16:creationId xmlns:a16="http://schemas.microsoft.com/office/drawing/2014/main" id="{3073C599-A91A-73DA-1D90-77C5DD403FB4}"/>
              </a:ext>
            </a:extLst>
          </p:cNvPr>
          <p:cNvSpPr/>
          <p:nvPr/>
        </p:nvSpPr>
        <p:spPr>
          <a:xfrm>
            <a:off x="6602055" y="6162368"/>
            <a:ext cx="914400" cy="173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5607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A8896-4729-95A4-6CDD-5AC7C4C58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7;p29">
            <a:extLst>
              <a:ext uri="{FF2B5EF4-FFF2-40B4-BE49-F238E27FC236}">
                <a16:creationId xmlns:a16="http://schemas.microsoft.com/office/drawing/2014/main" id="{5E90A7A7-5B71-BDC8-010B-1B4F0EC1BFD3}"/>
              </a:ext>
            </a:extLst>
          </p:cNvPr>
          <p:cNvSpPr txBox="1">
            <a:spLocks/>
          </p:cNvSpPr>
          <p:nvPr/>
        </p:nvSpPr>
        <p:spPr>
          <a:xfrm>
            <a:off x="668383" y="399599"/>
            <a:ext cx="8925993" cy="6784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200" b="1" dirty="0">
                <a:solidFill>
                  <a:srgbClr val="196B2F"/>
                </a:solidFill>
                <a:latin typeface="Poppins" pitchFamily="2" charset="77"/>
                <a:ea typeface="Lato Black" panose="020F0502020204030203" pitchFamily="34" charset="0"/>
                <a:cs typeface="Poppins" pitchFamily="2" charset="77"/>
              </a:rPr>
              <a:t>Instrumento de verificación de derechos</a:t>
            </a:r>
          </a:p>
          <a:p>
            <a:pPr>
              <a:spcBef>
                <a:spcPts val="0"/>
              </a:spcBef>
            </a:pPr>
            <a:r>
              <a:rPr lang="es-CO" sz="2400" b="1" dirty="0">
                <a:solidFill>
                  <a:srgbClr val="196B2F"/>
                </a:solidFill>
                <a:latin typeface="Poppins" pitchFamily="2" charset="77"/>
                <a:ea typeface="Lato Black" panose="020F0502020204030203" pitchFamily="34" charset="0"/>
                <a:cs typeface="Poppins" pitchFamily="2" charset="77"/>
              </a:rPr>
              <a:t>Encuestas en puntos de dispensación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12D6CB7F-D9FC-61E1-F8A6-6B608B97663F}"/>
              </a:ext>
            </a:extLst>
          </p:cNvPr>
          <p:cNvSpPr txBox="1"/>
          <p:nvPr/>
        </p:nvSpPr>
        <p:spPr>
          <a:xfrm>
            <a:off x="668383" y="1498689"/>
            <a:ext cx="4031208" cy="721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  <a:buNone/>
            </a:pPr>
            <a:r>
              <a:rPr lang="es-MX" sz="1500" b="1" dirty="0">
                <a:solidFill>
                  <a:srgbClr val="595959"/>
                </a:solidFill>
                <a:effectLst/>
                <a:latin typeface="Poppins" pitchFamily="2" charset="77"/>
                <a:ea typeface="Trebuchet MS" panose="020B0603020202020204" pitchFamily="34" charset="0"/>
                <a:cs typeface="Poppins" pitchFamily="2" charset="77"/>
              </a:rPr>
              <a:t>Top de condiciones en salud donde son utilizados los medicamentos con mayor reporte de no entrega</a:t>
            </a:r>
            <a:endParaRPr lang="es-CO" sz="1500" b="1" dirty="0">
              <a:solidFill>
                <a:srgbClr val="595959"/>
              </a:solidFill>
              <a:effectLst/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</p:txBody>
      </p:sp>
      <p:graphicFrame>
        <p:nvGraphicFramePr>
          <p:cNvPr id="5" name="Chart 8">
            <a:extLst>
              <a:ext uri="{FF2B5EF4-FFF2-40B4-BE49-F238E27FC236}">
                <a16:creationId xmlns:a16="http://schemas.microsoft.com/office/drawing/2014/main" id="{BB5DD237-B2BA-426A-6ACB-4D160C026F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7456549"/>
              </p:ext>
            </p:extLst>
          </p:nvPr>
        </p:nvGraphicFramePr>
        <p:xfrm>
          <a:off x="145795" y="2148134"/>
          <a:ext cx="5076384" cy="4697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10">
            <a:extLst>
              <a:ext uri="{FF2B5EF4-FFF2-40B4-BE49-F238E27FC236}">
                <a16:creationId xmlns:a16="http://schemas.microsoft.com/office/drawing/2014/main" id="{FD124E00-0DF1-75AD-3966-97D7BEF23FED}"/>
              </a:ext>
            </a:extLst>
          </p:cNvPr>
          <p:cNvSpPr txBox="1"/>
          <p:nvPr/>
        </p:nvSpPr>
        <p:spPr>
          <a:xfrm>
            <a:off x="6431874" y="1516295"/>
            <a:ext cx="4031208" cy="717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  <a:buNone/>
            </a:pPr>
            <a:r>
              <a:rPr lang="es-MX" sz="1500" b="1" dirty="0">
                <a:solidFill>
                  <a:srgbClr val="595959"/>
                </a:solidFill>
                <a:effectLst/>
                <a:latin typeface="Poppins" pitchFamily="2" charset="77"/>
                <a:ea typeface="Trebuchet MS" panose="020B0603020202020204" pitchFamily="34" charset="0"/>
                <a:cs typeface="Poppins" pitchFamily="2" charset="77"/>
              </a:rPr>
              <a:t>Principales síntomas manifestados por los pacientes tras la no entrega de los medicamentos</a:t>
            </a:r>
            <a:endParaRPr lang="es-CO" sz="1500" b="1" dirty="0">
              <a:solidFill>
                <a:srgbClr val="595959"/>
              </a:solidFill>
              <a:effectLst/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B16CC0ED-0081-8105-C5B7-6A1EF99BE0B7}"/>
              </a:ext>
            </a:extLst>
          </p:cNvPr>
          <p:cNvSpPr txBox="1"/>
          <p:nvPr/>
        </p:nvSpPr>
        <p:spPr>
          <a:xfrm>
            <a:off x="7964532" y="2520564"/>
            <a:ext cx="2555698" cy="481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  <a:buNone/>
            </a:pPr>
            <a:r>
              <a:rPr lang="es-CO" sz="1400" dirty="0">
                <a:latin typeface="Poppins" panose="00000500000000000000" pitchFamily="2" charset="0"/>
                <a:cs typeface="Poppins" panose="00000500000000000000" pitchFamily="2" charset="0"/>
              </a:rPr>
              <a:t>Síntomas considerados como generales</a:t>
            </a:r>
            <a:endParaRPr lang="es-CO" sz="1200" b="1" dirty="0"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ED21E7-DA46-78CA-3C97-8AB40BD4EA70}"/>
              </a:ext>
            </a:extLst>
          </p:cNvPr>
          <p:cNvSpPr txBox="1"/>
          <p:nvPr/>
        </p:nvSpPr>
        <p:spPr>
          <a:xfrm>
            <a:off x="6431874" y="2438362"/>
            <a:ext cx="18461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3600" dirty="0">
                <a:solidFill>
                  <a:srgbClr val="6AAED6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37,5%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00B26D-E4A3-BE72-D0C9-01ED4D88A6EC}"/>
              </a:ext>
            </a:extLst>
          </p:cNvPr>
          <p:cNvSpPr txBox="1"/>
          <p:nvPr/>
        </p:nvSpPr>
        <p:spPr>
          <a:xfrm>
            <a:off x="6431874" y="3255774"/>
            <a:ext cx="18461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3600" dirty="0">
                <a:solidFill>
                  <a:srgbClr val="6AAED6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16,0% 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1F53806A-49CC-F4AF-ABA6-B2840F4FF5FB}"/>
              </a:ext>
            </a:extLst>
          </p:cNvPr>
          <p:cNvSpPr txBox="1"/>
          <p:nvPr/>
        </p:nvSpPr>
        <p:spPr>
          <a:xfrm>
            <a:off x="7964532" y="3337976"/>
            <a:ext cx="2555698" cy="481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  <a:buNone/>
            </a:pPr>
            <a:r>
              <a:rPr lang="es-CO" sz="1400" dirty="0">
                <a:latin typeface="Poppins" panose="00000500000000000000" pitchFamily="2" charset="0"/>
                <a:cs typeface="Poppins" panose="00000500000000000000" pitchFamily="2" charset="0"/>
              </a:rPr>
              <a:t>Síntomas cardiovasculares</a:t>
            </a:r>
            <a:endParaRPr lang="es-CO" sz="1200" b="1" dirty="0"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BE46D4-6743-1F2F-4AF4-492A8EDA6C31}"/>
              </a:ext>
            </a:extLst>
          </p:cNvPr>
          <p:cNvSpPr txBox="1"/>
          <p:nvPr/>
        </p:nvSpPr>
        <p:spPr>
          <a:xfrm>
            <a:off x="6431874" y="4073186"/>
            <a:ext cx="18461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3600" dirty="0">
                <a:solidFill>
                  <a:srgbClr val="6AAED6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13,0% 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F3967F2-E224-2D38-9896-EE32839CC551}"/>
              </a:ext>
            </a:extLst>
          </p:cNvPr>
          <p:cNvSpPr txBox="1"/>
          <p:nvPr/>
        </p:nvSpPr>
        <p:spPr>
          <a:xfrm>
            <a:off x="7964532" y="4134357"/>
            <a:ext cx="2555698" cy="481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  <a:buNone/>
            </a:pPr>
            <a:r>
              <a:rPr lang="es-CO" sz="1400" dirty="0">
                <a:latin typeface="Poppins" panose="00000500000000000000" pitchFamily="2" charset="0"/>
                <a:cs typeface="Poppins" panose="00000500000000000000" pitchFamily="2" charset="0"/>
              </a:rPr>
              <a:t>Alteración en salud mental y neurológica</a:t>
            </a:r>
            <a:endParaRPr lang="es-CO" sz="1200" b="1" dirty="0"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EB8029-9433-C8DB-4CAB-5E401AE5EB4B}"/>
              </a:ext>
            </a:extLst>
          </p:cNvPr>
          <p:cNvSpPr txBox="1"/>
          <p:nvPr/>
        </p:nvSpPr>
        <p:spPr>
          <a:xfrm>
            <a:off x="6691647" y="4766980"/>
            <a:ext cx="18461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3600" dirty="0">
                <a:solidFill>
                  <a:srgbClr val="6AAED6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7,0%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A7CCF816-C542-C882-26E6-8235FD4CA11C}"/>
              </a:ext>
            </a:extLst>
          </p:cNvPr>
          <p:cNvSpPr txBox="1"/>
          <p:nvPr/>
        </p:nvSpPr>
        <p:spPr>
          <a:xfrm>
            <a:off x="7964532" y="4820847"/>
            <a:ext cx="2555698" cy="481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  <a:buNone/>
            </a:pPr>
            <a:r>
              <a:rPr lang="es-CO" sz="1400" dirty="0">
                <a:latin typeface="Poppins" panose="00000500000000000000" pitchFamily="2" charset="0"/>
                <a:cs typeface="Poppins" panose="00000500000000000000" pitchFamily="2" charset="0"/>
              </a:rPr>
              <a:t>Síntomas propios de la diabetes</a:t>
            </a:r>
            <a:endParaRPr lang="es-CO" sz="1200" b="1" dirty="0"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700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403AC-215D-68D2-338E-8874EF9F9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6AB99836-10D4-2999-8CBE-24901FAA46F4}"/>
              </a:ext>
            </a:extLst>
          </p:cNvPr>
          <p:cNvSpPr/>
          <p:nvPr/>
        </p:nvSpPr>
        <p:spPr>
          <a:xfrm>
            <a:off x="7499912" y="1390324"/>
            <a:ext cx="3629278" cy="4909482"/>
          </a:xfrm>
          <a:prstGeom prst="rect">
            <a:avLst/>
          </a:prstGeom>
          <a:noFill/>
          <a:ln w="12700">
            <a:solidFill>
              <a:srgbClr val="004E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14" name="Gráfico 1">
            <a:extLst>
              <a:ext uri="{FF2B5EF4-FFF2-40B4-BE49-F238E27FC236}">
                <a16:creationId xmlns:a16="http://schemas.microsoft.com/office/drawing/2014/main" id="{654D61DD-07E8-6A04-EE77-D284582D03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1290031"/>
              </p:ext>
            </p:extLst>
          </p:nvPr>
        </p:nvGraphicFramePr>
        <p:xfrm>
          <a:off x="806369" y="738821"/>
          <a:ext cx="6693543" cy="4871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Google Shape;307;p29">
            <a:extLst>
              <a:ext uri="{FF2B5EF4-FFF2-40B4-BE49-F238E27FC236}">
                <a16:creationId xmlns:a16="http://schemas.microsoft.com/office/drawing/2014/main" id="{96B8DE76-FA40-BBD1-B43B-2048314FB730}"/>
              </a:ext>
            </a:extLst>
          </p:cNvPr>
          <p:cNvSpPr txBox="1">
            <a:spLocks/>
          </p:cNvSpPr>
          <p:nvPr/>
        </p:nvSpPr>
        <p:spPr>
          <a:xfrm>
            <a:off x="668383" y="399599"/>
            <a:ext cx="8925993" cy="6784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200" b="1" dirty="0">
                <a:solidFill>
                  <a:srgbClr val="196B2F"/>
                </a:solidFill>
                <a:latin typeface="Poppins" pitchFamily="2" charset="77"/>
                <a:ea typeface="Lato Black" panose="020F0502020204030203" pitchFamily="34" charset="0"/>
                <a:cs typeface="Poppins" pitchFamily="2" charset="77"/>
              </a:rPr>
              <a:t>Instrumento de verificación de derechos</a:t>
            </a:r>
          </a:p>
          <a:p>
            <a:pPr>
              <a:spcBef>
                <a:spcPts val="0"/>
              </a:spcBef>
            </a:pPr>
            <a:r>
              <a:rPr lang="es-CO" sz="2400" b="1" dirty="0">
                <a:solidFill>
                  <a:srgbClr val="196B2F"/>
                </a:solidFill>
                <a:latin typeface="Poppins" pitchFamily="2" charset="77"/>
                <a:ea typeface="Lato Black" panose="020F0502020204030203" pitchFamily="34" charset="0"/>
                <a:cs typeface="Poppins" pitchFamily="2" charset="77"/>
              </a:rPr>
              <a:t>Encuestas en puntos de dispensación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3EA0082-6BDA-CC00-BE01-818FAF26012A}"/>
              </a:ext>
            </a:extLst>
          </p:cNvPr>
          <p:cNvSpPr/>
          <p:nvPr/>
        </p:nvSpPr>
        <p:spPr>
          <a:xfrm>
            <a:off x="953729" y="5514975"/>
            <a:ext cx="6056671" cy="784831"/>
          </a:xfrm>
          <a:prstGeom prst="rect">
            <a:avLst/>
          </a:prstGeom>
          <a:solidFill>
            <a:schemeClr val="accent1">
              <a:lumMod val="20000"/>
              <a:lumOff val="8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691C1B9-05EC-EF02-8400-8E999B134503}"/>
              </a:ext>
            </a:extLst>
          </p:cNvPr>
          <p:cNvSpPr txBox="1"/>
          <p:nvPr/>
        </p:nvSpPr>
        <p:spPr>
          <a:xfrm>
            <a:off x="1756155" y="5651879"/>
            <a:ext cx="5163934" cy="553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CO" sz="1100" b="1" dirty="0">
                <a:solidFill>
                  <a:srgbClr val="004EA1"/>
                </a:solidFill>
                <a:effectLst/>
                <a:latin typeface="Poppins" pitchFamily="2" charset="77"/>
                <a:ea typeface="Cambria" panose="02040503050406030204" pitchFamily="18" charset="0"/>
                <a:cs typeface="Poppins" pitchFamily="2" charset="77"/>
              </a:rPr>
              <a:t>Las personas que no acceden a medicamentos podrían gastar entre el 10 y más del 90% de sus ingresos, para garantizar la continuidad de sus tratamientos</a:t>
            </a:r>
            <a:r>
              <a:rPr lang="es-CO" sz="1100" b="1" dirty="0">
                <a:solidFill>
                  <a:srgbClr val="004EA1"/>
                </a:solidFill>
                <a:latin typeface="Poppins" pitchFamily="2" charset="77"/>
                <a:ea typeface="Cambria" panose="02040503050406030204" pitchFamily="18" charset="0"/>
                <a:cs typeface="Poppins" pitchFamily="2" charset="77"/>
              </a:rPr>
              <a:t>.  Este factor tiene una dependencia territorial.</a:t>
            </a:r>
            <a:endParaRPr lang="es-CO" sz="1100" b="1" dirty="0">
              <a:solidFill>
                <a:srgbClr val="004EA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1056DF-96FC-085B-C5E9-1B90B1D3C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10" y="5610165"/>
            <a:ext cx="569728" cy="56640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E46AA0B3-0149-E8F2-78DD-A31DF972C38B}"/>
              </a:ext>
            </a:extLst>
          </p:cNvPr>
          <p:cNvSpPr txBox="1"/>
          <p:nvPr/>
        </p:nvSpPr>
        <p:spPr>
          <a:xfrm>
            <a:off x="7615238" y="1591355"/>
            <a:ext cx="325374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700" b="1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Ejemplo en salud mental:</a:t>
            </a:r>
          </a:p>
          <a:p>
            <a:pPr algn="r"/>
            <a:r>
              <a:rPr lang="es-CO" sz="17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La Quetiapina, utilizada en trastorno bipolar, depresión mayor y otras situaciones, puede representar: 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F1630231-ADEF-17B6-CEFB-AD68404972C1}"/>
              </a:ext>
            </a:extLst>
          </p:cNvPr>
          <p:cNvSpPr txBox="1"/>
          <p:nvPr/>
        </p:nvSpPr>
        <p:spPr>
          <a:xfrm>
            <a:off x="7758421" y="3308977"/>
            <a:ext cx="1483687" cy="721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s-CO" sz="1500" dirty="0">
                <a:solidFill>
                  <a:srgbClr val="595959"/>
                </a:solidFill>
                <a:latin typeface="Poppins" pitchFamily="2" charset="77"/>
                <a:cs typeface="Poppins" pitchFamily="2" charset="77"/>
              </a:rPr>
              <a:t>De los ingresos en </a:t>
            </a:r>
            <a:r>
              <a:rPr lang="es-CO" sz="1500" b="1" dirty="0">
                <a:solidFill>
                  <a:srgbClr val="595959"/>
                </a:solidFill>
                <a:latin typeface="Poppins" pitchFamily="2" charset="77"/>
                <a:cs typeface="Poppins" pitchFamily="2" charset="77"/>
              </a:rPr>
              <a:t>Vichada </a:t>
            </a: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3BC99C60-787C-7E60-422B-0578019D8AEA}"/>
              </a:ext>
            </a:extLst>
          </p:cNvPr>
          <p:cNvSpPr txBox="1"/>
          <p:nvPr/>
        </p:nvSpPr>
        <p:spPr>
          <a:xfrm>
            <a:off x="7758421" y="4308867"/>
            <a:ext cx="1483687" cy="721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s-CO" sz="1500" dirty="0">
                <a:solidFill>
                  <a:srgbClr val="595959"/>
                </a:solidFill>
                <a:latin typeface="Poppins" pitchFamily="2" charset="77"/>
                <a:cs typeface="Poppins" pitchFamily="2" charset="77"/>
              </a:rPr>
              <a:t>De los ingresos en </a:t>
            </a:r>
            <a:r>
              <a:rPr lang="es-CO" sz="1500" b="1" dirty="0">
                <a:solidFill>
                  <a:srgbClr val="595959"/>
                </a:solidFill>
                <a:latin typeface="Poppins" pitchFamily="2" charset="77"/>
                <a:cs typeface="Poppins" pitchFamily="2" charset="77"/>
              </a:rPr>
              <a:t>Chocó </a:t>
            </a: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E79E57F1-A650-DA10-CE62-B09E9D8BF8CA}"/>
              </a:ext>
            </a:extLst>
          </p:cNvPr>
          <p:cNvSpPr txBox="1"/>
          <p:nvPr/>
        </p:nvSpPr>
        <p:spPr>
          <a:xfrm>
            <a:off x="7758420" y="5223236"/>
            <a:ext cx="1483687" cy="721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s-CO" sz="1500" dirty="0">
                <a:solidFill>
                  <a:srgbClr val="595959"/>
                </a:solidFill>
                <a:latin typeface="Poppins" pitchFamily="2" charset="77"/>
                <a:cs typeface="Poppins" pitchFamily="2" charset="77"/>
              </a:rPr>
              <a:t>De los ingresos en </a:t>
            </a:r>
            <a:r>
              <a:rPr lang="es-CO" sz="1500" b="1" dirty="0">
                <a:solidFill>
                  <a:srgbClr val="595959"/>
                </a:solidFill>
                <a:latin typeface="Poppins" pitchFamily="2" charset="77"/>
                <a:cs typeface="Poppins" pitchFamily="2" charset="77"/>
              </a:rPr>
              <a:t>Guaviare</a:t>
            </a:r>
          </a:p>
        </p:txBody>
      </p:sp>
      <p:pic>
        <p:nvPicPr>
          <p:cNvPr id="26" name="Graphic 6" descr="Piggy Bank outline">
            <a:extLst>
              <a:ext uri="{FF2B5EF4-FFF2-40B4-BE49-F238E27FC236}">
                <a16:creationId xmlns:a16="http://schemas.microsoft.com/office/drawing/2014/main" id="{89395CAF-F631-F8A6-65C2-AFB101CC2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8417" y="2780486"/>
            <a:ext cx="1630561" cy="1630561"/>
          </a:xfrm>
          <a:prstGeom prst="rect">
            <a:avLst/>
          </a:prstGeom>
        </p:spPr>
      </p:pic>
      <p:pic>
        <p:nvPicPr>
          <p:cNvPr id="27" name="Graphic 7" descr="Piggy Bank outline">
            <a:extLst>
              <a:ext uri="{FF2B5EF4-FFF2-40B4-BE49-F238E27FC236}">
                <a16:creationId xmlns:a16="http://schemas.microsoft.com/office/drawing/2014/main" id="{42105DA5-C63F-A8A5-8303-6DDF0BB5F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00615" y="5270024"/>
            <a:ext cx="738042" cy="738042"/>
          </a:xfrm>
          <a:prstGeom prst="rect">
            <a:avLst/>
          </a:prstGeom>
        </p:spPr>
      </p:pic>
      <p:pic>
        <p:nvPicPr>
          <p:cNvPr id="28" name="Graphic 8" descr="Piggy Bank outline">
            <a:extLst>
              <a:ext uri="{FF2B5EF4-FFF2-40B4-BE49-F238E27FC236}">
                <a16:creationId xmlns:a16="http://schemas.microsoft.com/office/drawing/2014/main" id="{1A636F1C-2287-ED82-C410-8CA0512F0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76998" y="4196711"/>
            <a:ext cx="1158834" cy="1158834"/>
          </a:xfrm>
          <a:prstGeom prst="rect">
            <a:avLst/>
          </a:prstGeom>
        </p:spPr>
      </p:pic>
      <p:sp>
        <p:nvSpPr>
          <p:cNvPr id="29" name="TextBox 11">
            <a:extLst>
              <a:ext uri="{FF2B5EF4-FFF2-40B4-BE49-F238E27FC236}">
                <a16:creationId xmlns:a16="http://schemas.microsoft.com/office/drawing/2014/main" id="{1FE3415F-6CEA-F225-89D7-487E048A1A9D}"/>
              </a:ext>
            </a:extLst>
          </p:cNvPr>
          <p:cNvSpPr txBox="1"/>
          <p:nvPr/>
        </p:nvSpPr>
        <p:spPr>
          <a:xfrm>
            <a:off x="9484624" y="3429910"/>
            <a:ext cx="1009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+143%</a:t>
            </a: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0E447861-A91D-72FC-86D7-AF61AC7F79B6}"/>
              </a:ext>
            </a:extLst>
          </p:cNvPr>
          <p:cNvSpPr txBox="1"/>
          <p:nvPr/>
        </p:nvSpPr>
        <p:spPr>
          <a:xfrm>
            <a:off x="9484624" y="4632475"/>
            <a:ext cx="869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+70%</a:t>
            </a:r>
          </a:p>
        </p:txBody>
      </p:sp>
      <p:sp>
        <p:nvSpPr>
          <p:cNvPr id="31" name="TextBox 18">
            <a:extLst>
              <a:ext uri="{FF2B5EF4-FFF2-40B4-BE49-F238E27FC236}">
                <a16:creationId xmlns:a16="http://schemas.microsoft.com/office/drawing/2014/main" id="{57A2C44D-1BB9-A0E5-E383-9A604D894A1C}"/>
              </a:ext>
            </a:extLst>
          </p:cNvPr>
          <p:cNvSpPr txBox="1"/>
          <p:nvPr/>
        </p:nvSpPr>
        <p:spPr>
          <a:xfrm>
            <a:off x="9505709" y="5514975"/>
            <a:ext cx="774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+33%</a:t>
            </a:r>
          </a:p>
        </p:txBody>
      </p:sp>
    </p:spTree>
    <p:extLst>
      <p:ext uri="{BB962C8B-B14F-4D97-AF65-F5344CB8AC3E}">
        <p14:creationId xmlns:p14="http://schemas.microsoft.com/office/powerpoint/2010/main" val="2888118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>
          <a:extLst>
            <a:ext uri="{FF2B5EF4-FFF2-40B4-BE49-F238E27FC236}">
              <a16:creationId xmlns:a16="http://schemas.microsoft.com/office/drawing/2014/main" id="{A45934C1-A397-641D-A3F6-72387E45A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77F608-997B-3C42-0858-99B9324CED80}"/>
              </a:ext>
            </a:extLst>
          </p:cNvPr>
          <p:cNvSpPr txBox="1"/>
          <p:nvPr/>
        </p:nvSpPr>
        <p:spPr>
          <a:xfrm>
            <a:off x="1935739" y="2090950"/>
            <a:ext cx="3412324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8000" b="1" dirty="0">
                <a:solidFill>
                  <a:schemeClr val="bg1"/>
                </a:solidFill>
                <a:latin typeface="Poppins" pitchFamily="2" charset="77"/>
                <a:ea typeface="Lato Black"/>
                <a:cs typeface="Poppins" pitchFamily="2" charset="77"/>
              </a:rPr>
              <a:t>III. </a:t>
            </a:r>
          </a:p>
          <a:p>
            <a:pPr algn="r"/>
            <a:r>
              <a:rPr lang="es-MX" sz="3600" b="1" dirty="0">
                <a:solidFill>
                  <a:schemeClr val="bg1"/>
                </a:solidFill>
                <a:latin typeface="Poppins" pitchFamily="2" charset="77"/>
                <a:ea typeface="Lato Black"/>
                <a:cs typeface="Poppins" pitchFamily="2" charset="77"/>
              </a:rPr>
              <a:t>Territorios y Poblaciones Vulnerables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B4CC87A6-4B37-5B5C-8689-B9C79735F8CE}"/>
              </a:ext>
            </a:extLst>
          </p:cNvPr>
          <p:cNvSpPr txBox="1"/>
          <p:nvPr/>
        </p:nvSpPr>
        <p:spPr>
          <a:xfrm>
            <a:off x="7013864" y="3829717"/>
            <a:ext cx="4193540" cy="1925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  <a:tabLst>
                <a:tab pos="571500" algn="l"/>
              </a:tabLst>
            </a:pPr>
            <a:r>
              <a:rPr lang="es-CO" sz="1300" dirty="0">
                <a:solidFill>
                  <a:srgbClr val="2370B5"/>
                </a:solidFill>
                <a:effectLst/>
                <a:latin typeface="Poppins" pitchFamily="2" charset="77"/>
                <a:ea typeface="Trebuchet MS" panose="020B0603020202020204" pitchFamily="34" charset="0"/>
                <a:cs typeface="Poppins" pitchFamily="2" charset="77"/>
              </a:rPr>
              <a:t>"No es lo mismo un problema de medicamentos en Bogotá, Medellín, Cali, donde si a mí no me lo garantiza el prestador o el asegurador, de alguna manera salgo a buscarlo en el mercado. Diferente a Guainía, donde en Inírida tenemos dos o tres farmacias adicionales al gestor farmacéutico que pueda tener la nueva EPS. Necesitamos ser garantistas.”</a:t>
            </a:r>
            <a:endParaRPr lang="es-CO" sz="1300" dirty="0">
              <a:solidFill>
                <a:srgbClr val="2370B5"/>
              </a:solidFill>
              <a:effectLst/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</p:txBody>
      </p:sp>
      <p:pic>
        <p:nvPicPr>
          <p:cNvPr id="4" name="Picture 5" descr="A group of people standing under a canopy&#10;&#10;AI-generated content may be incorrect.">
            <a:extLst>
              <a:ext uri="{FF2B5EF4-FFF2-40B4-BE49-F238E27FC236}">
                <a16:creationId xmlns:a16="http://schemas.microsoft.com/office/drawing/2014/main" id="{8E299AEE-0F51-260D-071C-B3DC75ED7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161" b="25778"/>
          <a:stretch>
            <a:fillRect/>
          </a:stretch>
        </p:blipFill>
        <p:spPr>
          <a:xfrm>
            <a:off x="7172549" y="455315"/>
            <a:ext cx="3343910" cy="3271270"/>
          </a:xfrm>
          <a:custGeom>
            <a:avLst/>
            <a:gdLst>
              <a:gd name="connsiteX0" fmla="*/ 0 w 3343910"/>
              <a:gd name="connsiteY0" fmla="*/ 0 h 3271270"/>
              <a:gd name="connsiteX1" fmla="*/ 457001 w 3343910"/>
              <a:gd name="connsiteY1" fmla="*/ 0 h 3271270"/>
              <a:gd name="connsiteX2" fmla="*/ 947441 w 3343910"/>
              <a:gd name="connsiteY2" fmla="*/ 0 h 3271270"/>
              <a:gd name="connsiteX3" fmla="*/ 1437881 w 3343910"/>
              <a:gd name="connsiteY3" fmla="*/ 0 h 3271270"/>
              <a:gd name="connsiteX4" fmla="*/ 1894882 w 3343910"/>
              <a:gd name="connsiteY4" fmla="*/ 0 h 3271270"/>
              <a:gd name="connsiteX5" fmla="*/ 2351883 w 3343910"/>
              <a:gd name="connsiteY5" fmla="*/ 0 h 3271270"/>
              <a:gd name="connsiteX6" fmla="*/ 3343910 w 3343910"/>
              <a:gd name="connsiteY6" fmla="*/ 0 h 3271270"/>
              <a:gd name="connsiteX7" fmla="*/ 3343910 w 3343910"/>
              <a:gd name="connsiteY7" fmla="*/ 512499 h 3271270"/>
              <a:gd name="connsiteX8" fmla="*/ 3343910 w 3343910"/>
              <a:gd name="connsiteY8" fmla="*/ 1024998 h 3271270"/>
              <a:gd name="connsiteX9" fmla="*/ 3343910 w 3343910"/>
              <a:gd name="connsiteY9" fmla="*/ 1602922 h 3271270"/>
              <a:gd name="connsiteX10" fmla="*/ 3343910 w 3343910"/>
              <a:gd name="connsiteY10" fmla="*/ 2082709 h 3271270"/>
              <a:gd name="connsiteX11" fmla="*/ 3343910 w 3343910"/>
              <a:gd name="connsiteY11" fmla="*/ 2529782 h 3271270"/>
              <a:gd name="connsiteX12" fmla="*/ 3343910 w 3343910"/>
              <a:gd name="connsiteY12" fmla="*/ 3271270 h 3271270"/>
              <a:gd name="connsiteX13" fmla="*/ 2719713 w 3343910"/>
              <a:gd name="connsiteY13" fmla="*/ 3271270 h 3271270"/>
              <a:gd name="connsiteX14" fmla="*/ 2095517 w 3343910"/>
              <a:gd name="connsiteY14" fmla="*/ 3271270 h 3271270"/>
              <a:gd name="connsiteX15" fmla="*/ 1538199 w 3343910"/>
              <a:gd name="connsiteY15" fmla="*/ 3271270 h 3271270"/>
              <a:gd name="connsiteX16" fmla="*/ 1081198 w 3343910"/>
              <a:gd name="connsiteY16" fmla="*/ 3271270 h 3271270"/>
              <a:gd name="connsiteX17" fmla="*/ 523879 w 3343910"/>
              <a:gd name="connsiteY17" fmla="*/ 3271270 h 3271270"/>
              <a:gd name="connsiteX18" fmla="*/ 0 w 3343910"/>
              <a:gd name="connsiteY18" fmla="*/ 3271270 h 3271270"/>
              <a:gd name="connsiteX19" fmla="*/ 0 w 3343910"/>
              <a:gd name="connsiteY19" fmla="*/ 2726058 h 3271270"/>
              <a:gd name="connsiteX20" fmla="*/ 0 w 3343910"/>
              <a:gd name="connsiteY20" fmla="*/ 2180847 h 3271270"/>
              <a:gd name="connsiteX21" fmla="*/ 0 w 3343910"/>
              <a:gd name="connsiteY21" fmla="*/ 1668348 h 3271270"/>
              <a:gd name="connsiteX22" fmla="*/ 0 w 3343910"/>
              <a:gd name="connsiteY22" fmla="*/ 1188561 h 3271270"/>
              <a:gd name="connsiteX23" fmla="*/ 0 w 3343910"/>
              <a:gd name="connsiteY23" fmla="*/ 577924 h 3271270"/>
              <a:gd name="connsiteX24" fmla="*/ 0 w 3343910"/>
              <a:gd name="connsiteY24" fmla="*/ 0 h 327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343910" h="3271270" fill="none" extrusionOk="0">
                <a:moveTo>
                  <a:pt x="0" y="0"/>
                </a:moveTo>
                <a:cubicBezTo>
                  <a:pt x="210446" y="-2439"/>
                  <a:pt x="365067" y="38449"/>
                  <a:pt x="457001" y="0"/>
                </a:cubicBezTo>
                <a:cubicBezTo>
                  <a:pt x="548935" y="-38449"/>
                  <a:pt x="837266" y="14712"/>
                  <a:pt x="947441" y="0"/>
                </a:cubicBezTo>
                <a:cubicBezTo>
                  <a:pt x="1057616" y="-14712"/>
                  <a:pt x="1234122" y="6975"/>
                  <a:pt x="1437881" y="0"/>
                </a:cubicBezTo>
                <a:cubicBezTo>
                  <a:pt x="1641640" y="-6975"/>
                  <a:pt x="1762557" y="4478"/>
                  <a:pt x="1894882" y="0"/>
                </a:cubicBezTo>
                <a:cubicBezTo>
                  <a:pt x="2027207" y="-4478"/>
                  <a:pt x="2229351" y="37515"/>
                  <a:pt x="2351883" y="0"/>
                </a:cubicBezTo>
                <a:cubicBezTo>
                  <a:pt x="2474415" y="-37515"/>
                  <a:pt x="3020552" y="93450"/>
                  <a:pt x="3343910" y="0"/>
                </a:cubicBezTo>
                <a:cubicBezTo>
                  <a:pt x="3390478" y="190886"/>
                  <a:pt x="3339504" y="405137"/>
                  <a:pt x="3343910" y="512499"/>
                </a:cubicBezTo>
                <a:cubicBezTo>
                  <a:pt x="3348316" y="619861"/>
                  <a:pt x="3343485" y="833829"/>
                  <a:pt x="3343910" y="1024998"/>
                </a:cubicBezTo>
                <a:cubicBezTo>
                  <a:pt x="3344335" y="1216167"/>
                  <a:pt x="3308376" y="1385076"/>
                  <a:pt x="3343910" y="1602922"/>
                </a:cubicBezTo>
                <a:cubicBezTo>
                  <a:pt x="3379444" y="1820768"/>
                  <a:pt x="3292010" y="1948860"/>
                  <a:pt x="3343910" y="2082709"/>
                </a:cubicBezTo>
                <a:cubicBezTo>
                  <a:pt x="3395810" y="2216558"/>
                  <a:pt x="3307578" y="2353352"/>
                  <a:pt x="3343910" y="2529782"/>
                </a:cubicBezTo>
                <a:cubicBezTo>
                  <a:pt x="3380242" y="2706212"/>
                  <a:pt x="3295081" y="2920960"/>
                  <a:pt x="3343910" y="3271270"/>
                </a:cubicBezTo>
                <a:cubicBezTo>
                  <a:pt x="3143540" y="3290678"/>
                  <a:pt x="2915114" y="3204284"/>
                  <a:pt x="2719713" y="3271270"/>
                </a:cubicBezTo>
                <a:cubicBezTo>
                  <a:pt x="2524312" y="3338256"/>
                  <a:pt x="2301712" y="3216434"/>
                  <a:pt x="2095517" y="3271270"/>
                </a:cubicBezTo>
                <a:cubicBezTo>
                  <a:pt x="1889322" y="3326106"/>
                  <a:pt x="1661647" y="3232698"/>
                  <a:pt x="1538199" y="3271270"/>
                </a:cubicBezTo>
                <a:cubicBezTo>
                  <a:pt x="1414751" y="3309842"/>
                  <a:pt x="1297992" y="3239782"/>
                  <a:pt x="1081198" y="3271270"/>
                </a:cubicBezTo>
                <a:cubicBezTo>
                  <a:pt x="864404" y="3302758"/>
                  <a:pt x="693493" y="3227167"/>
                  <a:pt x="523879" y="3271270"/>
                </a:cubicBezTo>
                <a:cubicBezTo>
                  <a:pt x="354265" y="3315373"/>
                  <a:pt x="172087" y="3226683"/>
                  <a:pt x="0" y="3271270"/>
                </a:cubicBezTo>
                <a:cubicBezTo>
                  <a:pt x="-60173" y="3091984"/>
                  <a:pt x="36031" y="2987566"/>
                  <a:pt x="0" y="2726058"/>
                </a:cubicBezTo>
                <a:cubicBezTo>
                  <a:pt x="-36031" y="2464550"/>
                  <a:pt x="23524" y="2445294"/>
                  <a:pt x="0" y="2180847"/>
                </a:cubicBezTo>
                <a:cubicBezTo>
                  <a:pt x="-23524" y="1916400"/>
                  <a:pt x="18456" y="1867943"/>
                  <a:pt x="0" y="1668348"/>
                </a:cubicBezTo>
                <a:cubicBezTo>
                  <a:pt x="-18456" y="1468753"/>
                  <a:pt x="8076" y="1420660"/>
                  <a:pt x="0" y="1188561"/>
                </a:cubicBezTo>
                <a:cubicBezTo>
                  <a:pt x="-8076" y="956462"/>
                  <a:pt x="16386" y="804366"/>
                  <a:pt x="0" y="577924"/>
                </a:cubicBezTo>
                <a:cubicBezTo>
                  <a:pt x="-16386" y="351482"/>
                  <a:pt x="64979" y="230894"/>
                  <a:pt x="0" y="0"/>
                </a:cubicBezTo>
                <a:close/>
              </a:path>
              <a:path w="3343910" h="3271270" stroke="0" extrusionOk="0">
                <a:moveTo>
                  <a:pt x="0" y="0"/>
                </a:moveTo>
                <a:cubicBezTo>
                  <a:pt x="159493" y="-64497"/>
                  <a:pt x="445222" y="15242"/>
                  <a:pt x="557318" y="0"/>
                </a:cubicBezTo>
                <a:cubicBezTo>
                  <a:pt x="669414" y="-15242"/>
                  <a:pt x="857381" y="6099"/>
                  <a:pt x="1047758" y="0"/>
                </a:cubicBezTo>
                <a:cubicBezTo>
                  <a:pt x="1238135" y="-6099"/>
                  <a:pt x="1362188" y="18626"/>
                  <a:pt x="1571638" y="0"/>
                </a:cubicBezTo>
                <a:cubicBezTo>
                  <a:pt x="1781088" y="-18626"/>
                  <a:pt x="1944842" y="48374"/>
                  <a:pt x="2095517" y="0"/>
                </a:cubicBezTo>
                <a:cubicBezTo>
                  <a:pt x="2246192" y="-48374"/>
                  <a:pt x="2498840" y="74073"/>
                  <a:pt x="2719713" y="0"/>
                </a:cubicBezTo>
                <a:cubicBezTo>
                  <a:pt x="2940586" y="-74073"/>
                  <a:pt x="3137402" y="28564"/>
                  <a:pt x="3343910" y="0"/>
                </a:cubicBezTo>
                <a:cubicBezTo>
                  <a:pt x="3390874" y="163653"/>
                  <a:pt x="3335413" y="276345"/>
                  <a:pt x="3343910" y="447074"/>
                </a:cubicBezTo>
                <a:cubicBezTo>
                  <a:pt x="3352407" y="617803"/>
                  <a:pt x="3336739" y="675330"/>
                  <a:pt x="3343910" y="894147"/>
                </a:cubicBezTo>
                <a:cubicBezTo>
                  <a:pt x="3351081" y="1112964"/>
                  <a:pt x="3341007" y="1215801"/>
                  <a:pt x="3343910" y="1373933"/>
                </a:cubicBezTo>
                <a:cubicBezTo>
                  <a:pt x="3346813" y="1532065"/>
                  <a:pt x="3292160" y="1856132"/>
                  <a:pt x="3343910" y="1984570"/>
                </a:cubicBezTo>
                <a:cubicBezTo>
                  <a:pt x="3395660" y="2113008"/>
                  <a:pt x="3332427" y="2363795"/>
                  <a:pt x="3343910" y="2464357"/>
                </a:cubicBezTo>
                <a:cubicBezTo>
                  <a:pt x="3355393" y="2564919"/>
                  <a:pt x="3303961" y="2874074"/>
                  <a:pt x="3343910" y="3271270"/>
                </a:cubicBezTo>
                <a:cubicBezTo>
                  <a:pt x="3151892" y="3305574"/>
                  <a:pt x="3070597" y="3223542"/>
                  <a:pt x="2853470" y="3271270"/>
                </a:cubicBezTo>
                <a:cubicBezTo>
                  <a:pt x="2636343" y="3318998"/>
                  <a:pt x="2557151" y="3212148"/>
                  <a:pt x="2296152" y="3271270"/>
                </a:cubicBezTo>
                <a:cubicBezTo>
                  <a:pt x="2035153" y="3330392"/>
                  <a:pt x="2016348" y="3232071"/>
                  <a:pt x="1805711" y="3271270"/>
                </a:cubicBezTo>
                <a:cubicBezTo>
                  <a:pt x="1595074" y="3310469"/>
                  <a:pt x="1565323" y="3217520"/>
                  <a:pt x="1348710" y="3271270"/>
                </a:cubicBezTo>
                <a:cubicBezTo>
                  <a:pt x="1132097" y="3325020"/>
                  <a:pt x="993920" y="3220475"/>
                  <a:pt x="757953" y="3271270"/>
                </a:cubicBezTo>
                <a:cubicBezTo>
                  <a:pt x="521986" y="3322065"/>
                  <a:pt x="378951" y="3218697"/>
                  <a:pt x="0" y="3271270"/>
                </a:cubicBezTo>
                <a:cubicBezTo>
                  <a:pt x="-34104" y="3052442"/>
                  <a:pt x="69494" y="2932917"/>
                  <a:pt x="0" y="2660633"/>
                </a:cubicBezTo>
                <a:cubicBezTo>
                  <a:pt x="-69494" y="2388349"/>
                  <a:pt x="42218" y="2252144"/>
                  <a:pt x="0" y="2082709"/>
                </a:cubicBezTo>
                <a:cubicBezTo>
                  <a:pt x="-42218" y="1913274"/>
                  <a:pt x="54024" y="1666285"/>
                  <a:pt x="0" y="1472072"/>
                </a:cubicBezTo>
                <a:cubicBezTo>
                  <a:pt x="-54024" y="1277859"/>
                  <a:pt x="13" y="1135058"/>
                  <a:pt x="0" y="1024998"/>
                </a:cubicBezTo>
                <a:cubicBezTo>
                  <a:pt x="-13" y="914938"/>
                  <a:pt x="51895" y="638100"/>
                  <a:pt x="0" y="479786"/>
                </a:cubicBezTo>
                <a:cubicBezTo>
                  <a:pt x="-51895" y="321472"/>
                  <a:pt x="16698" y="222663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582869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6A874D7-A15A-004D-8F09-97D839CAE391}"/>
              </a:ext>
            </a:extLst>
          </p:cNvPr>
          <p:cNvSpPr txBox="1"/>
          <p:nvPr/>
        </p:nvSpPr>
        <p:spPr>
          <a:xfrm>
            <a:off x="7013864" y="5867063"/>
            <a:ext cx="38342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00" b="1" dirty="0">
                <a:solidFill>
                  <a:srgbClr val="2370B5"/>
                </a:solidFill>
                <a:effectLst/>
                <a:latin typeface="Poppins" pitchFamily="2" charset="77"/>
                <a:ea typeface="Trebuchet MS" panose="020B0603020202020204" pitchFamily="34" charset="0"/>
                <a:cs typeface="Poppins" pitchFamily="2" charset="77"/>
              </a:rPr>
              <a:t>Funcionario de la Superintendencia Nacional de Salud.</a:t>
            </a:r>
            <a:endParaRPr lang="es-CO" sz="1000" dirty="0">
              <a:solidFill>
                <a:srgbClr val="2370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82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054C90-6752-F785-81DB-B09EB2B78404}"/>
              </a:ext>
            </a:extLst>
          </p:cNvPr>
          <p:cNvSpPr txBox="1"/>
          <p:nvPr/>
        </p:nvSpPr>
        <p:spPr>
          <a:xfrm>
            <a:off x="723857" y="593884"/>
            <a:ext cx="4097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s-CO" sz="5400" b="1" dirty="0">
                <a:solidFill>
                  <a:srgbClr val="004EA1"/>
                </a:solidFill>
                <a:latin typeface="Poppins" pitchFamily="2" charset="77"/>
                <a:ea typeface="Lato Black"/>
                <a:cs typeface="Poppins" pitchFamily="2" charset="77"/>
              </a:rPr>
              <a:t>Contenido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B43552-6CF1-9506-34EC-08CE5A30256E}"/>
              </a:ext>
            </a:extLst>
          </p:cNvPr>
          <p:cNvSpPr txBox="1"/>
          <p:nvPr/>
        </p:nvSpPr>
        <p:spPr>
          <a:xfrm>
            <a:off x="433734" y="4745385"/>
            <a:ext cx="6980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s-CO" sz="2800" b="1" dirty="0">
                <a:solidFill>
                  <a:srgbClr val="004EA1"/>
                </a:solidFill>
                <a:latin typeface="Poppins" pitchFamily="2" charset="77"/>
                <a:ea typeface="Lato Black"/>
                <a:cs typeface="Poppins" pitchFamily="2" charset="77"/>
              </a:rPr>
              <a:t>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316B51-C4E2-C39F-6FC9-665BCA50ECA5}"/>
              </a:ext>
            </a:extLst>
          </p:cNvPr>
          <p:cNvSpPr txBox="1"/>
          <p:nvPr/>
        </p:nvSpPr>
        <p:spPr>
          <a:xfrm>
            <a:off x="5808616" y="4680934"/>
            <a:ext cx="6980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s-CO" sz="2800" b="1" dirty="0">
                <a:solidFill>
                  <a:srgbClr val="004EA1"/>
                </a:solidFill>
                <a:latin typeface="Poppins" pitchFamily="2" charset="77"/>
                <a:ea typeface="Lato Black"/>
                <a:cs typeface="Poppins" pitchFamily="2" charset="77"/>
              </a:rPr>
              <a:t>III.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18F2F3-7E63-4EDA-5AF7-9E22E3CDCDD3}"/>
              </a:ext>
            </a:extLst>
          </p:cNvPr>
          <p:cNvSpPr txBox="1"/>
          <p:nvPr/>
        </p:nvSpPr>
        <p:spPr>
          <a:xfrm>
            <a:off x="8642744" y="4680934"/>
            <a:ext cx="6980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s-CO" sz="2800" b="1" dirty="0">
                <a:solidFill>
                  <a:srgbClr val="004EA1"/>
                </a:solidFill>
                <a:latin typeface="Poppins" pitchFamily="2" charset="77"/>
                <a:ea typeface="Lato Black"/>
                <a:cs typeface="Poppins" pitchFamily="2" charset="77"/>
              </a:rPr>
              <a:t>IV.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94F747-63B5-8D4A-5964-2579598DC18E}"/>
              </a:ext>
            </a:extLst>
          </p:cNvPr>
          <p:cNvSpPr txBox="1"/>
          <p:nvPr/>
        </p:nvSpPr>
        <p:spPr>
          <a:xfrm>
            <a:off x="745712" y="5266578"/>
            <a:ext cx="2040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s-CO" sz="1200" dirty="0">
                <a:solidFill>
                  <a:srgbClr val="1D446B"/>
                </a:solidFill>
                <a:latin typeface="Poppins" pitchFamily="2" charset="77"/>
                <a:ea typeface="Lato Black"/>
                <a:cs typeface="Poppins" pitchFamily="2" charset="77"/>
              </a:rPr>
              <a:t>Los datos que sustentan la problemática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771F7F-CA38-D18D-E835-8C39D9C4FF81}"/>
              </a:ext>
            </a:extLst>
          </p:cNvPr>
          <p:cNvSpPr txBox="1"/>
          <p:nvPr/>
        </p:nvSpPr>
        <p:spPr>
          <a:xfrm>
            <a:off x="3139856" y="4689602"/>
            <a:ext cx="6980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s-CO" sz="2800" b="1" dirty="0">
                <a:solidFill>
                  <a:srgbClr val="004EA1"/>
                </a:solidFill>
                <a:latin typeface="Poppins" pitchFamily="2" charset="77"/>
                <a:ea typeface="Lato Black"/>
                <a:cs typeface="Poppins" pitchFamily="2" charset="77"/>
              </a:rPr>
              <a:t>II.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3FAD9E-5B3C-0DD6-A317-E41FF57E2451}"/>
              </a:ext>
            </a:extLst>
          </p:cNvPr>
          <p:cNvSpPr txBox="1"/>
          <p:nvPr/>
        </p:nvSpPr>
        <p:spPr>
          <a:xfrm>
            <a:off x="3396233" y="5212822"/>
            <a:ext cx="20406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s-CO" sz="1200" dirty="0">
                <a:solidFill>
                  <a:srgbClr val="1D446B"/>
                </a:solidFill>
                <a:latin typeface="Poppins" pitchFamily="2" charset="77"/>
                <a:ea typeface="Lato Black"/>
                <a:cs typeface="Poppins" pitchFamily="2" charset="77"/>
              </a:rPr>
              <a:t>Estrategia de respuesta inmediata ante la problemática de acceso: PMU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4D33F0-6C59-E6EE-1C46-D770D76FF173}"/>
              </a:ext>
            </a:extLst>
          </p:cNvPr>
          <p:cNvSpPr txBox="1"/>
          <p:nvPr/>
        </p:nvSpPr>
        <p:spPr>
          <a:xfrm>
            <a:off x="5923567" y="5229485"/>
            <a:ext cx="2040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s-CO" sz="1200" dirty="0">
                <a:solidFill>
                  <a:srgbClr val="1D446B"/>
                </a:solidFill>
                <a:latin typeface="Poppins" pitchFamily="2" charset="77"/>
                <a:ea typeface="Lato Black"/>
                <a:cs typeface="Poppins" pitchFamily="2" charset="77"/>
              </a:rPr>
              <a:t>Alertas en los territorios y poblaciones vulnerables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76B23E-46D3-73BB-E40B-C48FEE834DB6}"/>
              </a:ext>
            </a:extLst>
          </p:cNvPr>
          <p:cNvSpPr txBox="1"/>
          <p:nvPr/>
        </p:nvSpPr>
        <p:spPr>
          <a:xfrm>
            <a:off x="8741067" y="5202878"/>
            <a:ext cx="20406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s-CO" sz="1200" dirty="0">
                <a:solidFill>
                  <a:srgbClr val="1D446B"/>
                </a:solidFill>
                <a:latin typeface="Poppins" pitchFamily="2" charset="77"/>
                <a:ea typeface="Lato Black"/>
                <a:cs typeface="Poppins" pitchFamily="2" charset="77"/>
              </a:rPr>
              <a:t>Recomendaciones</a:t>
            </a:r>
          </a:p>
        </p:txBody>
      </p:sp>
      <p:pic>
        <p:nvPicPr>
          <p:cNvPr id="3" name="Picture 9" descr="A person standing with her arm around another person&#10;&#10;AI-generated content may be incorrect.">
            <a:extLst>
              <a:ext uri="{FF2B5EF4-FFF2-40B4-BE49-F238E27FC236}">
                <a16:creationId xmlns:a16="http://schemas.microsoft.com/office/drawing/2014/main" id="{D8729092-4F47-D3AF-73E3-10A350230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857" y="1719676"/>
            <a:ext cx="2198980" cy="2933257"/>
          </a:xfrm>
          <a:prstGeom prst="rect">
            <a:avLst/>
          </a:prstGeom>
        </p:spPr>
      </p:pic>
      <p:pic>
        <p:nvPicPr>
          <p:cNvPr id="5" name="Picture 15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5329BD8A-DD0D-701A-AD53-89670A678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"/>
          <a:stretch>
            <a:fillRect/>
          </a:stretch>
        </p:blipFill>
        <p:spPr>
          <a:xfrm>
            <a:off x="3429830" y="1732161"/>
            <a:ext cx="2219227" cy="2890114"/>
          </a:xfrm>
          <a:prstGeom prst="rect">
            <a:avLst/>
          </a:prstGeom>
        </p:spPr>
      </p:pic>
      <p:pic>
        <p:nvPicPr>
          <p:cNvPr id="7" name="Picture 6" descr="A group of people standing in front of a counter&#10;&#10;AI-generated content may be incorrect.">
            <a:extLst>
              <a:ext uri="{FF2B5EF4-FFF2-40B4-BE49-F238E27FC236}">
                <a16:creationId xmlns:a16="http://schemas.microsoft.com/office/drawing/2014/main" id="{5FA3C7D1-2B51-FF2E-520D-CDFA5AB06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4" r="12895"/>
          <a:stretch>
            <a:fillRect/>
          </a:stretch>
        </p:blipFill>
        <p:spPr>
          <a:xfrm>
            <a:off x="866226" y="1730182"/>
            <a:ext cx="2196349" cy="2902599"/>
          </a:xfrm>
          <a:prstGeom prst="rect">
            <a:avLst/>
          </a:prstGeom>
        </p:spPr>
      </p:pic>
      <p:pic>
        <p:nvPicPr>
          <p:cNvPr id="8" name="Picture 8" descr="A group of people in a store&#10;&#10;AI-generated content may be incorrect.">
            <a:extLst>
              <a:ext uri="{FF2B5EF4-FFF2-40B4-BE49-F238E27FC236}">
                <a16:creationId xmlns:a16="http://schemas.microsoft.com/office/drawing/2014/main" id="{09432C06-FE3C-F863-17AA-BE4CDDF99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225" r="45936"/>
          <a:stretch>
            <a:fillRect/>
          </a:stretch>
        </p:blipFill>
        <p:spPr>
          <a:xfrm>
            <a:off x="6016312" y="1719676"/>
            <a:ext cx="2411291" cy="2902599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34EF91FD-855E-42EB-A008-65CBC09FD632}"/>
              </a:ext>
            </a:extLst>
          </p:cNvPr>
          <p:cNvSpPr txBox="1"/>
          <p:nvPr/>
        </p:nvSpPr>
        <p:spPr>
          <a:xfrm>
            <a:off x="5436835" y="711786"/>
            <a:ext cx="5593866" cy="6072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lang="es-CO" sz="1000" i="1" dirty="0">
                <a:solidFill>
                  <a:srgbClr val="004EA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“"Los derechos fundamentales cuando se vulneran generan víctimas. Entonces, una persona afectada de su derecho a la salud, lo que es, es una víctima, y así lo atendemos desde la Defensoría.“ </a:t>
            </a:r>
            <a:r>
              <a:rPr lang="es-CO" sz="1000" b="1" i="1" dirty="0">
                <a:solidFill>
                  <a:srgbClr val="004EA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Defensor Regional del Pueblo</a:t>
            </a:r>
            <a:endParaRPr lang="es-CO" sz="1000" dirty="0">
              <a:solidFill>
                <a:srgbClr val="004EA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5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07;p29">
            <a:extLst>
              <a:ext uri="{FF2B5EF4-FFF2-40B4-BE49-F238E27FC236}">
                <a16:creationId xmlns:a16="http://schemas.microsoft.com/office/drawing/2014/main" id="{902FA31F-9B70-C3A4-40C7-913364987A1F}"/>
              </a:ext>
            </a:extLst>
          </p:cNvPr>
          <p:cNvSpPr txBox="1">
            <a:spLocks/>
          </p:cNvSpPr>
          <p:nvPr/>
        </p:nvSpPr>
        <p:spPr>
          <a:xfrm>
            <a:off x="561588" y="1049844"/>
            <a:ext cx="10606164" cy="6784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s-CO" sz="3200" b="1" dirty="0">
              <a:solidFill>
                <a:srgbClr val="196B2F"/>
              </a:solidFill>
              <a:latin typeface="Poppins" pitchFamily="2" charset="77"/>
              <a:ea typeface="Lato Black" panose="020F0502020204030203" pitchFamily="34" charset="0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37A4E7-C26B-D7D6-CCC0-4A0065C2A1BE}"/>
              </a:ext>
            </a:extLst>
          </p:cNvPr>
          <p:cNvSpPr txBox="1"/>
          <p:nvPr/>
        </p:nvSpPr>
        <p:spPr>
          <a:xfrm>
            <a:off x="5159450" y="2788247"/>
            <a:ext cx="27879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    Rojo:  </a:t>
            </a:r>
          </a:p>
          <a:p>
            <a:r>
              <a:rPr lang="es-CO" sz="1400" dirty="0">
                <a:solidFill>
                  <a:srgbClr val="595959"/>
                </a:solidFill>
                <a:latin typeface="Poppins" pitchFamily="2" charset="77"/>
                <a:cs typeface="Poppins" pitchFamily="2" charset="77"/>
              </a:rPr>
              <a:t>Departamentos dónde las      vulneraciones al derecho a la salud son más críticas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A24D6F-DC6D-D520-07FA-6A51DE44CCCE}"/>
              </a:ext>
            </a:extLst>
          </p:cNvPr>
          <p:cNvSpPr txBox="1"/>
          <p:nvPr/>
        </p:nvSpPr>
        <p:spPr>
          <a:xfrm>
            <a:off x="8005856" y="3161688"/>
            <a:ext cx="27879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rgbClr val="14618F"/>
                </a:solidFill>
                <a:latin typeface="Poppins" pitchFamily="2" charset="77"/>
                <a:cs typeface="Poppins" pitchFamily="2" charset="77"/>
              </a:rPr>
              <a:t>Vichada, Guainía, Chocó, San Andrés y Providencia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4E344A-B56E-3983-C084-4BB4098D6EFA}"/>
              </a:ext>
            </a:extLst>
          </p:cNvPr>
          <p:cNvSpPr txBox="1"/>
          <p:nvPr/>
        </p:nvSpPr>
        <p:spPr>
          <a:xfrm>
            <a:off x="5159449" y="4007684"/>
            <a:ext cx="32254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437FDA"/>
                </a:solidFill>
                <a:latin typeface="Poppins" pitchFamily="2" charset="77"/>
                <a:cs typeface="Poppins" pitchFamily="2" charset="77"/>
              </a:rPr>
              <a:t>    Naranja:  </a:t>
            </a:r>
          </a:p>
          <a:p>
            <a:r>
              <a:rPr lang="es-CO" sz="1400" dirty="0">
                <a:solidFill>
                  <a:srgbClr val="595959"/>
                </a:solidFill>
                <a:latin typeface="Poppins" pitchFamily="2" charset="77"/>
                <a:cs typeface="Poppins" pitchFamily="2" charset="77"/>
              </a:rPr>
              <a:t>Departamentos dónde las vulneraciones al derecho a</a:t>
            </a:r>
          </a:p>
          <a:p>
            <a:r>
              <a:rPr lang="es-CO" sz="1400" dirty="0">
                <a:solidFill>
                  <a:srgbClr val="595959"/>
                </a:solidFill>
                <a:latin typeface="Poppins" pitchFamily="2" charset="77"/>
                <a:cs typeface="Poppins" pitchFamily="2" charset="77"/>
              </a:rPr>
              <a:t>la salud son intermedias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31781F-CEE6-99A4-7B91-A20E40E6556D}"/>
              </a:ext>
            </a:extLst>
          </p:cNvPr>
          <p:cNvSpPr txBox="1"/>
          <p:nvPr/>
        </p:nvSpPr>
        <p:spPr>
          <a:xfrm>
            <a:off x="8005856" y="4164115"/>
            <a:ext cx="26933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rgbClr val="14618F"/>
                </a:solidFill>
                <a:latin typeface="Century Gothic" panose="020B0502020202020204" pitchFamily="34" charset="0"/>
              </a:rPr>
              <a:t>Guajira, Arauca, Amazonas, Putumayo, Nariño, Vaupés, Córdoba, Guaviare, Risaralda, Caldas y Quindío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202870-3F52-9C63-7C6E-E429EED26595}"/>
              </a:ext>
            </a:extLst>
          </p:cNvPr>
          <p:cNvSpPr txBox="1"/>
          <p:nvPr/>
        </p:nvSpPr>
        <p:spPr>
          <a:xfrm>
            <a:off x="4824464" y="910931"/>
            <a:ext cx="6705421" cy="1698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9080" lvl="1" indent="-129540" algn="just">
              <a:lnSpc>
                <a:spcPct val="107000"/>
              </a:lnSpc>
              <a:buFont typeface="Arial"/>
              <a:buChar char="•"/>
            </a:pP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La categorización de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los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departamentos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 se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basa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 en variables socioeconómicas y de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salud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,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incluyendo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tutelas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,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deudas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 de EPS,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prestación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 del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servicio,gasto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 de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bolsillo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,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índice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 de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pobreza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,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reclamos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,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número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 de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gestores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farmacéuticos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 y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asignaciones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 del SGP.</a:t>
            </a:r>
          </a:p>
          <a:p>
            <a:pPr marL="259080" lvl="1" indent="-129540" algn="just">
              <a:lnSpc>
                <a:spcPct val="107000"/>
              </a:lnSpc>
              <a:buFont typeface="Arial"/>
              <a:buChar char="•"/>
            </a:pPr>
            <a:endParaRPr lang="en-US" sz="1400" dirty="0">
              <a:solidFill>
                <a:srgbClr val="595959"/>
              </a:solidFill>
              <a:latin typeface="Poppins" pitchFamily="2" charset="77"/>
              <a:ea typeface="DM Sans"/>
              <a:cs typeface="Poppins" pitchFamily="2" charset="77"/>
              <a:sym typeface="DM Sans"/>
            </a:endParaRPr>
          </a:p>
          <a:p>
            <a:pPr marL="259080" lvl="1" indent="-129540" algn="just">
              <a:lnSpc>
                <a:spcPct val="107000"/>
              </a:lnSpc>
              <a:buFont typeface="Arial"/>
              <a:buChar char="•"/>
            </a:pP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Esta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información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permite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clasificar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los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territorios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según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el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nivel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 de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vulneración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 y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necesidad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 del derecho a la </a:t>
            </a:r>
            <a:r>
              <a:rPr lang="en-US" sz="1400" dirty="0" err="1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salud</a:t>
            </a:r>
            <a:r>
              <a:rPr lang="en-US" sz="1400" dirty="0">
                <a:solidFill>
                  <a:srgbClr val="595959"/>
                </a:solidFill>
                <a:latin typeface="Poppins" pitchFamily="2" charset="77"/>
                <a:ea typeface="DM Sans"/>
                <a:cs typeface="Poppins" pitchFamily="2" charset="77"/>
                <a:sym typeface="DM Sans"/>
              </a:rPr>
              <a:t>.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E769EB59-C93E-811D-8451-F7AD7C317B3F}"/>
              </a:ext>
            </a:extLst>
          </p:cNvPr>
          <p:cNvCxnSpPr>
            <a:cxnSpLocks/>
          </p:cNvCxnSpPr>
          <p:nvPr/>
        </p:nvCxnSpPr>
        <p:spPr>
          <a:xfrm>
            <a:off x="5159449" y="3966906"/>
            <a:ext cx="5340742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Google Shape;307;p29">
            <a:extLst>
              <a:ext uri="{FF2B5EF4-FFF2-40B4-BE49-F238E27FC236}">
                <a16:creationId xmlns:a16="http://schemas.microsoft.com/office/drawing/2014/main" id="{9D73621D-36BD-3657-FA4D-D1E390225230}"/>
              </a:ext>
            </a:extLst>
          </p:cNvPr>
          <p:cNvSpPr txBox="1">
            <a:spLocks/>
          </p:cNvSpPr>
          <p:nvPr/>
        </p:nvSpPr>
        <p:spPr>
          <a:xfrm>
            <a:off x="452072" y="153988"/>
            <a:ext cx="10606163" cy="6784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200" b="1" dirty="0">
                <a:solidFill>
                  <a:srgbClr val="196B2F"/>
                </a:solidFill>
                <a:latin typeface="Poppins" pitchFamily="2" charset="77"/>
                <a:ea typeface="Lato Black" panose="020F0502020204030203" pitchFamily="34" charset="0"/>
                <a:cs typeface="Poppins" pitchFamily="2" charset="77"/>
              </a:rPr>
              <a:t>Mapa de calor de vulneraciones y necesidades en los territorios</a:t>
            </a:r>
          </a:p>
          <a:p>
            <a:pPr>
              <a:spcBef>
                <a:spcPts val="0"/>
              </a:spcBef>
            </a:pPr>
            <a:endParaRPr lang="es-CO" sz="3200" b="1" dirty="0">
              <a:solidFill>
                <a:srgbClr val="196B2F"/>
              </a:solidFill>
              <a:latin typeface="Poppins" pitchFamily="2" charset="77"/>
              <a:ea typeface="Lato Black" panose="020F0502020204030203" pitchFamily="34" charset="0"/>
              <a:cs typeface="Poppins" pitchFamily="2" charset="77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8F39B81B-FDCC-D6D6-7260-AA7DB98AF2C3}"/>
              </a:ext>
            </a:extLst>
          </p:cNvPr>
          <p:cNvCxnSpPr>
            <a:cxnSpLocks/>
          </p:cNvCxnSpPr>
          <p:nvPr/>
        </p:nvCxnSpPr>
        <p:spPr>
          <a:xfrm>
            <a:off x="5159449" y="2725626"/>
            <a:ext cx="5340742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515CD72-F03A-4632-F2A9-1D4357D10BF7}"/>
              </a:ext>
            </a:extLst>
          </p:cNvPr>
          <p:cNvCxnSpPr>
            <a:cxnSpLocks/>
          </p:cNvCxnSpPr>
          <p:nvPr/>
        </p:nvCxnSpPr>
        <p:spPr>
          <a:xfrm>
            <a:off x="5212203" y="5182755"/>
            <a:ext cx="5340742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lipse 1">
            <a:extLst>
              <a:ext uri="{FF2B5EF4-FFF2-40B4-BE49-F238E27FC236}">
                <a16:creationId xmlns:a16="http://schemas.microsoft.com/office/drawing/2014/main" id="{A418A7F5-81EE-A46E-5DE0-71FEDA5C7FE8}"/>
              </a:ext>
            </a:extLst>
          </p:cNvPr>
          <p:cNvSpPr/>
          <p:nvPr/>
        </p:nvSpPr>
        <p:spPr>
          <a:xfrm>
            <a:off x="5212203" y="2877453"/>
            <a:ext cx="209997" cy="2099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0000"/>
              </a:solidFill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ABF69DF1-6B20-6F6E-18AB-7EDCFFBAF84E}"/>
              </a:ext>
            </a:extLst>
          </p:cNvPr>
          <p:cNvSpPr/>
          <p:nvPr/>
        </p:nvSpPr>
        <p:spPr>
          <a:xfrm>
            <a:off x="5212202" y="4139236"/>
            <a:ext cx="209997" cy="209997"/>
          </a:xfrm>
          <a:prstGeom prst="ellipse">
            <a:avLst/>
          </a:prstGeom>
          <a:solidFill>
            <a:srgbClr val="FC8F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0000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9353BB9-4418-4665-78EC-D2AA3B06D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38" y="948520"/>
            <a:ext cx="4625008" cy="5662195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6CB755D0-69EB-0E12-FDDC-2794237EA202}"/>
              </a:ext>
            </a:extLst>
          </p:cNvPr>
          <p:cNvSpPr/>
          <p:nvPr/>
        </p:nvSpPr>
        <p:spPr>
          <a:xfrm>
            <a:off x="1679838" y="3270076"/>
            <a:ext cx="122464" cy="1224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0000"/>
              </a:solidFill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DAD89F91-9AC1-F14B-FA42-0A120A364567}"/>
              </a:ext>
            </a:extLst>
          </p:cNvPr>
          <p:cNvSpPr/>
          <p:nvPr/>
        </p:nvSpPr>
        <p:spPr>
          <a:xfrm>
            <a:off x="3259438" y="5213326"/>
            <a:ext cx="122464" cy="122464"/>
          </a:xfrm>
          <a:prstGeom prst="ellipse">
            <a:avLst/>
          </a:prstGeom>
          <a:solidFill>
            <a:srgbClr val="FC8F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0000"/>
              </a:solidFill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DBFC9A69-DCC7-791F-0FA4-0517390C364A}"/>
              </a:ext>
            </a:extLst>
          </p:cNvPr>
          <p:cNvSpPr/>
          <p:nvPr/>
        </p:nvSpPr>
        <p:spPr>
          <a:xfrm>
            <a:off x="3381902" y="4712993"/>
            <a:ext cx="122464" cy="122464"/>
          </a:xfrm>
          <a:prstGeom prst="ellipse">
            <a:avLst/>
          </a:prstGeom>
          <a:solidFill>
            <a:srgbClr val="FC8F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0000"/>
              </a:solidFill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C76ADAEA-0BC5-E33B-0DFF-88AED3047F12}"/>
              </a:ext>
            </a:extLst>
          </p:cNvPr>
          <p:cNvSpPr/>
          <p:nvPr/>
        </p:nvSpPr>
        <p:spPr>
          <a:xfrm>
            <a:off x="3065802" y="4343083"/>
            <a:ext cx="122464" cy="122464"/>
          </a:xfrm>
          <a:prstGeom prst="ellipse">
            <a:avLst/>
          </a:prstGeom>
          <a:solidFill>
            <a:srgbClr val="FC8F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0000"/>
              </a:solidFill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DE4855C6-7843-F138-AC20-915F1D2A9124}"/>
              </a:ext>
            </a:extLst>
          </p:cNvPr>
          <p:cNvSpPr/>
          <p:nvPr/>
        </p:nvSpPr>
        <p:spPr>
          <a:xfrm>
            <a:off x="3320670" y="2980972"/>
            <a:ext cx="122464" cy="122464"/>
          </a:xfrm>
          <a:prstGeom prst="ellipse">
            <a:avLst/>
          </a:prstGeom>
          <a:solidFill>
            <a:srgbClr val="FC8F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0000"/>
              </a:solidFill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10A9DF4-B041-2C89-4D4C-76EEB7BD6A1F}"/>
              </a:ext>
            </a:extLst>
          </p:cNvPr>
          <p:cNvSpPr/>
          <p:nvPr/>
        </p:nvSpPr>
        <p:spPr>
          <a:xfrm>
            <a:off x="2812860" y="1605824"/>
            <a:ext cx="122464" cy="122464"/>
          </a:xfrm>
          <a:prstGeom prst="ellipse">
            <a:avLst/>
          </a:prstGeom>
          <a:solidFill>
            <a:srgbClr val="FC8F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0000"/>
              </a:solidFill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0CF29913-C4E0-8FD2-7089-692B9F036CB0}"/>
              </a:ext>
            </a:extLst>
          </p:cNvPr>
          <p:cNvSpPr/>
          <p:nvPr/>
        </p:nvSpPr>
        <p:spPr>
          <a:xfrm>
            <a:off x="1981502" y="2433140"/>
            <a:ext cx="122464" cy="122464"/>
          </a:xfrm>
          <a:prstGeom prst="ellipse">
            <a:avLst/>
          </a:prstGeom>
          <a:solidFill>
            <a:srgbClr val="FC8F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0000"/>
              </a:solidFill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5E41C353-1C87-12ED-B51C-91B6ED3A72F9}"/>
              </a:ext>
            </a:extLst>
          </p:cNvPr>
          <p:cNvSpPr/>
          <p:nvPr/>
        </p:nvSpPr>
        <p:spPr>
          <a:xfrm>
            <a:off x="2103966" y="3335844"/>
            <a:ext cx="122464" cy="122464"/>
          </a:xfrm>
          <a:prstGeom prst="ellipse">
            <a:avLst/>
          </a:prstGeom>
          <a:solidFill>
            <a:srgbClr val="FC8F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0000"/>
              </a:solidFill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8ECF068C-198A-3AD5-A192-CDCF919028C8}"/>
              </a:ext>
            </a:extLst>
          </p:cNvPr>
          <p:cNvSpPr/>
          <p:nvPr/>
        </p:nvSpPr>
        <p:spPr>
          <a:xfrm>
            <a:off x="1849281" y="4694854"/>
            <a:ext cx="122464" cy="122464"/>
          </a:xfrm>
          <a:prstGeom prst="ellipse">
            <a:avLst/>
          </a:prstGeom>
          <a:solidFill>
            <a:srgbClr val="FC8F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0000"/>
              </a:solidFill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F2E460F1-931C-AC9B-8DAD-2AC57BE64A24}"/>
              </a:ext>
            </a:extLst>
          </p:cNvPr>
          <p:cNvSpPr/>
          <p:nvPr/>
        </p:nvSpPr>
        <p:spPr>
          <a:xfrm>
            <a:off x="1281552" y="4404315"/>
            <a:ext cx="122464" cy="122464"/>
          </a:xfrm>
          <a:prstGeom prst="ellipse">
            <a:avLst/>
          </a:prstGeom>
          <a:solidFill>
            <a:srgbClr val="FC8F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0000"/>
              </a:solidFill>
            </a:endParaRP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6A41B31A-0C01-8021-6158-14E880DE8056}"/>
              </a:ext>
            </a:extLst>
          </p:cNvPr>
          <p:cNvSpPr/>
          <p:nvPr/>
        </p:nvSpPr>
        <p:spPr>
          <a:xfrm>
            <a:off x="1443881" y="1615453"/>
            <a:ext cx="122464" cy="1224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0000"/>
              </a:solidFill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1137BC49-1CA9-A287-FC9B-5A34A56FC289}"/>
              </a:ext>
            </a:extLst>
          </p:cNvPr>
          <p:cNvSpPr/>
          <p:nvPr/>
        </p:nvSpPr>
        <p:spPr>
          <a:xfrm>
            <a:off x="3862785" y="3439891"/>
            <a:ext cx="122464" cy="1224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0000"/>
              </a:solidFill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183B93AF-0A97-3555-CA3C-A0A62A1BD0E0}"/>
              </a:ext>
            </a:extLst>
          </p:cNvPr>
          <p:cNvSpPr/>
          <p:nvPr/>
        </p:nvSpPr>
        <p:spPr>
          <a:xfrm>
            <a:off x="3924017" y="4097366"/>
            <a:ext cx="122464" cy="1224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8BE80A8-77E2-76FA-E2F2-3DFE68FF7AD6}"/>
              </a:ext>
            </a:extLst>
          </p:cNvPr>
          <p:cNvSpPr/>
          <p:nvPr/>
        </p:nvSpPr>
        <p:spPr>
          <a:xfrm>
            <a:off x="2625681" y="1958250"/>
            <a:ext cx="122465" cy="1224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FF21DEF-B6E0-73F9-DA04-FA537092D94E}"/>
              </a:ext>
            </a:extLst>
          </p:cNvPr>
          <p:cNvSpPr/>
          <p:nvPr/>
        </p:nvSpPr>
        <p:spPr>
          <a:xfrm>
            <a:off x="2365126" y="1771633"/>
            <a:ext cx="122465" cy="1224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F895E05-C7F5-002A-5FB1-A3DC13FE07E3}"/>
              </a:ext>
            </a:extLst>
          </p:cNvPr>
          <p:cNvSpPr/>
          <p:nvPr/>
        </p:nvSpPr>
        <p:spPr>
          <a:xfrm>
            <a:off x="2103966" y="1912978"/>
            <a:ext cx="122465" cy="1224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6FEA386-9975-589D-904E-1AEBA07A102C}"/>
              </a:ext>
            </a:extLst>
          </p:cNvPr>
          <p:cNvSpPr/>
          <p:nvPr/>
        </p:nvSpPr>
        <p:spPr>
          <a:xfrm>
            <a:off x="2480903" y="4720560"/>
            <a:ext cx="122465" cy="1224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8FD0866-3E65-F304-F58D-E377EF645622}"/>
              </a:ext>
            </a:extLst>
          </p:cNvPr>
          <p:cNvSpPr/>
          <p:nvPr/>
        </p:nvSpPr>
        <p:spPr>
          <a:xfrm>
            <a:off x="2741458" y="3970500"/>
            <a:ext cx="122465" cy="1224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412AF6A-EFFD-8AA1-34F6-0E79B3FA666C}"/>
              </a:ext>
            </a:extLst>
          </p:cNvPr>
          <p:cNvSpPr/>
          <p:nvPr/>
        </p:nvSpPr>
        <p:spPr>
          <a:xfrm>
            <a:off x="2177053" y="2317257"/>
            <a:ext cx="122465" cy="1224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61E0D12-27D1-DC9C-4F41-21C9C162686F}"/>
              </a:ext>
            </a:extLst>
          </p:cNvPr>
          <p:cNvSpPr/>
          <p:nvPr/>
        </p:nvSpPr>
        <p:spPr>
          <a:xfrm>
            <a:off x="3198205" y="3329234"/>
            <a:ext cx="122465" cy="1224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6D99490-AFE2-CD0F-793D-2F83E6363632}"/>
              </a:ext>
            </a:extLst>
          </p:cNvPr>
          <p:cNvSpPr/>
          <p:nvPr/>
        </p:nvSpPr>
        <p:spPr>
          <a:xfrm>
            <a:off x="2038285" y="2892070"/>
            <a:ext cx="122465" cy="1224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93FC1B9-F626-C468-4945-82F25812BE96}"/>
              </a:ext>
            </a:extLst>
          </p:cNvPr>
          <p:cNvSpPr/>
          <p:nvPr/>
        </p:nvSpPr>
        <p:spPr>
          <a:xfrm>
            <a:off x="2788410" y="2433140"/>
            <a:ext cx="122465" cy="1224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B8B9514-61D6-27D0-18D4-CE320800B749}"/>
              </a:ext>
            </a:extLst>
          </p:cNvPr>
          <p:cNvSpPr/>
          <p:nvPr/>
        </p:nvSpPr>
        <p:spPr>
          <a:xfrm>
            <a:off x="2603368" y="2969213"/>
            <a:ext cx="122465" cy="1224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D0BDB27-6D37-BFF6-5034-9DF45310AEA4}"/>
              </a:ext>
            </a:extLst>
          </p:cNvPr>
          <p:cNvSpPr/>
          <p:nvPr/>
        </p:nvSpPr>
        <p:spPr>
          <a:xfrm>
            <a:off x="1801054" y="3783370"/>
            <a:ext cx="122465" cy="1224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38903F2-B50A-A1EA-D9A9-81EC94881684}"/>
              </a:ext>
            </a:extLst>
          </p:cNvPr>
          <p:cNvSpPr/>
          <p:nvPr/>
        </p:nvSpPr>
        <p:spPr>
          <a:xfrm>
            <a:off x="1618605" y="4144687"/>
            <a:ext cx="122465" cy="1224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42491AA-458B-A2FC-03D5-510FC77FB86F}"/>
              </a:ext>
            </a:extLst>
          </p:cNvPr>
          <p:cNvSpPr/>
          <p:nvPr/>
        </p:nvSpPr>
        <p:spPr>
          <a:xfrm>
            <a:off x="2085237" y="4092964"/>
            <a:ext cx="122465" cy="1224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41378E1-C285-6F82-C068-9C89FAE4AE5A}"/>
              </a:ext>
            </a:extLst>
          </p:cNvPr>
          <p:cNvSpPr/>
          <p:nvPr/>
        </p:nvSpPr>
        <p:spPr>
          <a:xfrm>
            <a:off x="2146469" y="3718386"/>
            <a:ext cx="122465" cy="1224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C54CB6C-48F0-5931-0B79-51797ECE3F23}"/>
              </a:ext>
            </a:extLst>
          </p:cNvPr>
          <p:cNvSpPr/>
          <p:nvPr/>
        </p:nvSpPr>
        <p:spPr>
          <a:xfrm>
            <a:off x="2419670" y="3400516"/>
            <a:ext cx="122465" cy="1224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F5114A6-BB55-C74C-6584-C4D91AF5BE30}"/>
              </a:ext>
            </a:extLst>
          </p:cNvPr>
          <p:cNvSpPr/>
          <p:nvPr/>
        </p:nvSpPr>
        <p:spPr>
          <a:xfrm>
            <a:off x="2419669" y="3576535"/>
            <a:ext cx="122465" cy="1224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1159971-E8C4-8962-CD3A-D64BE287771A}"/>
              </a:ext>
            </a:extLst>
          </p:cNvPr>
          <p:cNvSpPr/>
          <p:nvPr/>
        </p:nvSpPr>
        <p:spPr>
          <a:xfrm>
            <a:off x="2727177" y="3283908"/>
            <a:ext cx="122465" cy="1224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D3D5977-DC06-AFE2-17A7-FCF2E02706EE}"/>
              </a:ext>
            </a:extLst>
          </p:cNvPr>
          <p:cNvSpPr txBox="1"/>
          <p:nvPr/>
        </p:nvSpPr>
        <p:spPr>
          <a:xfrm>
            <a:off x="5212202" y="5247232"/>
            <a:ext cx="32254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437FDA"/>
                </a:solidFill>
                <a:latin typeface="Poppins" pitchFamily="2" charset="77"/>
                <a:cs typeface="Poppins" pitchFamily="2" charset="77"/>
              </a:rPr>
              <a:t>    Amarillo</a:t>
            </a:r>
          </a:p>
          <a:p>
            <a:r>
              <a:rPr lang="es-CO" sz="1400" dirty="0">
                <a:solidFill>
                  <a:srgbClr val="595959"/>
                </a:solidFill>
                <a:latin typeface="Poppins" pitchFamily="2" charset="77"/>
                <a:cs typeface="Poppins" pitchFamily="2" charset="77"/>
              </a:rPr>
              <a:t>Departamentos dónde las vulneraciones al derecho a</a:t>
            </a:r>
          </a:p>
          <a:p>
            <a:r>
              <a:rPr lang="es-CO" sz="1400" dirty="0">
                <a:solidFill>
                  <a:srgbClr val="595959"/>
                </a:solidFill>
                <a:latin typeface="Poppins" pitchFamily="2" charset="77"/>
                <a:cs typeface="Poppins" pitchFamily="2" charset="77"/>
              </a:rPr>
              <a:t>la salud son menos críticas</a:t>
            </a:r>
          </a:p>
        </p:txBody>
      </p:sp>
      <p:cxnSp>
        <p:nvCxnSpPr>
          <p:cNvPr id="49" name="Conector recto 2">
            <a:extLst>
              <a:ext uri="{FF2B5EF4-FFF2-40B4-BE49-F238E27FC236}">
                <a16:creationId xmlns:a16="http://schemas.microsoft.com/office/drawing/2014/main" id="{F5EAA82A-A676-783D-E03D-42DF03BB95D8}"/>
              </a:ext>
            </a:extLst>
          </p:cNvPr>
          <p:cNvCxnSpPr>
            <a:cxnSpLocks/>
          </p:cNvCxnSpPr>
          <p:nvPr/>
        </p:nvCxnSpPr>
        <p:spPr>
          <a:xfrm>
            <a:off x="5212202" y="5206454"/>
            <a:ext cx="5340742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14">
            <a:extLst>
              <a:ext uri="{FF2B5EF4-FFF2-40B4-BE49-F238E27FC236}">
                <a16:creationId xmlns:a16="http://schemas.microsoft.com/office/drawing/2014/main" id="{F7BF3538-FCA4-2C5E-66D1-5F456925B4C1}"/>
              </a:ext>
            </a:extLst>
          </p:cNvPr>
          <p:cNvCxnSpPr>
            <a:cxnSpLocks/>
          </p:cNvCxnSpPr>
          <p:nvPr/>
        </p:nvCxnSpPr>
        <p:spPr>
          <a:xfrm>
            <a:off x="5264956" y="6422303"/>
            <a:ext cx="5340742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Elipse 4">
            <a:extLst>
              <a:ext uri="{FF2B5EF4-FFF2-40B4-BE49-F238E27FC236}">
                <a16:creationId xmlns:a16="http://schemas.microsoft.com/office/drawing/2014/main" id="{77CDF0C7-679C-3833-B73A-A1D817C48AFB}"/>
              </a:ext>
            </a:extLst>
          </p:cNvPr>
          <p:cNvSpPr/>
          <p:nvPr/>
        </p:nvSpPr>
        <p:spPr>
          <a:xfrm>
            <a:off x="5264955" y="5378784"/>
            <a:ext cx="209997" cy="20999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26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76101-75BB-447E-82D5-11EC5F2F3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07;p29">
            <a:extLst>
              <a:ext uri="{FF2B5EF4-FFF2-40B4-BE49-F238E27FC236}">
                <a16:creationId xmlns:a16="http://schemas.microsoft.com/office/drawing/2014/main" id="{AD072442-2806-BFC2-2AE2-C54CB02FB547}"/>
              </a:ext>
            </a:extLst>
          </p:cNvPr>
          <p:cNvSpPr txBox="1">
            <a:spLocks/>
          </p:cNvSpPr>
          <p:nvPr/>
        </p:nvSpPr>
        <p:spPr>
          <a:xfrm>
            <a:off x="561588" y="1142564"/>
            <a:ext cx="10606164" cy="6784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s-CO" sz="3200" b="1" dirty="0">
              <a:solidFill>
                <a:srgbClr val="196B2F"/>
              </a:solidFill>
              <a:latin typeface="Poppins" pitchFamily="2" charset="77"/>
              <a:ea typeface="Lato Black" panose="020F0502020204030203" pitchFamily="34" charset="0"/>
              <a:cs typeface="Poppi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F521A-B6D2-78EB-2042-337D20D4A3B0}"/>
              </a:ext>
            </a:extLst>
          </p:cNvPr>
          <p:cNvSpPr txBox="1"/>
          <p:nvPr/>
        </p:nvSpPr>
        <p:spPr>
          <a:xfrm>
            <a:off x="675968" y="885103"/>
            <a:ext cx="94249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dirty="0">
                <a:solidFill>
                  <a:srgbClr val="595959"/>
                </a:solidFill>
                <a:effectLst/>
                <a:latin typeface="Poppins" pitchFamily="2" charset="77"/>
                <a:ea typeface="MS Mincho" panose="02020609040205080304" pitchFamily="49" charset="-128"/>
                <a:cs typeface="Poppins" pitchFamily="2" charset="77"/>
              </a:rPr>
              <a:t>A partir de la Encuesta de Dispensación y los Puestos de Mando Unificado (PMU) </a:t>
            </a:r>
            <a:endParaRPr lang="es-CO" dirty="0">
              <a:solidFill>
                <a:srgbClr val="595959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19ACA3-E8AF-6D37-4AAA-EFB4B231FECA}"/>
              </a:ext>
            </a:extLst>
          </p:cNvPr>
          <p:cNvSpPr txBox="1"/>
          <p:nvPr/>
        </p:nvSpPr>
        <p:spPr>
          <a:xfrm>
            <a:off x="1538296" y="2051048"/>
            <a:ext cx="4010221" cy="593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r>
              <a:rPr lang="es-ES" sz="1800" b="1" dirty="0">
                <a:solidFill>
                  <a:srgbClr val="004EA1"/>
                </a:solidFill>
                <a:effectLst/>
                <a:latin typeface="Poppins" pitchFamily="2" charset="77"/>
                <a:ea typeface="MS Mincho" panose="02020609040205080304" pitchFamily="49" charset="-128"/>
                <a:cs typeface="Poppins" pitchFamily="2" charset="77"/>
              </a:rPr>
              <a:t>Mujer mayor con enfermedades crónicas descompensadas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56D31E-ED31-D5D3-CEEB-61C5D9467AE5}"/>
              </a:ext>
            </a:extLst>
          </p:cNvPr>
          <p:cNvSpPr txBox="1"/>
          <p:nvPr/>
        </p:nvSpPr>
        <p:spPr>
          <a:xfrm>
            <a:off x="1538296" y="2685515"/>
            <a:ext cx="409364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300" dirty="0">
                <a:solidFill>
                  <a:srgbClr val="595959"/>
                </a:solidFill>
                <a:effectLst/>
                <a:latin typeface="Poppins" pitchFamily="2" charset="77"/>
                <a:ea typeface="MS Mincho" panose="02020609040205080304" pitchFamily="49" charset="-128"/>
                <a:cs typeface="Poppins" pitchFamily="2" charset="77"/>
              </a:rPr>
              <a:t>Enfrentan graves dificultades para acceder a los medicamentos que necesitan a diario para controlar enfermedades como la presión alta o la diabetes.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87982B-406B-C0F6-02DE-6021349F4750}"/>
              </a:ext>
            </a:extLst>
          </p:cNvPr>
          <p:cNvSpPr txBox="1"/>
          <p:nvPr/>
        </p:nvSpPr>
        <p:spPr>
          <a:xfrm>
            <a:off x="1561498" y="4342111"/>
            <a:ext cx="4156690" cy="593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r>
              <a:rPr lang="es-MX" sz="1800" b="1" dirty="0">
                <a:solidFill>
                  <a:srgbClr val="004EA1"/>
                </a:solidFill>
                <a:effectLst/>
                <a:latin typeface="Poppins" pitchFamily="2" charset="77"/>
                <a:ea typeface="MS Mincho" panose="02020609040205080304" pitchFamily="49" charset="-128"/>
                <a:cs typeface="Poppins" pitchFamily="2" charset="77"/>
              </a:rPr>
              <a:t>Niño</a:t>
            </a:r>
            <a:r>
              <a:rPr lang="es-MX" b="1" dirty="0">
                <a:solidFill>
                  <a:srgbClr val="004EA1"/>
                </a:solidFill>
                <a:latin typeface="Poppins" pitchFamily="2" charset="77"/>
                <a:ea typeface="MS Mincho" panose="02020609040205080304" pitchFamily="49" charset="-128"/>
                <a:cs typeface="Poppins" pitchFamily="2" charset="77"/>
              </a:rPr>
              <a:t>s, niñas y </a:t>
            </a:r>
            <a:r>
              <a:rPr lang="es-MX" sz="1800" b="1" dirty="0">
                <a:solidFill>
                  <a:srgbClr val="004EA1"/>
                </a:solidFill>
                <a:effectLst/>
                <a:latin typeface="Poppins" pitchFamily="2" charset="77"/>
                <a:ea typeface="MS Mincho" panose="02020609040205080304" pitchFamily="49" charset="-128"/>
                <a:cs typeface="Poppins" pitchFamily="2" charset="77"/>
              </a:rPr>
              <a:t>adolescentes con interrupciones terapéuticas</a:t>
            </a:r>
            <a:endParaRPr lang="es-CO" sz="1800" b="1" dirty="0">
              <a:solidFill>
                <a:srgbClr val="004EA1"/>
              </a:solidFill>
              <a:effectLst/>
              <a:latin typeface="Poppins" pitchFamily="2" charset="77"/>
              <a:ea typeface="MS Mincho" panose="02020609040205080304" pitchFamily="49" charset="-128"/>
              <a:cs typeface="Poppi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ECE946-DFBA-B151-C1F8-39848C82B745}"/>
              </a:ext>
            </a:extLst>
          </p:cNvPr>
          <p:cNvSpPr txBox="1"/>
          <p:nvPr/>
        </p:nvSpPr>
        <p:spPr>
          <a:xfrm>
            <a:off x="1535386" y="4992061"/>
            <a:ext cx="421356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300" dirty="0">
                <a:solidFill>
                  <a:srgbClr val="595959"/>
                </a:solidFill>
                <a:effectLst/>
                <a:latin typeface="Poppins" pitchFamily="2" charset="77"/>
                <a:ea typeface="MS Mincho" panose="02020609040205080304" pitchFamily="49" charset="-128"/>
                <a:cs typeface="Poppins" pitchFamily="2" charset="77"/>
              </a:rPr>
              <a:t>Muchos de ellos con diagnósticos neurológicos o del desarrollo, dependen de tratamientos y medicamentos específicos para poder estudiar, comunicarse o mantener controladas sus crisis.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C5407C-05C5-745C-92A9-4E5A5EEC8A90}"/>
              </a:ext>
            </a:extLst>
          </p:cNvPr>
          <p:cNvSpPr txBox="1"/>
          <p:nvPr/>
        </p:nvSpPr>
        <p:spPr>
          <a:xfrm>
            <a:off x="6445959" y="2177854"/>
            <a:ext cx="4026470" cy="348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r>
              <a:rPr lang="es-CO" sz="1800" b="1" dirty="0">
                <a:solidFill>
                  <a:srgbClr val="004EA1"/>
                </a:solidFill>
                <a:effectLst/>
                <a:latin typeface="Poppins" pitchFamily="2" charset="77"/>
                <a:ea typeface="MS Mincho" panose="02020609040205080304" pitchFamily="49" charset="-128"/>
                <a:cs typeface="Poppins" pitchFamily="2" charset="77"/>
              </a:rPr>
              <a:t>Persona con discapacidad física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FE9108-D782-1231-7D38-F766FE2AFD78}"/>
              </a:ext>
            </a:extLst>
          </p:cNvPr>
          <p:cNvSpPr txBox="1"/>
          <p:nvPr/>
        </p:nvSpPr>
        <p:spPr>
          <a:xfrm>
            <a:off x="6445959" y="2677897"/>
            <a:ext cx="464328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300" dirty="0">
                <a:solidFill>
                  <a:srgbClr val="595959"/>
                </a:solidFill>
                <a:effectLst/>
                <a:latin typeface="Poppins" pitchFamily="2" charset="77"/>
                <a:ea typeface="MS Mincho" panose="02020609040205080304" pitchFamily="49" charset="-128"/>
                <a:cs typeface="Poppins" pitchFamily="2" charset="77"/>
              </a:rPr>
              <a:t>Viven con discapacidades motoras severas y dependen de ayudas técnicas. En muchos casos dependen del cuidado constante de un familiar. Se identifican demoras de meses en entregar los insumos básicos y no se garantizan servicios complementarios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0C1621-3646-712D-8CE7-0FF60CA03B6B}"/>
              </a:ext>
            </a:extLst>
          </p:cNvPr>
          <p:cNvSpPr txBox="1"/>
          <p:nvPr/>
        </p:nvSpPr>
        <p:spPr>
          <a:xfrm>
            <a:off x="6406049" y="4331589"/>
            <a:ext cx="3819832" cy="597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r>
              <a:rPr lang="es-CO" sz="1800" b="1" dirty="0">
                <a:solidFill>
                  <a:srgbClr val="004EA1"/>
                </a:solidFill>
                <a:effectLst/>
                <a:latin typeface="Poppins" pitchFamily="2" charset="77"/>
                <a:ea typeface="MS Mincho" panose="02020609040205080304" pitchFamily="49" charset="-128"/>
                <a:cs typeface="Poppins" pitchFamily="2" charset="77"/>
              </a:rPr>
              <a:t>Mujer gestante sin control prenatal continuo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22F5E4-A5CA-ABBA-B667-F1E6FF011DC5}"/>
              </a:ext>
            </a:extLst>
          </p:cNvPr>
          <p:cNvSpPr txBox="1"/>
          <p:nvPr/>
        </p:nvSpPr>
        <p:spPr>
          <a:xfrm>
            <a:off x="6406048" y="4984937"/>
            <a:ext cx="464328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300" dirty="0">
                <a:solidFill>
                  <a:srgbClr val="595959"/>
                </a:solidFill>
                <a:effectLst/>
                <a:latin typeface="Poppins" pitchFamily="2" charset="77"/>
                <a:ea typeface="MS Mincho" panose="02020609040205080304" pitchFamily="49" charset="-128"/>
                <a:cs typeface="Poppins" pitchFamily="2" charset="77"/>
              </a:rPr>
              <a:t>Enfrentan la maternidad en condiciones de precariedad: los puestos de salud están cerrados o sin personal, deben viajar por río o caminos largos, y los exámenes y ecografías son difíciles de conseguir.</a:t>
            </a:r>
          </a:p>
        </p:txBody>
      </p:sp>
      <p:sp>
        <p:nvSpPr>
          <p:cNvPr id="2" name="Google Shape;307;p29">
            <a:extLst>
              <a:ext uri="{FF2B5EF4-FFF2-40B4-BE49-F238E27FC236}">
                <a16:creationId xmlns:a16="http://schemas.microsoft.com/office/drawing/2014/main" id="{DDE78875-72D5-3000-8D26-492C198B8F65}"/>
              </a:ext>
            </a:extLst>
          </p:cNvPr>
          <p:cNvSpPr txBox="1">
            <a:spLocks/>
          </p:cNvSpPr>
          <p:nvPr/>
        </p:nvSpPr>
        <p:spPr>
          <a:xfrm>
            <a:off x="668383" y="399599"/>
            <a:ext cx="8344988" cy="6784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200" b="1" dirty="0">
                <a:solidFill>
                  <a:srgbClr val="196B2F"/>
                </a:solidFill>
                <a:latin typeface="Poppins" pitchFamily="2" charset="77"/>
                <a:ea typeface="Lato Black" panose="020F0502020204030203" pitchFamily="34" charset="0"/>
                <a:cs typeface="Poppins" pitchFamily="2" charset="77"/>
              </a:rPr>
              <a:t>Poblaciones y grupos más vulnerables </a:t>
            </a:r>
          </a:p>
          <a:p>
            <a:pPr>
              <a:spcBef>
                <a:spcPts val="0"/>
              </a:spcBef>
            </a:pPr>
            <a:endParaRPr lang="es-CO" sz="3200" b="1" dirty="0">
              <a:solidFill>
                <a:srgbClr val="196B2F"/>
              </a:solidFill>
              <a:latin typeface="Poppins" pitchFamily="2" charset="77"/>
              <a:ea typeface="Lato Black" panose="020F0502020204030203" pitchFamily="34" charset="0"/>
              <a:cs typeface="Poppins" pitchFamily="2" charset="77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31973CA-C581-43AF-CB2F-C40DF1BEF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64" y="4126535"/>
            <a:ext cx="986274" cy="123284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473727A-6EA6-85C1-FBDC-7C3E8BABB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1136" y="1786776"/>
            <a:ext cx="872606" cy="107422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3C55E01-C15B-F557-B685-F9734A3A1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339" y="4240981"/>
            <a:ext cx="832906" cy="1041132"/>
          </a:xfrm>
          <a:prstGeom prst="rect">
            <a:avLst/>
          </a:prstGeom>
        </p:spPr>
      </p:pic>
      <p:grpSp>
        <p:nvGrpSpPr>
          <p:cNvPr id="4" name="Google Shape;15343;p59">
            <a:extLst>
              <a:ext uri="{FF2B5EF4-FFF2-40B4-BE49-F238E27FC236}">
                <a16:creationId xmlns:a16="http://schemas.microsoft.com/office/drawing/2014/main" id="{62E52D5E-B491-62FE-7432-A03F1034A9EB}"/>
              </a:ext>
            </a:extLst>
          </p:cNvPr>
          <p:cNvGrpSpPr/>
          <p:nvPr/>
        </p:nvGrpSpPr>
        <p:grpSpPr>
          <a:xfrm>
            <a:off x="1025415" y="1935803"/>
            <a:ext cx="442572" cy="813953"/>
            <a:chOff x="6924652" y="4135505"/>
            <a:chExt cx="214378" cy="364135"/>
          </a:xfrm>
          <a:solidFill>
            <a:schemeClr val="tx2"/>
          </a:solidFill>
        </p:grpSpPr>
        <p:sp>
          <p:nvSpPr>
            <p:cNvPr id="6" name="Google Shape;15344;p59">
              <a:extLst>
                <a:ext uri="{FF2B5EF4-FFF2-40B4-BE49-F238E27FC236}">
                  <a16:creationId xmlns:a16="http://schemas.microsoft.com/office/drawing/2014/main" id="{78D4688C-60D3-572C-8285-FDEBC720F639}"/>
                </a:ext>
              </a:extLst>
            </p:cNvPr>
            <p:cNvSpPr/>
            <p:nvPr/>
          </p:nvSpPr>
          <p:spPr>
            <a:xfrm>
              <a:off x="6996482" y="4135505"/>
              <a:ext cx="70718" cy="71099"/>
            </a:xfrm>
            <a:custGeom>
              <a:avLst/>
              <a:gdLst/>
              <a:ahLst/>
              <a:cxnLst/>
              <a:rect l="l" t="t" r="r" b="b"/>
              <a:pathLst>
                <a:path w="2227" h="2239" extrusionOk="0">
                  <a:moveTo>
                    <a:pt x="1119" y="346"/>
                  </a:moveTo>
                  <a:cubicBezTo>
                    <a:pt x="1548" y="346"/>
                    <a:pt x="1893" y="691"/>
                    <a:pt x="1893" y="1120"/>
                  </a:cubicBezTo>
                  <a:cubicBezTo>
                    <a:pt x="1893" y="1548"/>
                    <a:pt x="1548" y="1894"/>
                    <a:pt x="1119" y="1894"/>
                  </a:cubicBezTo>
                  <a:cubicBezTo>
                    <a:pt x="679" y="1894"/>
                    <a:pt x="345" y="1548"/>
                    <a:pt x="345" y="1120"/>
                  </a:cubicBezTo>
                  <a:cubicBezTo>
                    <a:pt x="345" y="691"/>
                    <a:pt x="703" y="346"/>
                    <a:pt x="1119" y="346"/>
                  </a:cubicBezTo>
                  <a:close/>
                  <a:moveTo>
                    <a:pt x="1119" y="1"/>
                  </a:moveTo>
                  <a:cubicBezTo>
                    <a:pt x="500" y="1"/>
                    <a:pt x="0" y="513"/>
                    <a:pt x="0" y="1120"/>
                  </a:cubicBezTo>
                  <a:cubicBezTo>
                    <a:pt x="12" y="1727"/>
                    <a:pt x="500" y="2239"/>
                    <a:pt x="1119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513"/>
                    <a:pt x="1727" y="1"/>
                    <a:pt x="1119" y="1"/>
                  </a:cubicBez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345;p59">
              <a:extLst>
                <a:ext uri="{FF2B5EF4-FFF2-40B4-BE49-F238E27FC236}">
                  <a16:creationId xmlns:a16="http://schemas.microsoft.com/office/drawing/2014/main" id="{D1618C88-310D-6845-6BBC-0399032D522A}"/>
                </a:ext>
              </a:extLst>
            </p:cNvPr>
            <p:cNvSpPr/>
            <p:nvPr/>
          </p:nvSpPr>
          <p:spPr>
            <a:xfrm>
              <a:off x="7018012" y="4345183"/>
              <a:ext cx="88882" cy="154456"/>
            </a:xfrm>
            <a:custGeom>
              <a:avLst/>
              <a:gdLst/>
              <a:ahLst/>
              <a:cxnLst/>
              <a:rect l="l" t="t" r="r" b="b"/>
              <a:pathLst>
                <a:path w="2799" h="4864" extrusionOk="0">
                  <a:moveTo>
                    <a:pt x="2293" y="0"/>
                  </a:moveTo>
                  <a:cubicBezTo>
                    <a:pt x="2280" y="0"/>
                    <a:pt x="2266" y="2"/>
                    <a:pt x="2251" y="6"/>
                  </a:cubicBezTo>
                  <a:cubicBezTo>
                    <a:pt x="2168" y="41"/>
                    <a:pt x="2108" y="125"/>
                    <a:pt x="2132" y="220"/>
                  </a:cubicBezTo>
                  <a:lnTo>
                    <a:pt x="2358" y="1077"/>
                  </a:lnTo>
                  <a:lnTo>
                    <a:pt x="1549" y="1077"/>
                  </a:lnTo>
                  <a:cubicBezTo>
                    <a:pt x="1465" y="1077"/>
                    <a:pt x="1394" y="1160"/>
                    <a:pt x="1394" y="1244"/>
                  </a:cubicBezTo>
                  <a:lnTo>
                    <a:pt x="1394" y="4280"/>
                  </a:lnTo>
                  <a:cubicBezTo>
                    <a:pt x="1394" y="4411"/>
                    <a:pt x="1287" y="4518"/>
                    <a:pt x="1156" y="4518"/>
                  </a:cubicBezTo>
                  <a:cubicBezTo>
                    <a:pt x="1013" y="4518"/>
                    <a:pt x="918" y="4411"/>
                    <a:pt x="918" y="4280"/>
                  </a:cubicBezTo>
                  <a:lnTo>
                    <a:pt x="918" y="1244"/>
                  </a:lnTo>
                  <a:cubicBezTo>
                    <a:pt x="918" y="1160"/>
                    <a:pt x="834" y="1077"/>
                    <a:pt x="751" y="1077"/>
                  </a:cubicBezTo>
                  <a:lnTo>
                    <a:pt x="168" y="1077"/>
                  </a:lnTo>
                  <a:cubicBezTo>
                    <a:pt x="84" y="1077"/>
                    <a:pt x="1" y="1160"/>
                    <a:pt x="1" y="1244"/>
                  </a:cubicBezTo>
                  <a:lnTo>
                    <a:pt x="1" y="2482"/>
                  </a:lnTo>
                  <a:cubicBezTo>
                    <a:pt x="1" y="2565"/>
                    <a:pt x="84" y="2649"/>
                    <a:pt x="168" y="2649"/>
                  </a:cubicBezTo>
                  <a:cubicBezTo>
                    <a:pt x="263" y="2649"/>
                    <a:pt x="334" y="2565"/>
                    <a:pt x="334" y="2482"/>
                  </a:cubicBezTo>
                  <a:lnTo>
                    <a:pt x="334" y="1422"/>
                  </a:lnTo>
                  <a:lnTo>
                    <a:pt x="584" y="1422"/>
                  </a:lnTo>
                  <a:lnTo>
                    <a:pt x="584" y="4280"/>
                  </a:lnTo>
                  <a:cubicBezTo>
                    <a:pt x="584" y="4589"/>
                    <a:pt x="834" y="4863"/>
                    <a:pt x="1168" y="4863"/>
                  </a:cubicBezTo>
                  <a:cubicBezTo>
                    <a:pt x="1477" y="4863"/>
                    <a:pt x="1751" y="4601"/>
                    <a:pt x="1751" y="4280"/>
                  </a:cubicBezTo>
                  <a:lnTo>
                    <a:pt x="1751" y="1422"/>
                  </a:lnTo>
                  <a:lnTo>
                    <a:pt x="2608" y="1422"/>
                  </a:lnTo>
                  <a:cubicBezTo>
                    <a:pt x="2715" y="1422"/>
                    <a:pt x="2799" y="1315"/>
                    <a:pt x="2775" y="1208"/>
                  </a:cubicBezTo>
                  <a:lnTo>
                    <a:pt x="2465" y="125"/>
                  </a:lnTo>
                  <a:cubicBezTo>
                    <a:pt x="2435" y="54"/>
                    <a:pt x="2370" y="0"/>
                    <a:pt x="2293" y="0"/>
                  </a:cubicBez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346;p59">
              <a:extLst>
                <a:ext uri="{FF2B5EF4-FFF2-40B4-BE49-F238E27FC236}">
                  <a16:creationId xmlns:a16="http://schemas.microsoft.com/office/drawing/2014/main" id="{38128B7D-DCAA-E0F6-0868-9C0731889680}"/>
                </a:ext>
              </a:extLst>
            </p:cNvPr>
            <p:cNvSpPr/>
            <p:nvPr/>
          </p:nvSpPr>
          <p:spPr>
            <a:xfrm>
              <a:off x="6948850" y="4212638"/>
              <a:ext cx="190181" cy="149884"/>
            </a:xfrm>
            <a:custGeom>
              <a:avLst/>
              <a:gdLst/>
              <a:ahLst/>
              <a:cxnLst/>
              <a:rect l="l" t="t" r="r" b="b"/>
              <a:pathLst>
                <a:path w="5989" h="4720" extrusionOk="0">
                  <a:moveTo>
                    <a:pt x="1548" y="0"/>
                  </a:moveTo>
                  <a:cubicBezTo>
                    <a:pt x="917" y="0"/>
                    <a:pt x="369" y="417"/>
                    <a:pt x="179" y="1012"/>
                  </a:cubicBezTo>
                  <a:lnTo>
                    <a:pt x="179" y="1024"/>
                  </a:lnTo>
                  <a:lnTo>
                    <a:pt x="24" y="1596"/>
                  </a:lnTo>
                  <a:cubicBezTo>
                    <a:pt x="0" y="1679"/>
                    <a:pt x="60" y="1774"/>
                    <a:pt x="143" y="1798"/>
                  </a:cubicBezTo>
                  <a:cubicBezTo>
                    <a:pt x="160" y="1805"/>
                    <a:pt x="177" y="1809"/>
                    <a:pt x="194" y="1809"/>
                  </a:cubicBezTo>
                  <a:cubicBezTo>
                    <a:pt x="262" y="1809"/>
                    <a:pt x="329" y="1755"/>
                    <a:pt x="357" y="1679"/>
                  </a:cubicBezTo>
                  <a:lnTo>
                    <a:pt x="500" y="1132"/>
                  </a:lnTo>
                  <a:lnTo>
                    <a:pt x="500" y="1120"/>
                  </a:lnTo>
                  <a:cubicBezTo>
                    <a:pt x="631" y="655"/>
                    <a:pt x="1072" y="334"/>
                    <a:pt x="1548" y="334"/>
                  </a:cubicBezTo>
                  <a:lnTo>
                    <a:pt x="3727" y="334"/>
                  </a:lnTo>
                  <a:cubicBezTo>
                    <a:pt x="4203" y="334"/>
                    <a:pt x="4643" y="655"/>
                    <a:pt x="4774" y="1120"/>
                  </a:cubicBezTo>
                  <a:lnTo>
                    <a:pt x="4774" y="1132"/>
                  </a:lnTo>
                  <a:lnTo>
                    <a:pt x="5596" y="4084"/>
                  </a:lnTo>
                  <a:cubicBezTo>
                    <a:pt x="5620" y="4191"/>
                    <a:pt x="5548" y="4334"/>
                    <a:pt x="5429" y="4382"/>
                  </a:cubicBezTo>
                  <a:cubicBezTo>
                    <a:pt x="5414" y="4385"/>
                    <a:pt x="5398" y="4386"/>
                    <a:pt x="5383" y="4386"/>
                  </a:cubicBezTo>
                  <a:cubicBezTo>
                    <a:pt x="5278" y="4386"/>
                    <a:pt x="5173" y="4319"/>
                    <a:pt x="5132" y="4215"/>
                  </a:cubicBezTo>
                  <a:lnTo>
                    <a:pt x="4382" y="1560"/>
                  </a:lnTo>
                  <a:cubicBezTo>
                    <a:pt x="4346" y="1405"/>
                    <a:pt x="4179" y="1286"/>
                    <a:pt x="4012" y="1286"/>
                  </a:cubicBezTo>
                  <a:cubicBezTo>
                    <a:pt x="3762" y="1286"/>
                    <a:pt x="3572" y="1524"/>
                    <a:pt x="3631" y="1774"/>
                  </a:cubicBezTo>
                  <a:lnTo>
                    <a:pt x="4131" y="3751"/>
                  </a:lnTo>
                  <a:cubicBezTo>
                    <a:pt x="4161" y="3830"/>
                    <a:pt x="4223" y="3876"/>
                    <a:pt x="4298" y="3876"/>
                  </a:cubicBezTo>
                  <a:cubicBezTo>
                    <a:pt x="4313" y="3876"/>
                    <a:pt x="4329" y="3874"/>
                    <a:pt x="4346" y="3870"/>
                  </a:cubicBezTo>
                  <a:cubicBezTo>
                    <a:pt x="4429" y="3834"/>
                    <a:pt x="4489" y="3751"/>
                    <a:pt x="4465" y="3656"/>
                  </a:cubicBezTo>
                  <a:lnTo>
                    <a:pt x="3953" y="1679"/>
                  </a:lnTo>
                  <a:cubicBezTo>
                    <a:pt x="3946" y="1637"/>
                    <a:pt x="3980" y="1607"/>
                    <a:pt x="4012" y="1607"/>
                  </a:cubicBezTo>
                  <a:cubicBezTo>
                    <a:pt x="4034" y="1607"/>
                    <a:pt x="4055" y="1621"/>
                    <a:pt x="4060" y="1655"/>
                  </a:cubicBezTo>
                  <a:lnTo>
                    <a:pt x="4798" y="4299"/>
                  </a:lnTo>
                  <a:cubicBezTo>
                    <a:pt x="4879" y="4552"/>
                    <a:pt x="5116" y="4719"/>
                    <a:pt x="5368" y="4719"/>
                  </a:cubicBezTo>
                  <a:cubicBezTo>
                    <a:pt x="5412" y="4719"/>
                    <a:pt x="5456" y="4714"/>
                    <a:pt x="5501" y="4703"/>
                  </a:cubicBezTo>
                  <a:cubicBezTo>
                    <a:pt x="5810" y="4620"/>
                    <a:pt x="5989" y="4287"/>
                    <a:pt x="5917" y="3989"/>
                  </a:cubicBezTo>
                  <a:lnTo>
                    <a:pt x="5096" y="1024"/>
                  </a:lnTo>
                  <a:lnTo>
                    <a:pt x="5096" y="1012"/>
                  </a:lnTo>
                  <a:cubicBezTo>
                    <a:pt x="4917" y="417"/>
                    <a:pt x="4358" y="0"/>
                    <a:pt x="3727" y="0"/>
                  </a:cubicBez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347;p59">
              <a:extLst>
                <a:ext uri="{FF2B5EF4-FFF2-40B4-BE49-F238E27FC236}">
                  <a16:creationId xmlns:a16="http://schemas.microsoft.com/office/drawing/2014/main" id="{71AA453B-C8AB-6EEB-EED5-FB4EE40BC304}"/>
                </a:ext>
              </a:extLst>
            </p:cNvPr>
            <p:cNvSpPr/>
            <p:nvPr/>
          </p:nvSpPr>
          <p:spPr>
            <a:xfrm>
              <a:off x="6924652" y="4252331"/>
              <a:ext cx="103617" cy="245815"/>
            </a:xfrm>
            <a:custGeom>
              <a:avLst/>
              <a:gdLst/>
              <a:ahLst/>
              <a:cxnLst/>
              <a:rect l="l" t="t" r="r" b="b"/>
              <a:pathLst>
                <a:path w="3263" h="7741" extrusionOk="0">
                  <a:moveTo>
                    <a:pt x="1988" y="1"/>
                  </a:moveTo>
                  <a:cubicBezTo>
                    <a:pt x="1810" y="1"/>
                    <a:pt x="1667" y="120"/>
                    <a:pt x="1619" y="286"/>
                  </a:cubicBezTo>
                  <a:lnTo>
                    <a:pt x="881" y="2930"/>
                  </a:lnTo>
                  <a:cubicBezTo>
                    <a:pt x="851" y="3030"/>
                    <a:pt x="754" y="3105"/>
                    <a:pt x="645" y="3105"/>
                  </a:cubicBezTo>
                  <a:cubicBezTo>
                    <a:pt x="625" y="3105"/>
                    <a:pt x="604" y="3102"/>
                    <a:pt x="583" y="3096"/>
                  </a:cubicBezTo>
                  <a:cubicBezTo>
                    <a:pt x="464" y="3072"/>
                    <a:pt x="381" y="2930"/>
                    <a:pt x="417" y="2799"/>
                  </a:cubicBezTo>
                  <a:lnTo>
                    <a:pt x="905" y="1048"/>
                  </a:lnTo>
                  <a:cubicBezTo>
                    <a:pt x="941" y="953"/>
                    <a:pt x="881" y="870"/>
                    <a:pt x="786" y="834"/>
                  </a:cubicBezTo>
                  <a:cubicBezTo>
                    <a:pt x="773" y="830"/>
                    <a:pt x="760" y="829"/>
                    <a:pt x="748" y="829"/>
                  </a:cubicBezTo>
                  <a:cubicBezTo>
                    <a:pt x="675" y="829"/>
                    <a:pt x="604" y="882"/>
                    <a:pt x="583" y="953"/>
                  </a:cubicBezTo>
                  <a:lnTo>
                    <a:pt x="83" y="2715"/>
                  </a:lnTo>
                  <a:cubicBezTo>
                    <a:pt x="0" y="3013"/>
                    <a:pt x="191" y="3334"/>
                    <a:pt x="488" y="3406"/>
                  </a:cubicBezTo>
                  <a:cubicBezTo>
                    <a:pt x="541" y="3423"/>
                    <a:pt x="594" y="3430"/>
                    <a:pt x="647" y="3430"/>
                  </a:cubicBezTo>
                  <a:cubicBezTo>
                    <a:pt x="895" y="3430"/>
                    <a:pt x="1132" y="3258"/>
                    <a:pt x="1191" y="3013"/>
                  </a:cubicBezTo>
                  <a:lnTo>
                    <a:pt x="1929" y="358"/>
                  </a:lnTo>
                  <a:cubicBezTo>
                    <a:pt x="1938" y="329"/>
                    <a:pt x="1964" y="315"/>
                    <a:pt x="1988" y="315"/>
                  </a:cubicBezTo>
                  <a:cubicBezTo>
                    <a:pt x="2024" y="315"/>
                    <a:pt x="2057" y="344"/>
                    <a:pt x="2036" y="393"/>
                  </a:cubicBezTo>
                  <a:lnTo>
                    <a:pt x="1083" y="4096"/>
                  </a:lnTo>
                  <a:cubicBezTo>
                    <a:pt x="1060" y="4203"/>
                    <a:pt x="1143" y="4299"/>
                    <a:pt x="1250" y="4299"/>
                  </a:cubicBezTo>
                  <a:lnTo>
                    <a:pt x="2107" y="4299"/>
                  </a:lnTo>
                  <a:lnTo>
                    <a:pt x="2107" y="7156"/>
                  </a:lnTo>
                  <a:cubicBezTo>
                    <a:pt x="2107" y="7478"/>
                    <a:pt x="2346" y="7728"/>
                    <a:pt x="2667" y="7740"/>
                  </a:cubicBezTo>
                  <a:cubicBezTo>
                    <a:pt x="2676" y="7740"/>
                    <a:pt x="2684" y="7740"/>
                    <a:pt x="2693" y="7740"/>
                  </a:cubicBezTo>
                  <a:cubicBezTo>
                    <a:pt x="2922" y="7740"/>
                    <a:pt x="3146" y="7589"/>
                    <a:pt x="3227" y="7371"/>
                  </a:cubicBezTo>
                  <a:cubicBezTo>
                    <a:pt x="3262" y="7311"/>
                    <a:pt x="3262" y="7240"/>
                    <a:pt x="3262" y="7156"/>
                  </a:cubicBezTo>
                  <a:lnTo>
                    <a:pt x="3262" y="6025"/>
                  </a:lnTo>
                  <a:cubicBezTo>
                    <a:pt x="3262" y="5966"/>
                    <a:pt x="3179" y="5894"/>
                    <a:pt x="3096" y="5894"/>
                  </a:cubicBezTo>
                  <a:cubicBezTo>
                    <a:pt x="3000" y="5894"/>
                    <a:pt x="2929" y="5966"/>
                    <a:pt x="2929" y="6061"/>
                  </a:cubicBezTo>
                  <a:lnTo>
                    <a:pt x="2929" y="7192"/>
                  </a:lnTo>
                  <a:cubicBezTo>
                    <a:pt x="2929" y="7323"/>
                    <a:pt x="2810" y="7430"/>
                    <a:pt x="2679" y="7430"/>
                  </a:cubicBezTo>
                  <a:cubicBezTo>
                    <a:pt x="2560" y="7430"/>
                    <a:pt x="2453" y="7311"/>
                    <a:pt x="2453" y="7180"/>
                  </a:cubicBezTo>
                  <a:lnTo>
                    <a:pt x="2453" y="4156"/>
                  </a:lnTo>
                  <a:cubicBezTo>
                    <a:pt x="2453" y="4061"/>
                    <a:pt x="2381" y="3989"/>
                    <a:pt x="2286" y="3989"/>
                  </a:cubicBezTo>
                  <a:lnTo>
                    <a:pt x="1488" y="3989"/>
                  </a:lnTo>
                  <a:lnTo>
                    <a:pt x="2381" y="489"/>
                  </a:lnTo>
                  <a:cubicBezTo>
                    <a:pt x="2441" y="251"/>
                    <a:pt x="2250" y="1"/>
                    <a:pt x="1988" y="1"/>
                  </a:cubicBez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31869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F9BE9-7695-9CB2-23E8-B142B5E00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07;p29">
            <a:extLst>
              <a:ext uri="{FF2B5EF4-FFF2-40B4-BE49-F238E27FC236}">
                <a16:creationId xmlns:a16="http://schemas.microsoft.com/office/drawing/2014/main" id="{6FD3D8B8-FDFD-D667-6CF8-75240EDC8744}"/>
              </a:ext>
            </a:extLst>
          </p:cNvPr>
          <p:cNvSpPr txBox="1">
            <a:spLocks/>
          </p:cNvSpPr>
          <p:nvPr/>
        </p:nvSpPr>
        <p:spPr>
          <a:xfrm>
            <a:off x="561588" y="1142564"/>
            <a:ext cx="10606164" cy="6784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s-CO" sz="3200" b="1" dirty="0">
              <a:solidFill>
                <a:srgbClr val="196B2F"/>
              </a:solidFill>
              <a:latin typeface="Poppins" pitchFamily="2" charset="77"/>
              <a:ea typeface="Lato Black" panose="020F0502020204030203" pitchFamily="34" charset="0"/>
              <a:cs typeface="Poppi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21A64B-DF06-A6E4-7229-1E5E9891BA20}"/>
              </a:ext>
            </a:extLst>
          </p:cNvPr>
          <p:cNvSpPr txBox="1"/>
          <p:nvPr/>
        </p:nvSpPr>
        <p:spPr>
          <a:xfrm>
            <a:off x="675968" y="885103"/>
            <a:ext cx="94249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dirty="0">
                <a:solidFill>
                  <a:srgbClr val="595959"/>
                </a:solidFill>
                <a:effectLst/>
                <a:latin typeface="Poppins" pitchFamily="2" charset="77"/>
                <a:ea typeface="MS Mincho" panose="02020609040205080304" pitchFamily="49" charset="-128"/>
                <a:cs typeface="Poppins" pitchFamily="2" charset="77"/>
              </a:rPr>
              <a:t>A partir de la Encuesta de Dispensación y los Puestos de Mando Unificado (PMU) </a:t>
            </a:r>
            <a:endParaRPr lang="es-CO" dirty="0">
              <a:solidFill>
                <a:srgbClr val="595959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7CF395-9BA3-8008-0BD9-BF16960880DF}"/>
              </a:ext>
            </a:extLst>
          </p:cNvPr>
          <p:cNvSpPr txBox="1"/>
          <p:nvPr/>
        </p:nvSpPr>
        <p:spPr>
          <a:xfrm>
            <a:off x="1547392" y="1817927"/>
            <a:ext cx="3797710" cy="847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r>
              <a:rPr lang="es-CO" sz="1800" b="1" dirty="0">
                <a:solidFill>
                  <a:srgbClr val="004EA1"/>
                </a:solidFill>
                <a:effectLst/>
                <a:latin typeface="Poppins" pitchFamily="2" charset="77"/>
                <a:ea typeface="MS Mincho" panose="02020609040205080304" pitchFamily="49" charset="-128"/>
                <a:cs typeface="Poppins" pitchFamily="2" charset="77"/>
              </a:rPr>
              <a:t>Persona con diagnósticos en salud mental  sin continuidad farmacológica/psiquiátrica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3496FF-71B3-CCE1-4989-6EAA62968AE6}"/>
              </a:ext>
            </a:extLst>
          </p:cNvPr>
          <p:cNvSpPr txBox="1"/>
          <p:nvPr/>
        </p:nvSpPr>
        <p:spPr>
          <a:xfrm>
            <a:off x="1561053" y="2697783"/>
            <a:ext cx="409364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300" dirty="0">
                <a:solidFill>
                  <a:srgbClr val="595959"/>
                </a:solidFill>
                <a:effectLst/>
                <a:latin typeface="Poppins" pitchFamily="2" charset="77"/>
                <a:ea typeface="MS Mincho" panose="02020609040205080304" pitchFamily="49" charset="-128"/>
                <a:cs typeface="Poppins" pitchFamily="2" charset="77"/>
              </a:rPr>
              <a:t>La escasez de medicamentos, la falta de citas con psiquiatras y la ausencia de acompañamiento psicológico prolongan sus crisis y afectan su entorno familiar y laboral.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1AEEB3-5CD6-85D7-5BBC-517A5609304B}"/>
              </a:ext>
            </a:extLst>
          </p:cNvPr>
          <p:cNvSpPr txBox="1"/>
          <p:nvPr/>
        </p:nvSpPr>
        <p:spPr>
          <a:xfrm>
            <a:off x="1527202" y="3894632"/>
            <a:ext cx="4134079" cy="569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r>
              <a:rPr lang="es-MX" sz="1700" b="1" dirty="0">
                <a:solidFill>
                  <a:srgbClr val="004EA1"/>
                </a:solidFill>
                <a:effectLst/>
                <a:latin typeface="Poppins" pitchFamily="2" charset="77"/>
                <a:ea typeface="MS Mincho" panose="02020609040205080304" pitchFamily="49" charset="-128"/>
                <a:cs typeface="Poppins" pitchFamily="2" charset="77"/>
              </a:rPr>
              <a:t>Persona indígena y/o rural con barreras geográficas y culturales</a:t>
            </a:r>
            <a:endParaRPr lang="es-CO" sz="1700" b="1" dirty="0">
              <a:solidFill>
                <a:srgbClr val="004EA1"/>
              </a:solidFill>
              <a:effectLst/>
              <a:latin typeface="Poppins" pitchFamily="2" charset="77"/>
              <a:ea typeface="MS Mincho" panose="02020609040205080304" pitchFamily="49" charset="-128"/>
              <a:cs typeface="Poppi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9121A5-9BF3-65B1-E1CC-05ECF22F94EE}"/>
              </a:ext>
            </a:extLst>
          </p:cNvPr>
          <p:cNvSpPr txBox="1"/>
          <p:nvPr/>
        </p:nvSpPr>
        <p:spPr>
          <a:xfrm>
            <a:off x="1527203" y="4512279"/>
            <a:ext cx="421356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300" dirty="0">
                <a:solidFill>
                  <a:srgbClr val="595959"/>
                </a:solidFill>
                <a:effectLst/>
                <a:latin typeface="Poppins" pitchFamily="2" charset="77"/>
                <a:ea typeface="MS Mincho" panose="02020609040205080304" pitchFamily="49" charset="-128"/>
                <a:cs typeface="Poppins" pitchFamily="2" charset="77"/>
              </a:rPr>
              <a:t>Pueblos indígenas y afrodescendientes que viven en zonas muy apartadas del país (Guainía, Vaupés, La Guajira, Chocó) enfrentan la combinación más dura de desigualdades: lejanía geográfica, barreras lingüísticas y ausencia del Estado..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ABD835-94EB-047E-4966-0032734EBA33}"/>
              </a:ext>
            </a:extLst>
          </p:cNvPr>
          <p:cNvSpPr txBox="1"/>
          <p:nvPr/>
        </p:nvSpPr>
        <p:spPr>
          <a:xfrm>
            <a:off x="6254253" y="1799625"/>
            <a:ext cx="6959911" cy="597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r>
              <a:rPr lang="es-MX" sz="1800" b="1" dirty="0">
                <a:solidFill>
                  <a:srgbClr val="004EA1"/>
                </a:solidFill>
                <a:effectLst/>
                <a:latin typeface="Poppins" pitchFamily="2" charset="77"/>
                <a:ea typeface="MS Mincho" panose="02020609040205080304" pitchFamily="49" charset="-128"/>
                <a:cs typeface="Poppins" pitchFamily="2" charset="77"/>
              </a:rPr>
              <a:t>Paciente oncológicos en quimioterapia/</a:t>
            </a:r>
            <a:br>
              <a:rPr lang="es-MX" sz="1800" b="1" dirty="0">
                <a:solidFill>
                  <a:srgbClr val="004EA1"/>
                </a:solidFill>
                <a:effectLst/>
                <a:latin typeface="Poppins" pitchFamily="2" charset="77"/>
                <a:ea typeface="MS Mincho" panose="02020609040205080304" pitchFamily="49" charset="-128"/>
                <a:cs typeface="Poppins" pitchFamily="2" charset="77"/>
              </a:rPr>
            </a:br>
            <a:r>
              <a:rPr lang="es-MX" sz="1800" b="1" dirty="0">
                <a:solidFill>
                  <a:srgbClr val="004EA1"/>
                </a:solidFill>
                <a:effectLst/>
                <a:latin typeface="Poppins" pitchFamily="2" charset="77"/>
                <a:ea typeface="MS Mincho" panose="02020609040205080304" pitchFamily="49" charset="-128"/>
                <a:cs typeface="Poppins" pitchFamily="2" charset="77"/>
              </a:rPr>
              <a:t>radioterapia con interrupciones</a:t>
            </a:r>
            <a:endParaRPr lang="es-CO" sz="1800" b="1" dirty="0">
              <a:solidFill>
                <a:srgbClr val="004EA1"/>
              </a:solidFill>
              <a:effectLst/>
              <a:latin typeface="Poppins" pitchFamily="2" charset="77"/>
              <a:ea typeface="MS Mincho" panose="02020609040205080304" pitchFamily="49" charset="-128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C8EFA0-1821-5784-D941-24227B666E5A}"/>
              </a:ext>
            </a:extLst>
          </p:cNvPr>
          <p:cNvSpPr txBox="1"/>
          <p:nvPr/>
        </p:nvSpPr>
        <p:spPr>
          <a:xfrm>
            <a:off x="6244563" y="2420465"/>
            <a:ext cx="485677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300" dirty="0">
                <a:solidFill>
                  <a:srgbClr val="595959"/>
                </a:solidFill>
                <a:effectLst/>
                <a:latin typeface="Poppins" pitchFamily="2" charset="77"/>
                <a:ea typeface="MS Mincho" panose="02020609040205080304" pitchFamily="49" charset="-128"/>
                <a:cs typeface="Poppins" pitchFamily="2" charset="77"/>
              </a:rPr>
              <a:t>Los retrasos en autorizaciones y los altos costos de transporte y alojamiento obligan a muchos a interrumpir sus quimioterapias o radioterapias. Esta discontinuidad afecta su esperanza de vida y aumenta la angustia de sus familias, que suelen endeudarse para poder acompañarlos.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A6456A-4632-1B77-030D-97DF13B95268}"/>
              </a:ext>
            </a:extLst>
          </p:cNvPr>
          <p:cNvSpPr txBox="1"/>
          <p:nvPr/>
        </p:nvSpPr>
        <p:spPr>
          <a:xfrm>
            <a:off x="6199007" y="4015647"/>
            <a:ext cx="5171365" cy="348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r>
              <a:rPr lang="es-MX" sz="1800" b="1" dirty="0">
                <a:solidFill>
                  <a:srgbClr val="004EA1"/>
                </a:solidFill>
                <a:effectLst/>
                <a:latin typeface="Poppins" pitchFamily="2" charset="77"/>
                <a:ea typeface="MS Mincho" panose="02020609040205080304" pitchFamily="49" charset="-128"/>
                <a:cs typeface="Poppins" pitchFamily="2" charset="77"/>
              </a:rPr>
              <a:t>Persona migrante en constante movilidad</a:t>
            </a:r>
            <a:endParaRPr lang="es-CO" sz="1800" b="1" dirty="0">
              <a:solidFill>
                <a:srgbClr val="004EA1"/>
              </a:solidFill>
              <a:effectLst/>
              <a:latin typeface="Poppins" pitchFamily="2" charset="77"/>
              <a:ea typeface="MS Mincho" panose="02020609040205080304" pitchFamily="49" charset="-128"/>
              <a:cs typeface="Poppins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13020D-9BEE-5E81-C4BD-789C1AC4FB44}"/>
              </a:ext>
            </a:extLst>
          </p:cNvPr>
          <p:cNvSpPr txBox="1"/>
          <p:nvPr/>
        </p:nvSpPr>
        <p:spPr>
          <a:xfrm>
            <a:off x="6199007" y="4460328"/>
            <a:ext cx="505152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300" dirty="0">
                <a:solidFill>
                  <a:srgbClr val="595959"/>
                </a:solidFill>
                <a:effectLst/>
                <a:latin typeface="Poppins" pitchFamily="2" charset="77"/>
                <a:ea typeface="MS Mincho" panose="02020609040205080304" pitchFamily="49" charset="-128"/>
                <a:cs typeface="Poppins" pitchFamily="2" charset="77"/>
              </a:rPr>
              <a:t>Muchas no tienen una afiliación estable al sistema de salud, lo que las deja sin acceso a tratamientos crónicos, controles prenatales o atención básica. La discriminación, los costos de traslado y la falta de información sobre sus derechos profundizan su exclusión.</a:t>
            </a:r>
          </a:p>
        </p:txBody>
      </p:sp>
      <p:sp>
        <p:nvSpPr>
          <p:cNvPr id="2" name="Google Shape;307;p29">
            <a:extLst>
              <a:ext uri="{FF2B5EF4-FFF2-40B4-BE49-F238E27FC236}">
                <a16:creationId xmlns:a16="http://schemas.microsoft.com/office/drawing/2014/main" id="{AEADDD8A-FC50-5BCD-6A3C-E2FB1FA5A333}"/>
              </a:ext>
            </a:extLst>
          </p:cNvPr>
          <p:cNvSpPr txBox="1">
            <a:spLocks/>
          </p:cNvSpPr>
          <p:nvPr/>
        </p:nvSpPr>
        <p:spPr>
          <a:xfrm>
            <a:off x="668383" y="399599"/>
            <a:ext cx="8344988" cy="6784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200" b="1" dirty="0">
                <a:solidFill>
                  <a:srgbClr val="196B2F"/>
                </a:solidFill>
                <a:latin typeface="Poppins" pitchFamily="2" charset="77"/>
                <a:ea typeface="Lato Black" panose="020F0502020204030203" pitchFamily="34" charset="0"/>
                <a:cs typeface="Poppins" pitchFamily="2" charset="77"/>
              </a:rPr>
              <a:t>Poblaciones y grupos más vulnerables </a:t>
            </a:r>
          </a:p>
          <a:p>
            <a:pPr>
              <a:spcBef>
                <a:spcPts val="0"/>
              </a:spcBef>
            </a:pPr>
            <a:endParaRPr lang="es-CO" sz="3200" b="1" dirty="0">
              <a:solidFill>
                <a:srgbClr val="196B2F"/>
              </a:solidFill>
              <a:latin typeface="Poppins" pitchFamily="2" charset="77"/>
              <a:ea typeface="Lato Black" panose="020F0502020204030203" pitchFamily="34" charset="0"/>
              <a:cs typeface="Poppins" pitchFamily="2" charset="77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4F14F39-D949-0005-551E-F7CB44B45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8" y="3633712"/>
            <a:ext cx="946096" cy="118262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C9C2C7C-A26C-03DE-CEB3-42701846B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85" y="1676331"/>
            <a:ext cx="800768" cy="100096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4CB28CE-4451-8805-5678-D1446C08D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2301" y="1427505"/>
            <a:ext cx="1005335" cy="123757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2142FA9-02CE-5211-7343-D8F342A137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315" y="3901716"/>
            <a:ext cx="946096" cy="118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04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>
          <a:extLst>
            <a:ext uri="{FF2B5EF4-FFF2-40B4-BE49-F238E27FC236}">
              <a16:creationId xmlns:a16="http://schemas.microsoft.com/office/drawing/2014/main" id="{8BAC7C4B-8F6B-1D29-D6BF-57EEEC28A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FA637D-1D30-A70B-9010-FFD21E4D5EAA}"/>
              </a:ext>
            </a:extLst>
          </p:cNvPr>
          <p:cNvSpPr txBox="1"/>
          <p:nvPr/>
        </p:nvSpPr>
        <p:spPr>
          <a:xfrm>
            <a:off x="683550" y="3429000"/>
            <a:ext cx="4923503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8000" b="1" dirty="0">
                <a:solidFill>
                  <a:schemeClr val="bg1"/>
                </a:solidFill>
                <a:latin typeface="Poppins" pitchFamily="2" charset="77"/>
                <a:ea typeface="Lato Black"/>
                <a:cs typeface="Poppins" pitchFamily="2" charset="77"/>
              </a:rPr>
              <a:t>IV. </a:t>
            </a:r>
          </a:p>
          <a:p>
            <a:pPr algn="r"/>
            <a:r>
              <a:rPr lang="es-MX" sz="3600" b="1" dirty="0">
                <a:solidFill>
                  <a:schemeClr val="bg1"/>
                </a:solidFill>
                <a:latin typeface="Poppins" pitchFamily="2" charset="77"/>
                <a:ea typeface="Lato Black"/>
                <a:cs typeface="Poppins" pitchFamily="2" charset="77"/>
              </a:rPr>
              <a:t>Recomendaciones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EF90A450-E0C7-76A3-EEEB-F74A3560EED4}"/>
              </a:ext>
            </a:extLst>
          </p:cNvPr>
          <p:cNvSpPr txBox="1"/>
          <p:nvPr/>
        </p:nvSpPr>
        <p:spPr>
          <a:xfrm>
            <a:off x="7224998" y="4499950"/>
            <a:ext cx="4283452" cy="771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s-CO" sz="1300" dirty="0">
                <a:solidFill>
                  <a:srgbClr val="2370B5"/>
                </a:solidFill>
                <a:effectLst/>
                <a:latin typeface="Poppins" pitchFamily="2" charset="77"/>
                <a:ea typeface="Trebuchet MS" panose="020B0603020202020204" pitchFamily="34" charset="0"/>
                <a:cs typeface="Poppins" pitchFamily="2" charset="77"/>
              </a:rPr>
              <a:t>“Si hay alguien de la Defensoría en el dispensario con chaleco, aparecen los medicamentos y los entregan. El chaleco hace milagros”. </a:t>
            </a:r>
            <a:endParaRPr lang="es-CO" sz="1800" dirty="0">
              <a:solidFill>
                <a:srgbClr val="2370B5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Picture 5" descr="A person standing behind a counter&#10;&#10;AI-generated content may be incorrect.">
            <a:extLst>
              <a:ext uri="{FF2B5EF4-FFF2-40B4-BE49-F238E27FC236}">
                <a16:creationId xmlns:a16="http://schemas.microsoft.com/office/drawing/2014/main" id="{15E43486-0823-7875-4388-E25E2C0E0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344" y="748460"/>
            <a:ext cx="2693670" cy="3591560"/>
          </a:xfrm>
          <a:custGeom>
            <a:avLst/>
            <a:gdLst>
              <a:gd name="connsiteX0" fmla="*/ 0 w 2693670"/>
              <a:gd name="connsiteY0" fmla="*/ 0 h 3591560"/>
              <a:gd name="connsiteX1" fmla="*/ 484861 w 2693670"/>
              <a:gd name="connsiteY1" fmla="*/ 0 h 3591560"/>
              <a:gd name="connsiteX2" fmla="*/ 996658 w 2693670"/>
              <a:gd name="connsiteY2" fmla="*/ 0 h 3591560"/>
              <a:gd name="connsiteX3" fmla="*/ 1481519 w 2693670"/>
              <a:gd name="connsiteY3" fmla="*/ 0 h 3591560"/>
              <a:gd name="connsiteX4" fmla="*/ 1939442 w 2693670"/>
              <a:gd name="connsiteY4" fmla="*/ 0 h 3591560"/>
              <a:gd name="connsiteX5" fmla="*/ 2693670 w 2693670"/>
              <a:gd name="connsiteY5" fmla="*/ 0 h 3591560"/>
              <a:gd name="connsiteX6" fmla="*/ 2693670 w 2693670"/>
              <a:gd name="connsiteY6" fmla="*/ 526762 h 3591560"/>
              <a:gd name="connsiteX7" fmla="*/ 2693670 w 2693670"/>
              <a:gd name="connsiteY7" fmla="*/ 1053524 h 3591560"/>
              <a:gd name="connsiteX8" fmla="*/ 2693670 w 2693670"/>
              <a:gd name="connsiteY8" fmla="*/ 1652118 h 3591560"/>
              <a:gd name="connsiteX9" fmla="*/ 2693670 w 2693670"/>
              <a:gd name="connsiteY9" fmla="*/ 2322542 h 3591560"/>
              <a:gd name="connsiteX10" fmla="*/ 2693670 w 2693670"/>
              <a:gd name="connsiteY10" fmla="*/ 2921135 h 3591560"/>
              <a:gd name="connsiteX11" fmla="*/ 2693670 w 2693670"/>
              <a:gd name="connsiteY11" fmla="*/ 3591560 h 3591560"/>
              <a:gd name="connsiteX12" fmla="*/ 2127999 w 2693670"/>
              <a:gd name="connsiteY12" fmla="*/ 3591560 h 3591560"/>
              <a:gd name="connsiteX13" fmla="*/ 1616202 w 2693670"/>
              <a:gd name="connsiteY13" fmla="*/ 3591560 h 3591560"/>
              <a:gd name="connsiteX14" fmla="*/ 1023595 w 2693670"/>
              <a:gd name="connsiteY14" fmla="*/ 3591560 h 3591560"/>
              <a:gd name="connsiteX15" fmla="*/ 511797 w 2693670"/>
              <a:gd name="connsiteY15" fmla="*/ 3591560 h 3591560"/>
              <a:gd name="connsiteX16" fmla="*/ 0 w 2693670"/>
              <a:gd name="connsiteY16" fmla="*/ 3591560 h 3591560"/>
              <a:gd name="connsiteX17" fmla="*/ 0 w 2693670"/>
              <a:gd name="connsiteY17" fmla="*/ 3100713 h 3591560"/>
              <a:gd name="connsiteX18" fmla="*/ 0 w 2693670"/>
              <a:gd name="connsiteY18" fmla="*/ 2502120 h 3591560"/>
              <a:gd name="connsiteX19" fmla="*/ 0 w 2693670"/>
              <a:gd name="connsiteY19" fmla="*/ 1831696 h 3591560"/>
              <a:gd name="connsiteX20" fmla="*/ 0 w 2693670"/>
              <a:gd name="connsiteY20" fmla="*/ 1233102 h 3591560"/>
              <a:gd name="connsiteX21" fmla="*/ 0 w 2693670"/>
              <a:gd name="connsiteY21" fmla="*/ 562678 h 3591560"/>
              <a:gd name="connsiteX22" fmla="*/ 0 w 2693670"/>
              <a:gd name="connsiteY22" fmla="*/ 0 h 359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693670" h="3591560" fill="none" extrusionOk="0">
                <a:moveTo>
                  <a:pt x="0" y="0"/>
                </a:moveTo>
                <a:cubicBezTo>
                  <a:pt x="175492" y="-51245"/>
                  <a:pt x="313329" y="32790"/>
                  <a:pt x="484861" y="0"/>
                </a:cubicBezTo>
                <a:cubicBezTo>
                  <a:pt x="656393" y="-32790"/>
                  <a:pt x="762424" y="6049"/>
                  <a:pt x="996658" y="0"/>
                </a:cubicBezTo>
                <a:cubicBezTo>
                  <a:pt x="1230892" y="-6049"/>
                  <a:pt x="1245101" y="55541"/>
                  <a:pt x="1481519" y="0"/>
                </a:cubicBezTo>
                <a:cubicBezTo>
                  <a:pt x="1717937" y="-55541"/>
                  <a:pt x="1740178" y="1829"/>
                  <a:pt x="1939442" y="0"/>
                </a:cubicBezTo>
                <a:cubicBezTo>
                  <a:pt x="2138706" y="-1829"/>
                  <a:pt x="2536471" y="11798"/>
                  <a:pt x="2693670" y="0"/>
                </a:cubicBezTo>
                <a:cubicBezTo>
                  <a:pt x="2749718" y="230918"/>
                  <a:pt x="2679275" y="388933"/>
                  <a:pt x="2693670" y="526762"/>
                </a:cubicBezTo>
                <a:cubicBezTo>
                  <a:pt x="2708065" y="664591"/>
                  <a:pt x="2659270" y="793918"/>
                  <a:pt x="2693670" y="1053524"/>
                </a:cubicBezTo>
                <a:cubicBezTo>
                  <a:pt x="2728070" y="1313130"/>
                  <a:pt x="2636225" y="1518605"/>
                  <a:pt x="2693670" y="1652118"/>
                </a:cubicBezTo>
                <a:cubicBezTo>
                  <a:pt x="2751115" y="1785631"/>
                  <a:pt x="2648847" y="2071190"/>
                  <a:pt x="2693670" y="2322542"/>
                </a:cubicBezTo>
                <a:cubicBezTo>
                  <a:pt x="2738493" y="2573894"/>
                  <a:pt x="2678606" y="2660853"/>
                  <a:pt x="2693670" y="2921135"/>
                </a:cubicBezTo>
                <a:cubicBezTo>
                  <a:pt x="2708734" y="3181417"/>
                  <a:pt x="2662774" y="3410689"/>
                  <a:pt x="2693670" y="3591560"/>
                </a:cubicBezTo>
                <a:cubicBezTo>
                  <a:pt x="2440005" y="3621905"/>
                  <a:pt x="2261974" y="3568537"/>
                  <a:pt x="2127999" y="3591560"/>
                </a:cubicBezTo>
                <a:cubicBezTo>
                  <a:pt x="1994024" y="3614583"/>
                  <a:pt x="1822776" y="3533864"/>
                  <a:pt x="1616202" y="3591560"/>
                </a:cubicBezTo>
                <a:cubicBezTo>
                  <a:pt x="1409628" y="3649256"/>
                  <a:pt x="1306680" y="3552307"/>
                  <a:pt x="1023595" y="3591560"/>
                </a:cubicBezTo>
                <a:cubicBezTo>
                  <a:pt x="740510" y="3630813"/>
                  <a:pt x="661791" y="3552637"/>
                  <a:pt x="511797" y="3591560"/>
                </a:cubicBezTo>
                <a:cubicBezTo>
                  <a:pt x="361803" y="3630483"/>
                  <a:pt x="167075" y="3566903"/>
                  <a:pt x="0" y="3591560"/>
                </a:cubicBezTo>
                <a:cubicBezTo>
                  <a:pt x="-9486" y="3374424"/>
                  <a:pt x="58738" y="3273449"/>
                  <a:pt x="0" y="3100713"/>
                </a:cubicBezTo>
                <a:cubicBezTo>
                  <a:pt x="-58738" y="2927977"/>
                  <a:pt x="42811" y="2718409"/>
                  <a:pt x="0" y="2502120"/>
                </a:cubicBezTo>
                <a:cubicBezTo>
                  <a:pt x="-42811" y="2285831"/>
                  <a:pt x="44353" y="2012444"/>
                  <a:pt x="0" y="1831696"/>
                </a:cubicBezTo>
                <a:cubicBezTo>
                  <a:pt x="-44353" y="1650948"/>
                  <a:pt x="4032" y="1458747"/>
                  <a:pt x="0" y="1233102"/>
                </a:cubicBezTo>
                <a:cubicBezTo>
                  <a:pt x="-4032" y="1007457"/>
                  <a:pt x="46272" y="817032"/>
                  <a:pt x="0" y="562678"/>
                </a:cubicBezTo>
                <a:cubicBezTo>
                  <a:pt x="-46272" y="308324"/>
                  <a:pt x="24202" y="210912"/>
                  <a:pt x="0" y="0"/>
                </a:cubicBezTo>
                <a:close/>
              </a:path>
              <a:path w="2693670" h="3591560" stroke="0" extrusionOk="0">
                <a:moveTo>
                  <a:pt x="0" y="0"/>
                </a:moveTo>
                <a:cubicBezTo>
                  <a:pt x="163912" y="-36818"/>
                  <a:pt x="277400" y="24226"/>
                  <a:pt x="457924" y="0"/>
                </a:cubicBezTo>
                <a:cubicBezTo>
                  <a:pt x="638448" y="-24226"/>
                  <a:pt x="733385" y="22744"/>
                  <a:pt x="915848" y="0"/>
                </a:cubicBezTo>
                <a:cubicBezTo>
                  <a:pt x="1098311" y="-22744"/>
                  <a:pt x="1326089" y="1900"/>
                  <a:pt x="1454582" y="0"/>
                </a:cubicBezTo>
                <a:cubicBezTo>
                  <a:pt x="1583075" y="-1900"/>
                  <a:pt x="1835768" y="39650"/>
                  <a:pt x="1966379" y="0"/>
                </a:cubicBezTo>
                <a:cubicBezTo>
                  <a:pt x="2096990" y="-39650"/>
                  <a:pt x="2490331" y="53855"/>
                  <a:pt x="2693670" y="0"/>
                </a:cubicBezTo>
                <a:cubicBezTo>
                  <a:pt x="2713093" y="123730"/>
                  <a:pt x="2625594" y="305135"/>
                  <a:pt x="2693670" y="598593"/>
                </a:cubicBezTo>
                <a:cubicBezTo>
                  <a:pt x="2761746" y="892051"/>
                  <a:pt x="2671480" y="993689"/>
                  <a:pt x="2693670" y="1161271"/>
                </a:cubicBezTo>
                <a:cubicBezTo>
                  <a:pt x="2715860" y="1328853"/>
                  <a:pt x="2678672" y="1580124"/>
                  <a:pt x="2693670" y="1831696"/>
                </a:cubicBezTo>
                <a:cubicBezTo>
                  <a:pt x="2708668" y="2083268"/>
                  <a:pt x="2689394" y="2215724"/>
                  <a:pt x="2693670" y="2430289"/>
                </a:cubicBezTo>
                <a:cubicBezTo>
                  <a:pt x="2697946" y="2644854"/>
                  <a:pt x="2640600" y="2785814"/>
                  <a:pt x="2693670" y="2921135"/>
                </a:cubicBezTo>
                <a:cubicBezTo>
                  <a:pt x="2746740" y="3056456"/>
                  <a:pt x="2681814" y="3267456"/>
                  <a:pt x="2693670" y="3591560"/>
                </a:cubicBezTo>
                <a:cubicBezTo>
                  <a:pt x="2427289" y="3656356"/>
                  <a:pt x="2246751" y="3552725"/>
                  <a:pt x="2101063" y="3591560"/>
                </a:cubicBezTo>
                <a:cubicBezTo>
                  <a:pt x="1955375" y="3630395"/>
                  <a:pt x="1806277" y="3563786"/>
                  <a:pt x="1535392" y="3591560"/>
                </a:cubicBezTo>
                <a:cubicBezTo>
                  <a:pt x="1264507" y="3619334"/>
                  <a:pt x="1257601" y="3587727"/>
                  <a:pt x="1077468" y="3591560"/>
                </a:cubicBezTo>
                <a:cubicBezTo>
                  <a:pt x="897335" y="3595393"/>
                  <a:pt x="653765" y="3580217"/>
                  <a:pt x="511797" y="3591560"/>
                </a:cubicBezTo>
                <a:cubicBezTo>
                  <a:pt x="369829" y="3602903"/>
                  <a:pt x="186358" y="3577933"/>
                  <a:pt x="0" y="3591560"/>
                </a:cubicBezTo>
                <a:cubicBezTo>
                  <a:pt x="-4674" y="3305005"/>
                  <a:pt x="63924" y="3238651"/>
                  <a:pt x="0" y="2992967"/>
                </a:cubicBezTo>
                <a:cubicBezTo>
                  <a:pt x="-63924" y="2747283"/>
                  <a:pt x="26129" y="2588233"/>
                  <a:pt x="0" y="2394373"/>
                </a:cubicBezTo>
                <a:cubicBezTo>
                  <a:pt x="-26129" y="2200513"/>
                  <a:pt x="54130" y="1971248"/>
                  <a:pt x="0" y="1831696"/>
                </a:cubicBezTo>
                <a:cubicBezTo>
                  <a:pt x="-54130" y="1692144"/>
                  <a:pt x="13963" y="1412723"/>
                  <a:pt x="0" y="1197187"/>
                </a:cubicBezTo>
                <a:cubicBezTo>
                  <a:pt x="-13963" y="981651"/>
                  <a:pt x="47159" y="906783"/>
                  <a:pt x="0" y="706340"/>
                </a:cubicBezTo>
                <a:cubicBezTo>
                  <a:pt x="-47159" y="505897"/>
                  <a:pt x="70275" y="316021"/>
                  <a:pt x="0" y="0"/>
                </a:cubicBezTo>
                <a:close/>
              </a:path>
            </a:pathLst>
          </a:custGeom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7520094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DD56A1B-EEE6-142B-CC4C-0329C97B6519}"/>
              </a:ext>
            </a:extLst>
          </p:cNvPr>
          <p:cNvSpPr txBox="1"/>
          <p:nvPr/>
        </p:nvSpPr>
        <p:spPr>
          <a:xfrm>
            <a:off x="7224998" y="5358885"/>
            <a:ext cx="388859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00" b="1" dirty="0">
                <a:solidFill>
                  <a:srgbClr val="2370B5"/>
                </a:solidFill>
                <a:effectLst/>
                <a:latin typeface="Poppins" pitchFamily="2" charset="77"/>
                <a:ea typeface="Trebuchet MS" panose="020B0603020202020204" pitchFamily="34" charset="0"/>
                <a:cs typeface="Poppins" pitchFamily="2" charset="77"/>
              </a:rPr>
              <a:t>Paciente en punto de dispensación en el sur del país.</a:t>
            </a:r>
            <a:endParaRPr lang="es-CO" sz="1000" b="1" dirty="0">
              <a:solidFill>
                <a:srgbClr val="2370B5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98925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95C12-DCB5-A579-0A7C-28C022736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DB5A510-7C0C-04E4-0682-5A763A7C5C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291036"/>
              </p:ext>
            </p:extLst>
          </p:nvPr>
        </p:nvGraphicFramePr>
        <p:xfrm>
          <a:off x="791022" y="1254779"/>
          <a:ext cx="10041101" cy="5009405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2163193">
                  <a:extLst>
                    <a:ext uri="{9D8B030D-6E8A-4147-A177-3AD203B41FA5}">
                      <a16:colId xmlns:a16="http://schemas.microsoft.com/office/drawing/2014/main" val="2859217483"/>
                    </a:ext>
                  </a:extLst>
                </a:gridCol>
                <a:gridCol w="2912013">
                  <a:extLst>
                    <a:ext uri="{9D8B030D-6E8A-4147-A177-3AD203B41FA5}">
                      <a16:colId xmlns:a16="http://schemas.microsoft.com/office/drawing/2014/main" val="4135006933"/>
                    </a:ext>
                  </a:extLst>
                </a:gridCol>
                <a:gridCol w="4965895">
                  <a:extLst>
                    <a:ext uri="{9D8B030D-6E8A-4147-A177-3AD203B41FA5}">
                      <a16:colId xmlns:a16="http://schemas.microsoft.com/office/drawing/2014/main" val="1183379006"/>
                    </a:ext>
                  </a:extLst>
                </a:gridCol>
              </a:tblGrid>
              <a:tr h="372026">
                <a:tc>
                  <a:txBody>
                    <a:bodyPr/>
                    <a:lstStyle/>
                    <a:p>
                      <a:r>
                        <a:rPr lang="es-CO" sz="1600" b="1" dirty="0">
                          <a:solidFill>
                            <a:srgbClr val="595959"/>
                          </a:solidFill>
                          <a:latin typeface="Poppins" pitchFamily="2" charset="77"/>
                          <a:cs typeface="Poppins" pitchFamily="2" charset="77"/>
                        </a:rPr>
                        <a:t>Hallazgo</a:t>
                      </a: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r>
                        <a:rPr lang="es-CO" sz="1600" b="1" dirty="0">
                          <a:solidFill>
                            <a:srgbClr val="595959"/>
                          </a:solidFill>
                          <a:latin typeface="Poppins" pitchFamily="2" charset="77"/>
                          <a:cs typeface="Poppins" pitchFamily="2" charset="77"/>
                        </a:rPr>
                        <a:t>Situación deseable</a:t>
                      </a: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r>
                        <a:rPr lang="es-CO" sz="1600" b="1" dirty="0">
                          <a:solidFill>
                            <a:srgbClr val="595959"/>
                          </a:solidFill>
                          <a:latin typeface="Poppins" pitchFamily="2" charset="77"/>
                          <a:cs typeface="Poppins" pitchFamily="2" charset="77"/>
                        </a:rPr>
                        <a:t>Recomendaciones</a:t>
                      </a: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955834355"/>
                  </a:ext>
                </a:extLst>
              </a:tr>
              <a:tr h="697880">
                <a:tc>
                  <a:txBody>
                    <a:bodyPr/>
                    <a:lstStyle/>
                    <a:p>
                      <a:pPr algn="l"/>
                      <a:r>
                        <a:rPr lang="es-MX" sz="1000" b="1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Falta de entrega de medicamentos indispensables para la salud de las personas</a:t>
                      </a:r>
                      <a:endParaRPr lang="es-CO" sz="1000" b="1" dirty="0">
                        <a:solidFill>
                          <a:srgbClr val="595959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r>
                        <a:rPr lang="es-MX" sz="10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Estrategias de respuesta rápida institucional, con medidas orientadas a mejorar la prestación cotidiana de los servicios</a:t>
                      </a:r>
                      <a:r>
                        <a:rPr lang="es-CO" sz="10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con estrategias diferenciadas.</a:t>
                      </a:r>
                      <a:endParaRPr lang="es-CO" sz="1000" dirty="0">
                        <a:solidFill>
                          <a:srgbClr val="595959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s-MX" sz="1000" kern="1200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0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Verificación de derechos en los Puntos de dispensación.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0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Gestión y resolución de casos en función de su criticidad.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0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Disminuir las cargas administrativas y burocráticas sobre los usuarios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s-CO" sz="1000" dirty="0">
                        <a:solidFill>
                          <a:srgbClr val="595959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2329725256"/>
                  </a:ext>
                </a:extLst>
              </a:tr>
              <a:tr h="945052">
                <a:tc>
                  <a:txBody>
                    <a:bodyPr/>
                    <a:lstStyle/>
                    <a:p>
                      <a:pPr algn="l"/>
                      <a:r>
                        <a:rPr lang="es-CO" sz="1000" b="1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Deudas que no han sido resueltas, e incluso no son reconocidas por los actores del sistema. </a:t>
                      </a:r>
                      <a:endParaRPr lang="es-CO" sz="1000" b="1" dirty="0">
                        <a:solidFill>
                          <a:srgbClr val="595959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r>
                        <a:rPr lang="es-MX" sz="10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Mecanismos que mejoren el estado de la cartera del sector y espacios de conciliación</a:t>
                      </a:r>
                    </a:p>
                    <a:p>
                      <a:r>
                        <a:rPr lang="es-MX" sz="10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 pagos con las principales EPS y entidades aseguradoras involucradas </a:t>
                      </a:r>
                      <a:endParaRPr lang="es-CO" sz="1000" dirty="0">
                        <a:solidFill>
                          <a:srgbClr val="595959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s-MX" sz="1000" kern="1200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0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Implementar regulaciones orientadas a la mejora en la transparencia de datos.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000" dirty="0">
                          <a:solidFill>
                            <a:srgbClr val="595959"/>
                          </a:solidFill>
                          <a:latin typeface="Poppins" pitchFamily="2" charset="77"/>
                          <a:cs typeface="Poppins" pitchFamily="2" charset="77"/>
                        </a:rPr>
                        <a:t>Condiciones de seguridad y estabilidad de financiamiento del sistema de salud.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000" dirty="0">
                          <a:solidFill>
                            <a:srgbClr val="595959"/>
                          </a:solidFill>
                          <a:latin typeface="Poppins" pitchFamily="2" charset="77"/>
                          <a:cs typeface="Poppins" pitchFamily="2" charset="77"/>
                        </a:rPr>
                        <a:t>Construcción de confianza y reducción de hostigamiento digital.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0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Información de ADRES en tiempo real de las aseguradoras en cuanto a pagos corrientes y acumulados.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000" dirty="0">
                          <a:solidFill>
                            <a:srgbClr val="595959"/>
                          </a:solidFill>
                          <a:latin typeface="Poppins" pitchFamily="2" charset="77"/>
                          <a:cs typeface="Poppins" pitchFamily="2" charset="77"/>
                        </a:rPr>
                        <a:t>Fortalecer los mecanismos de regulación y vigilancia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s-CO" sz="1000" dirty="0">
                        <a:solidFill>
                          <a:srgbClr val="595959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2616013990"/>
                  </a:ext>
                </a:extLst>
              </a:tr>
              <a:tr h="852965">
                <a:tc>
                  <a:txBody>
                    <a:bodyPr/>
                    <a:lstStyle/>
                    <a:p>
                      <a:pPr algn="l"/>
                      <a:r>
                        <a:rPr lang="es-CO" sz="1000" b="1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Ausencia de capacidades territoriales para la dispensación de medicamentos</a:t>
                      </a:r>
                      <a:endParaRPr lang="es-CO" sz="1000" b="1" dirty="0">
                        <a:solidFill>
                          <a:srgbClr val="595959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r>
                        <a:rPr lang="es-CO" sz="10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Estrategia de coordinación de los  sectores público y privado, y las autoridades locales</a:t>
                      </a:r>
                      <a:endParaRPr lang="es-CO" sz="1000" dirty="0">
                        <a:solidFill>
                          <a:srgbClr val="595959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sz="10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Disponibilidad completa y oportuna de medicamentos para garantizar la </a:t>
                      </a:r>
                      <a:r>
                        <a:rPr lang="es-CO" sz="1000" kern="1200" dirty="0" err="1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atenci</a:t>
                      </a:r>
                      <a:r>
                        <a:rPr lang="es-US" sz="1000" kern="1200" dirty="0" err="1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ón</a:t>
                      </a:r>
                      <a:r>
                        <a:rPr lang="es-CO" sz="10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primaria integral.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0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Modelos de entrega de medicamentos ecosostenibles, con enfoque territorial logístico</a:t>
                      </a:r>
                      <a:endParaRPr lang="es-CO" sz="1000" dirty="0">
                        <a:solidFill>
                          <a:srgbClr val="595959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983230022"/>
                  </a:ext>
                </a:extLst>
              </a:tr>
              <a:tr h="1163134">
                <a:tc>
                  <a:txBody>
                    <a:bodyPr/>
                    <a:lstStyle/>
                    <a:p>
                      <a:r>
                        <a:rPr lang="es-CO" sz="1000" b="1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Deterioro sobre la calidad de vida de pacientes con enfermedades catastróficas y de alto costo y sus </a:t>
                      </a:r>
                      <a:r>
                        <a:rPr lang="es-CO" sz="1000" b="1" kern="1200" dirty="0" err="1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ciudadoras</a:t>
                      </a:r>
                      <a:r>
                        <a:rPr lang="es-CO" sz="1000" b="1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(es)</a:t>
                      </a:r>
                      <a:endParaRPr lang="es-CO" sz="1000" b="1" dirty="0">
                        <a:solidFill>
                          <a:srgbClr val="595959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r>
                        <a:rPr lang="es-CO" sz="10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Plan integral de </a:t>
                      </a:r>
                      <a:r>
                        <a:rPr lang="es-CO" sz="1000" kern="1200" dirty="0" err="1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atenci</a:t>
                      </a:r>
                      <a:r>
                        <a:rPr lang="es-US" sz="1000" kern="1200" dirty="0" err="1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ó</a:t>
                      </a:r>
                      <a:r>
                        <a:rPr lang="es-CO" sz="10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n y </a:t>
                      </a:r>
                      <a:r>
                        <a:rPr lang="es-CO" sz="1000" kern="1200" dirty="0" err="1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provisi</a:t>
                      </a:r>
                      <a:r>
                        <a:rPr lang="es-US" sz="1000" kern="1200" dirty="0" err="1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ón</a:t>
                      </a:r>
                      <a:r>
                        <a:rPr lang="es-CO" sz="10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de medicamentos de alto costo </a:t>
                      </a:r>
                      <a:endParaRPr lang="es-CO" sz="1000" dirty="0">
                        <a:solidFill>
                          <a:srgbClr val="595959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000" kern="1200" dirty="0" err="1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Eval</a:t>
                      </a:r>
                      <a:r>
                        <a:rPr lang="es-US" sz="1000" kern="1200" dirty="0" err="1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uación</a:t>
                      </a:r>
                      <a:r>
                        <a:rPr lang="es-US" sz="10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de m</a:t>
                      </a:r>
                      <a:r>
                        <a:rPr lang="es-CO" sz="1000" kern="1200" dirty="0" err="1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ecanismos</a:t>
                      </a:r>
                      <a:r>
                        <a:rPr lang="es-CO" sz="10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de </a:t>
                      </a:r>
                      <a:r>
                        <a:rPr lang="es-CO" sz="1000" kern="1200" dirty="0" err="1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remuneraci</a:t>
                      </a:r>
                      <a:r>
                        <a:rPr lang="es-US" sz="1000" kern="1200" dirty="0" err="1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ó</a:t>
                      </a:r>
                      <a:r>
                        <a:rPr lang="es-CO" sz="10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n y financiamiento de medicamentos.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sz="1000" kern="1200" dirty="0" err="1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Atenci</a:t>
                      </a:r>
                      <a:r>
                        <a:rPr lang="es-US" sz="1000" kern="1200" dirty="0" err="1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ó</a:t>
                      </a:r>
                      <a:r>
                        <a:rPr lang="es-CO" sz="10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n especializada en redes integradas e integrales y con enfoque de </a:t>
                      </a:r>
                      <a:r>
                        <a:rPr lang="es-CO" sz="1000" kern="1200" dirty="0" err="1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atenci</a:t>
                      </a:r>
                      <a:r>
                        <a:rPr lang="es-US" sz="1000" kern="1200" dirty="0" err="1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ó</a:t>
                      </a:r>
                      <a:r>
                        <a:rPr lang="es-CO" sz="10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n digna.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sz="10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Protección y reconocimiento social y económico de personas cuidadoras en el marco del CONPES 4143 de 2025</a:t>
                      </a:r>
                      <a:endParaRPr lang="es-CO" sz="1000" kern="1200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146903927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5E90114-4F82-49E5-7041-5A80F3C5EEDF}"/>
              </a:ext>
            </a:extLst>
          </p:cNvPr>
          <p:cNvSpPr txBox="1"/>
          <p:nvPr/>
        </p:nvSpPr>
        <p:spPr>
          <a:xfrm>
            <a:off x="696798" y="6291322"/>
            <a:ext cx="701531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800" dirty="0">
                <a:solidFill>
                  <a:srgbClr val="595959"/>
                </a:solidFill>
                <a:latin typeface="Poppins" pitchFamily="2" charset="77"/>
                <a:cs typeface="Poppins" pitchFamily="2" charset="77"/>
              </a:rPr>
              <a:t>[Texto completo en el informe]</a:t>
            </a:r>
          </a:p>
        </p:txBody>
      </p:sp>
      <p:sp>
        <p:nvSpPr>
          <p:cNvPr id="2" name="Google Shape;307;p29">
            <a:extLst>
              <a:ext uri="{FF2B5EF4-FFF2-40B4-BE49-F238E27FC236}">
                <a16:creationId xmlns:a16="http://schemas.microsoft.com/office/drawing/2014/main" id="{117C4A75-9D57-5767-3D76-4EFDD3BB4217}"/>
              </a:ext>
            </a:extLst>
          </p:cNvPr>
          <p:cNvSpPr txBox="1">
            <a:spLocks/>
          </p:cNvSpPr>
          <p:nvPr/>
        </p:nvSpPr>
        <p:spPr>
          <a:xfrm>
            <a:off x="668382" y="399599"/>
            <a:ext cx="9792973" cy="6784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s-MX" sz="3200" b="1" dirty="0">
                <a:solidFill>
                  <a:schemeClr val="accent6">
                    <a:lumMod val="75000"/>
                  </a:schemeClr>
                </a:solidFill>
                <a:effectLst/>
                <a:latin typeface="Poppins" pitchFamily="2" charset="77"/>
                <a:ea typeface="Trebuchet MS" panose="020B0603020202020204" pitchFamily="34" charset="0"/>
                <a:cs typeface="Poppins" pitchFamily="2" charset="77"/>
              </a:rPr>
              <a:t>Recomendaciones</a:t>
            </a:r>
          </a:p>
          <a:p>
            <a:pPr>
              <a:lnSpc>
                <a:spcPct val="70000"/>
              </a:lnSpc>
            </a:pPr>
            <a:r>
              <a:rPr lang="es-MX" sz="2400" b="1" dirty="0">
                <a:solidFill>
                  <a:schemeClr val="accent6">
                    <a:lumMod val="75000"/>
                  </a:schemeClr>
                </a:solidFill>
                <a:effectLst/>
                <a:latin typeface="Poppins" pitchFamily="2" charset="77"/>
                <a:ea typeface="Trebuchet MS" panose="020B0603020202020204" pitchFamily="34" charset="0"/>
                <a:cs typeface="Poppins" pitchFamily="2" charset="77"/>
              </a:rPr>
              <a:t>sobre aspectos coyunturales de la crisis actual: </a:t>
            </a:r>
            <a:r>
              <a:rPr lang="es-CO" sz="2400" b="1" dirty="0">
                <a:solidFill>
                  <a:schemeClr val="accent6">
                    <a:lumMod val="75000"/>
                  </a:schemeClr>
                </a:solidFill>
                <a:latin typeface="Poppins" pitchFamily="2" charset="77"/>
                <a:cs typeface="Poppins" pitchFamily="2" charset="77"/>
              </a:rPr>
              <a:t>Minsalud</a:t>
            </a:r>
            <a:endParaRPr lang="es-CO" sz="2400" dirty="0">
              <a:solidFill>
                <a:schemeClr val="accent6">
                  <a:lumMod val="75000"/>
                </a:schemeClr>
              </a:solidFill>
              <a:effectLst/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27490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52519F-2D03-DC33-D29D-033DCF0A3A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957355"/>
              </p:ext>
            </p:extLst>
          </p:nvPr>
        </p:nvGraphicFramePr>
        <p:xfrm>
          <a:off x="776748" y="1312026"/>
          <a:ext cx="10381789" cy="4644612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2683471">
                  <a:extLst>
                    <a:ext uri="{9D8B030D-6E8A-4147-A177-3AD203B41FA5}">
                      <a16:colId xmlns:a16="http://schemas.microsoft.com/office/drawing/2014/main" val="2859217483"/>
                    </a:ext>
                  </a:extLst>
                </a:gridCol>
                <a:gridCol w="2785836">
                  <a:extLst>
                    <a:ext uri="{9D8B030D-6E8A-4147-A177-3AD203B41FA5}">
                      <a16:colId xmlns:a16="http://schemas.microsoft.com/office/drawing/2014/main" val="4135006933"/>
                    </a:ext>
                  </a:extLst>
                </a:gridCol>
                <a:gridCol w="4912482">
                  <a:extLst>
                    <a:ext uri="{9D8B030D-6E8A-4147-A177-3AD203B41FA5}">
                      <a16:colId xmlns:a16="http://schemas.microsoft.com/office/drawing/2014/main" val="1183379006"/>
                    </a:ext>
                  </a:extLst>
                </a:gridCol>
              </a:tblGrid>
              <a:tr h="413678">
                <a:tc>
                  <a:txBody>
                    <a:bodyPr/>
                    <a:lstStyle/>
                    <a:p>
                      <a:pPr algn="l"/>
                      <a:r>
                        <a:rPr lang="es-CO" sz="1600" b="1" dirty="0">
                          <a:solidFill>
                            <a:srgbClr val="595959"/>
                          </a:solidFill>
                          <a:latin typeface="Poppins" pitchFamily="2" charset="77"/>
                          <a:cs typeface="Poppins" pitchFamily="2" charset="77"/>
                        </a:rPr>
                        <a:t>Hallazgo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1600" b="1" dirty="0">
                          <a:solidFill>
                            <a:srgbClr val="595959"/>
                          </a:solidFill>
                          <a:latin typeface="Poppins" pitchFamily="2" charset="77"/>
                          <a:cs typeface="Poppins" pitchFamily="2" charset="77"/>
                        </a:rPr>
                        <a:t>Situación deseable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600" b="1" dirty="0">
                          <a:solidFill>
                            <a:srgbClr val="595959"/>
                          </a:solidFill>
                          <a:latin typeface="Poppins" pitchFamily="2" charset="77"/>
                          <a:cs typeface="Poppins" pitchFamily="2" charset="77"/>
                        </a:rPr>
                        <a:t>Recomendaciones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5834355"/>
                  </a:ext>
                </a:extLst>
              </a:tr>
              <a:tr h="1762054">
                <a:tc>
                  <a:txBody>
                    <a:bodyPr/>
                    <a:lstStyle/>
                    <a:p>
                      <a:pPr algn="l"/>
                      <a:r>
                        <a:rPr lang="es-CO" sz="1200" b="1" dirty="0">
                          <a:solidFill>
                            <a:srgbClr val="595959"/>
                          </a:solidFill>
                          <a:latin typeface="Poppins" pitchFamily="2" charset="77"/>
                          <a:cs typeface="Poppins" pitchFamily="2" charset="77"/>
                        </a:rPr>
                        <a:t>Debilidades en la disponibilidad, fiabilidad y validación de datos de todo el sistema, y especialmente en el flujo financiero.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1200" dirty="0">
                          <a:solidFill>
                            <a:srgbClr val="595959"/>
                          </a:solidFill>
                          <a:latin typeface="Poppins" pitchFamily="2" charset="77"/>
                          <a:cs typeface="Poppins" pitchFamily="2" charset="77"/>
                        </a:rPr>
                        <a:t>Alimentar un modelo único de información e incrementar la transparencia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es-MX" sz="1200" kern="1200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Integrar de manera periódica las distintas fuentes de datos. </a:t>
                      </a:r>
                      <a:endParaRPr lang="es-CO" sz="1200" kern="1200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Diferenciar de manera precisa las categorías de entrega, falta de entrega, disponibilidad, escasez y desabastecimiento de medicamentos. </a:t>
                      </a:r>
                      <a:endParaRPr lang="es-CO" sz="1200" kern="1200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Relacionar la infraestructura disponible de las redes de prestadores y gestores farmacéuticos.</a:t>
                      </a:r>
                      <a:endParaRPr lang="es-CO" sz="1200" kern="1200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Orientar decisiones correctivas inmediatas, incluyendo alertas tempranas y estimaciones de demanda para mejorar el flujo de información, identificar vacíos y posibles cuellos de botella.</a:t>
                      </a:r>
                      <a:br>
                        <a:rPr lang="es-MX" sz="12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</a:br>
                      <a:endParaRPr lang="es-CO" sz="1200" kern="1200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9725256"/>
                  </a:ext>
                </a:extLst>
              </a:tr>
              <a:tr h="1762054">
                <a:tc>
                  <a:txBody>
                    <a:bodyPr/>
                    <a:lstStyle/>
                    <a:p>
                      <a:pPr algn="l"/>
                      <a:r>
                        <a:rPr lang="es-MX" sz="1200" b="1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Brechas a nivel territorial de capacidades logísticas, infraestructura de transporte y almacenamiento</a:t>
                      </a:r>
                      <a:endParaRPr lang="es-CO" sz="1200" b="1" dirty="0">
                        <a:solidFill>
                          <a:srgbClr val="595959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1200" dirty="0">
                          <a:solidFill>
                            <a:srgbClr val="595959"/>
                          </a:solidFill>
                          <a:latin typeface="Poppins" pitchFamily="2" charset="77"/>
                          <a:cs typeface="Poppins" pitchFamily="2" charset="77"/>
                        </a:rPr>
                        <a:t>Soluciones diferenciadas y sostenibles que respondan a</a:t>
                      </a:r>
                    </a:p>
                    <a:p>
                      <a:r>
                        <a:rPr lang="es-CO" sz="1200" dirty="0">
                          <a:solidFill>
                            <a:srgbClr val="595959"/>
                          </a:solidFill>
                          <a:latin typeface="Poppins" pitchFamily="2" charset="77"/>
                          <a:cs typeface="Poppins" pitchFamily="2" charset="77"/>
                        </a:rPr>
                        <a:t>las realidades locales y fortalezcan el acceso equitativo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2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Establecimiento de listas de medicamentos indispensables en la atención primaria integral, teniendo en cuenta las particularidades y necesidades en salud en cada territorio.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Integrar la cadena logística de medicamentos con las estrategias de atención primaria y el modelo preventivo y territorial implementado por el gobierno nacional.</a:t>
                      </a:r>
                      <a:endParaRPr lang="es-CO" sz="1200" kern="1200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6013990"/>
                  </a:ext>
                </a:extLst>
              </a:tr>
            </a:tbl>
          </a:graphicData>
        </a:graphic>
      </p:graphicFrame>
      <p:sp>
        <p:nvSpPr>
          <p:cNvPr id="6" name="TextBox 1">
            <a:extLst>
              <a:ext uri="{FF2B5EF4-FFF2-40B4-BE49-F238E27FC236}">
                <a16:creationId xmlns:a16="http://schemas.microsoft.com/office/drawing/2014/main" id="{B1794A77-76DF-1B7B-67C5-F3F26AC5F98C}"/>
              </a:ext>
            </a:extLst>
          </p:cNvPr>
          <p:cNvSpPr txBox="1"/>
          <p:nvPr/>
        </p:nvSpPr>
        <p:spPr>
          <a:xfrm>
            <a:off x="670591" y="438355"/>
            <a:ext cx="11388213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s-MX" sz="3200" b="1" dirty="0">
                <a:solidFill>
                  <a:srgbClr val="196B2F"/>
                </a:solidFill>
                <a:effectLst/>
                <a:latin typeface="Poppins" pitchFamily="2" charset="77"/>
                <a:ea typeface="Trebuchet MS" panose="020B0603020202020204" pitchFamily="34" charset="0"/>
                <a:cs typeface="Poppins" pitchFamily="2" charset="77"/>
              </a:rPr>
              <a:t>Recomendaciones sobre aspectos coyunturales</a:t>
            </a:r>
          </a:p>
          <a:p>
            <a:pPr>
              <a:lnSpc>
                <a:spcPct val="70000"/>
              </a:lnSpc>
            </a:pPr>
            <a:r>
              <a:rPr lang="es-MX" sz="2400" b="1" dirty="0">
                <a:solidFill>
                  <a:srgbClr val="196B2F"/>
                </a:solidFill>
                <a:effectLst/>
                <a:latin typeface="Poppins" pitchFamily="2" charset="77"/>
                <a:ea typeface="Trebuchet MS" panose="020B0603020202020204" pitchFamily="34" charset="0"/>
                <a:cs typeface="Poppins" pitchFamily="2" charset="77"/>
              </a:rPr>
              <a:t>de la crisis actual: </a:t>
            </a:r>
            <a:r>
              <a:rPr lang="es-CO" sz="2400" b="1" dirty="0" err="1">
                <a:solidFill>
                  <a:srgbClr val="196B2F"/>
                </a:solidFill>
                <a:latin typeface="Poppins" pitchFamily="2" charset="77"/>
                <a:cs typeface="Poppins" pitchFamily="2" charset="77"/>
              </a:rPr>
              <a:t>ETs</a:t>
            </a:r>
            <a:r>
              <a:rPr lang="es-CO" sz="2400" b="1" dirty="0">
                <a:solidFill>
                  <a:srgbClr val="196B2F"/>
                </a:solidFill>
                <a:latin typeface="Poppins" pitchFamily="2" charset="77"/>
                <a:cs typeface="Poppins" pitchFamily="2" charset="77"/>
              </a:rPr>
              <a:t> y Organizaciones</a:t>
            </a:r>
            <a:endParaRPr lang="es-CO" sz="2400" dirty="0">
              <a:solidFill>
                <a:srgbClr val="196B2F"/>
              </a:solidFill>
              <a:effectLst/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D5C6D15A-4491-8EB7-3655-E416678C240B}"/>
              </a:ext>
            </a:extLst>
          </p:cNvPr>
          <p:cNvSpPr txBox="1"/>
          <p:nvPr/>
        </p:nvSpPr>
        <p:spPr>
          <a:xfrm>
            <a:off x="696798" y="5999312"/>
            <a:ext cx="701531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800" dirty="0">
                <a:solidFill>
                  <a:srgbClr val="595959"/>
                </a:solidFill>
                <a:latin typeface="Poppins" pitchFamily="2" charset="77"/>
                <a:cs typeface="Poppins" pitchFamily="2" charset="77"/>
              </a:rPr>
              <a:t>[Texto completo en el informe]</a:t>
            </a:r>
          </a:p>
        </p:txBody>
      </p:sp>
    </p:spTree>
    <p:extLst>
      <p:ext uri="{BB962C8B-B14F-4D97-AF65-F5344CB8AC3E}">
        <p14:creationId xmlns:p14="http://schemas.microsoft.com/office/powerpoint/2010/main" val="2253396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0B4B2F6-4995-9AF8-B661-BA308E2887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433136"/>
              </p:ext>
            </p:extLst>
          </p:nvPr>
        </p:nvGraphicFramePr>
        <p:xfrm>
          <a:off x="821852" y="1301261"/>
          <a:ext cx="10221286" cy="5280007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2273040">
                  <a:extLst>
                    <a:ext uri="{9D8B030D-6E8A-4147-A177-3AD203B41FA5}">
                      <a16:colId xmlns:a16="http://schemas.microsoft.com/office/drawing/2014/main" val="2859217483"/>
                    </a:ext>
                  </a:extLst>
                </a:gridCol>
                <a:gridCol w="2363373">
                  <a:extLst>
                    <a:ext uri="{9D8B030D-6E8A-4147-A177-3AD203B41FA5}">
                      <a16:colId xmlns:a16="http://schemas.microsoft.com/office/drawing/2014/main" val="4135006933"/>
                    </a:ext>
                  </a:extLst>
                </a:gridCol>
                <a:gridCol w="5584873">
                  <a:extLst>
                    <a:ext uri="{9D8B030D-6E8A-4147-A177-3AD203B41FA5}">
                      <a16:colId xmlns:a16="http://schemas.microsoft.com/office/drawing/2014/main" val="1183379006"/>
                    </a:ext>
                  </a:extLst>
                </a:gridCol>
              </a:tblGrid>
              <a:tr h="311097">
                <a:tc>
                  <a:txBody>
                    <a:bodyPr/>
                    <a:lstStyle/>
                    <a:p>
                      <a:pPr algn="l"/>
                      <a:r>
                        <a:rPr lang="es-CO" b="1" dirty="0">
                          <a:solidFill>
                            <a:srgbClr val="595959"/>
                          </a:solidFill>
                          <a:latin typeface="Poppins" pitchFamily="2" charset="77"/>
                          <a:cs typeface="Poppins" pitchFamily="2" charset="77"/>
                        </a:rPr>
                        <a:t>Hallazgo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1800" b="1" dirty="0">
                          <a:solidFill>
                            <a:srgbClr val="595959"/>
                          </a:solidFill>
                          <a:latin typeface="Poppins" pitchFamily="2" charset="77"/>
                          <a:cs typeface="Poppins" pitchFamily="2" charset="77"/>
                        </a:rPr>
                        <a:t>Situación deseable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b="1" dirty="0">
                          <a:solidFill>
                            <a:srgbClr val="595959"/>
                          </a:solidFill>
                          <a:latin typeface="Poppins" pitchFamily="2" charset="77"/>
                          <a:cs typeface="Poppins" pitchFamily="2" charset="77"/>
                        </a:rPr>
                        <a:t>Recomendaciones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5834355"/>
                  </a:ext>
                </a:extLst>
              </a:tr>
              <a:tr h="1166614">
                <a:tc>
                  <a:txBody>
                    <a:bodyPr/>
                    <a:lstStyle/>
                    <a:p>
                      <a:pPr algn="l"/>
                      <a:r>
                        <a:rPr lang="es-CO" sz="1200" b="1" dirty="0">
                          <a:solidFill>
                            <a:srgbClr val="595959"/>
                          </a:solidFill>
                          <a:latin typeface="Poppins" pitchFamily="2" charset="77"/>
                          <a:cs typeface="Poppins" pitchFamily="2" charset="77"/>
                        </a:rPr>
                        <a:t>Persisten inequidades sociales y económicas estructurales, así como distorsiones financieras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sz="12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Caracterización integral entre Superintendencia Nacional de Salud, Ministerio Público (PGN, personerías y Defensoría del Pueblo)</a:t>
                      </a:r>
                      <a:endParaRPr lang="es-CO" sz="1200" dirty="0">
                        <a:solidFill>
                          <a:srgbClr val="595959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Actores y flujos habituales de la cadena logística. </a:t>
                      </a:r>
                      <a:endParaRPr lang="es-CO" sz="1200" kern="1200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Particularidades territoriales, la ruralidad y los desafíos geográficos que inciden en la distribución. </a:t>
                      </a:r>
                      <a:endParaRPr lang="es-CO" sz="1200" kern="1200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mecanismos para la toma de decisiones que permitan solucionar la crisis y establecer mecanismos de seguimiento a dichas decisiones.</a:t>
                      </a:r>
                      <a:endParaRPr lang="es-CO" sz="1200" kern="1200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9725256"/>
                  </a:ext>
                </a:extLst>
              </a:tr>
              <a:tr h="1348087">
                <a:tc>
                  <a:txBody>
                    <a:bodyPr/>
                    <a:lstStyle/>
                    <a:p>
                      <a:pPr algn="l"/>
                      <a:r>
                        <a:rPr lang="es-CO" sz="1200" b="1" dirty="0">
                          <a:solidFill>
                            <a:srgbClr val="595959"/>
                          </a:solidFill>
                          <a:latin typeface="Poppins" pitchFamily="2" charset="77"/>
                          <a:cs typeface="Poppins" pitchFamily="2" charset="77"/>
                        </a:rPr>
                        <a:t>Debilidades de inspección, vigilancia y control local requieren mejora y establecimiento de acciones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sz="12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Mejora y establecimiento de acciones de seguimiento de carácter descentralizado por parte de los entes territoriales</a:t>
                      </a:r>
                      <a:endParaRPr lang="es-CO" sz="1200" dirty="0">
                        <a:solidFill>
                          <a:srgbClr val="595959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Fortalecimiento de los mecanismos de vigilancia directa por las secretarías, personerías, veedurías y otros organismos de control y organizaciones.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Alta presencia territorial  reflejada en actividades de inspección y vigilancia, como insumo para la integración y contraste. </a:t>
                      </a:r>
                      <a:endParaRPr lang="es-CO" sz="1200" kern="1200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6013990"/>
                  </a:ext>
                </a:extLst>
              </a:tr>
              <a:tr h="1711033">
                <a:tc>
                  <a:txBody>
                    <a:bodyPr/>
                    <a:lstStyle/>
                    <a:p>
                      <a:pPr algn="l"/>
                      <a:r>
                        <a:rPr lang="es-MX" sz="1200" b="1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Deficiencias en la gestión de casos de reclamaciones </a:t>
                      </a:r>
                      <a:endParaRPr lang="es-CO" sz="1200" b="1" dirty="0">
                        <a:solidFill>
                          <a:srgbClr val="595959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sz="12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Cambios que permitan mejorar las acciones de intervención, y la gestión directa de casos</a:t>
                      </a:r>
                      <a:endParaRPr lang="es-CO" sz="1200" dirty="0">
                        <a:solidFill>
                          <a:srgbClr val="595959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es-MX" sz="1200" kern="1200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Mecanismos que garanticen que la intervención no generen debilitamiento de capacidades de gestión.</a:t>
                      </a:r>
                      <a:endParaRPr lang="es-CO" sz="1200" kern="1200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Mecanismos de seguimiento integral, garantizando que el cierre de casos en los sistemas de información no quede en manos de la entidad aseguradora o prestadora de servicios. </a:t>
                      </a:r>
                      <a:endParaRPr lang="es-CO" sz="1200" kern="1200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Estrategias de articulación entre las EPS, IPS y los gestores farmacéuticos para resolver las problemáticas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kern="1200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Establecer y mejorar estrategias de auditoría a los gestores contratados en cabeza de las EPS.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es-CO" sz="1200" kern="1200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9004539"/>
                  </a:ext>
                </a:extLst>
              </a:tr>
            </a:tbl>
          </a:graphicData>
        </a:graphic>
      </p:graphicFrame>
      <p:sp>
        <p:nvSpPr>
          <p:cNvPr id="4" name="TextBox 1">
            <a:extLst>
              <a:ext uri="{FF2B5EF4-FFF2-40B4-BE49-F238E27FC236}">
                <a16:creationId xmlns:a16="http://schemas.microsoft.com/office/drawing/2014/main" id="{C0FABA6F-4896-F01E-2963-C16C6A0DACF1}"/>
              </a:ext>
            </a:extLst>
          </p:cNvPr>
          <p:cNvSpPr txBox="1"/>
          <p:nvPr/>
        </p:nvSpPr>
        <p:spPr>
          <a:xfrm>
            <a:off x="670591" y="438355"/>
            <a:ext cx="11388213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s-MX" sz="3200" b="1" dirty="0">
                <a:solidFill>
                  <a:srgbClr val="196B2F"/>
                </a:solidFill>
                <a:effectLst/>
                <a:latin typeface="Poppins" pitchFamily="2" charset="77"/>
                <a:ea typeface="Trebuchet MS" panose="020B0603020202020204" pitchFamily="34" charset="0"/>
                <a:cs typeface="Poppins" pitchFamily="2" charset="77"/>
              </a:rPr>
              <a:t>Recomendaciones sobre aspectos coyunturales</a:t>
            </a:r>
          </a:p>
          <a:p>
            <a:pPr>
              <a:lnSpc>
                <a:spcPct val="70000"/>
              </a:lnSpc>
            </a:pPr>
            <a:r>
              <a:rPr lang="es-MX" sz="2400" b="1" dirty="0">
                <a:solidFill>
                  <a:srgbClr val="196B2F"/>
                </a:solidFill>
                <a:effectLst/>
                <a:latin typeface="Poppins" pitchFamily="2" charset="77"/>
                <a:ea typeface="Trebuchet MS" panose="020B0603020202020204" pitchFamily="34" charset="0"/>
                <a:cs typeface="Poppins" pitchFamily="2" charset="77"/>
              </a:rPr>
              <a:t>de la crisis actual: </a:t>
            </a:r>
            <a:r>
              <a:rPr lang="es-CO" sz="2400" b="1" dirty="0">
                <a:solidFill>
                  <a:srgbClr val="196B2F"/>
                </a:solidFill>
                <a:latin typeface="Poppins" pitchFamily="2" charset="77"/>
                <a:cs typeface="Poppins" pitchFamily="2" charset="77"/>
              </a:rPr>
              <a:t>Supersalud y organismos de control</a:t>
            </a:r>
            <a:endParaRPr lang="es-CO" sz="2400" dirty="0">
              <a:solidFill>
                <a:srgbClr val="196B2F"/>
              </a:solidFill>
              <a:effectLst/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48676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4F4D4E-E68E-C8D3-16E2-CDEECFB53F62}"/>
              </a:ext>
            </a:extLst>
          </p:cNvPr>
          <p:cNvSpPr/>
          <p:nvPr/>
        </p:nvSpPr>
        <p:spPr>
          <a:xfrm>
            <a:off x="508819" y="1415844"/>
            <a:ext cx="2175387" cy="3834581"/>
          </a:xfrm>
          <a:prstGeom prst="roundRect">
            <a:avLst>
              <a:gd name="adj" fmla="val 7738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64594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B28D5A-C788-5A36-D5F4-3540482317C0}"/>
              </a:ext>
            </a:extLst>
          </p:cNvPr>
          <p:cNvSpPr/>
          <p:nvPr/>
        </p:nvSpPr>
        <p:spPr>
          <a:xfrm>
            <a:off x="508819" y="1562828"/>
            <a:ext cx="2175387" cy="519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solidFill>
                  <a:srgbClr val="0645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Reforma a la salud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EBD45F9-F9E5-1276-586E-E4E1398F8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26" y="2157441"/>
            <a:ext cx="2011531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CO" altLang="es-CO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Poner a las personas y el derecho a la salud en el centro.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CO" altLang="es-CO" sz="1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CO" altLang="es-CO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Garantizar suficiencia presupuestaria, acceso igualitario y no discriminación.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CO" altLang="es-CO" sz="1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CO" altLang="es-CO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Diseñar un plan de transición con anticipación de cuellos de botella y respuesta interinstitucional.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08A40DB-B003-713F-DFC0-A964FE87F9BE}"/>
              </a:ext>
            </a:extLst>
          </p:cNvPr>
          <p:cNvSpPr/>
          <p:nvPr/>
        </p:nvSpPr>
        <p:spPr>
          <a:xfrm>
            <a:off x="2816942" y="1415844"/>
            <a:ext cx="2175387" cy="3834581"/>
          </a:xfrm>
          <a:prstGeom prst="roundRect">
            <a:avLst>
              <a:gd name="adj" fmla="val 7738"/>
            </a:avLst>
          </a:prstGeom>
          <a:solidFill>
            <a:srgbClr val="B8DB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27CE7F-68B2-0C7F-6845-96F0D4840AEB}"/>
              </a:ext>
            </a:extLst>
          </p:cNvPr>
          <p:cNvSpPr/>
          <p:nvPr/>
        </p:nvSpPr>
        <p:spPr>
          <a:xfrm>
            <a:off x="2821776" y="1562828"/>
            <a:ext cx="2170554" cy="519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solidFill>
                  <a:srgbClr val="0645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Enfoque transversal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66DEF7A4-C991-2698-DA69-47E9C4B28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4511" y="2249774"/>
            <a:ext cx="201153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MX" altLang="es-CO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Género y OSIGD: reconocimiento de necesidades diferenciadas.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MX" altLang="es-CO" sz="1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MX" altLang="es-CO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Étnico-rural: atención a discriminación estructural y desigualdades territoriales.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MX" altLang="es-CO" sz="1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MX" altLang="es-CO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Salud mental: abordaje integral, basado en evidencia y prioridad nacional.</a:t>
            </a:r>
            <a:endParaRPr kumimoji="0" lang="es-CO" altLang="es-CO" sz="1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5E472F8-5773-9222-6043-4CA7BAF3BF49}"/>
              </a:ext>
            </a:extLst>
          </p:cNvPr>
          <p:cNvSpPr/>
          <p:nvPr/>
        </p:nvSpPr>
        <p:spPr>
          <a:xfrm>
            <a:off x="5103611" y="1415844"/>
            <a:ext cx="2175387" cy="3834581"/>
          </a:xfrm>
          <a:prstGeom prst="roundRect">
            <a:avLst>
              <a:gd name="adj" fmla="val 7738"/>
            </a:avLst>
          </a:prstGeom>
          <a:solidFill>
            <a:srgbClr val="A4E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F56958-2101-BFAC-839D-36C15FB573F3}"/>
              </a:ext>
            </a:extLst>
          </p:cNvPr>
          <p:cNvSpPr/>
          <p:nvPr/>
        </p:nvSpPr>
        <p:spPr>
          <a:xfrm>
            <a:off x="5103610" y="1562828"/>
            <a:ext cx="2178515" cy="519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solidFill>
                  <a:srgbClr val="0645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Enfoque territorial y recursos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144E2C50-5ED8-7609-CC15-D714A583A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180" y="2157441"/>
            <a:ext cx="2011531" cy="30469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MX" altLang="es-CO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Integración e interoperabilidad de datos.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MX" altLang="es-CO" sz="1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MX" altLang="es-CO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Diseño de competencias entre el nivel central, departamental y municipal en materia de salud.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MX" altLang="es-CO" sz="1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MX" altLang="es-CO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Gestión eficiente de recursos públicos y diversificación de mecanismos de reembolso.</a:t>
            </a:r>
            <a:endParaRPr kumimoji="0" lang="es-CO" altLang="es-CO" sz="1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168CE89-351E-D9C0-4120-8EC84D302BDC}"/>
              </a:ext>
            </a:extLst>
          </p:cNvPr>
          <p:cNvSpPr/>
          <p:nvPr/>
        </p:nvSpPr>
        <p:spPr>
          <a:xfrm>
            <a:off x="7357737" y="1415844"/>
            <a:ext cx="2175387" cy="3834581"/>
          </a:xfrm>
          <a:prstGeom prst="roundRect">
            <a:avLst>
              <a:gd name="adj" fmla="val 7738"/>
            </a:avLst>
          </a:prstGeom>
          <a:solidFill>
            <a:srgbClr val="6AAE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15FCEA-3FF2-4319-625E-392900248E94}"/>
              </a:ext>
            </a:extLst>
          </p:cNvPr>
          <p:cNvSpPr/>
          <p:nvPr/>
        </p:nvSpPr>
        <p:spPr>
          <a:xfrm>
            <a:off x="7361094" y="1562828"/>
            <a:ext cx="2178515" cy="519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solidFill>
                  <a:srgbClr val="0645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Acciones judiciales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51C44471-CA34-CE8B-D979-7277BAC7E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2206" y="2130510"/>
            <a:ext cx="2093459" cy="31008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MX" altLang="es-CO" sz="115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Gestión directa y oportuna de casos.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MX" altLang="es-CO" sz="115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MX" altLang="es-CO" sz="115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Articulación con gestores, laboratorios y ADRES.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MX" altLang="es-CO" sz="115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MX" altLang="es-CO" sz="115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Reembolso justo a pacientes y precios mínimos observados.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MX" altLang="es-CO" sz="115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MX" altLang="es-CO" sz="115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Promoción del litigio estratégico y acciones populares para resolver barreras territoriales y multidimensionales.</a:t>
            </a:r>
            <a:endParaRPr kumimoji="0" lang="es-CO" altLang="es-CO" sz="115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C54E597-F170-717C-68B7-10363AA9A5C6}"/>
              </a:ext>
            </a:extLst>
          </p:cNvPr>
          <p:cNvSpPr/>
          <p:nvPr/>
        </p:nvSpPr>
        <p:spPr>
          <a:xfrm>
            <a:off x="9673820" y="1415844"/>
            <a:ext cx="2175387" cy="3834581"/>
          </a:xfrm>
          <a:prstGeom prst="roundRect">
            <a:avLst>
              <a:gd name="adj" fmla="val 7738"/>
            </a:avLst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33B6D82-1208-E390-9067-0EA0F7DC9FB4}"/>
              </a:ext>
            </a:extLst>
          </p:cNvPr>
          <p:cNvSpPr/>
          <p:nvPr/>
        </p:nvSpPr>
        <p:spPr>
          <a:xfrm>
            <a:off x="9673820" y="1554977"/>
            <a:ext cx="2178515" cy="519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solidFill>
                  <a:srgbClr val="0645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Política farmacéutica</a:t>
            </a: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982EBD7B-76D0-C746-D65F-C05F08693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5747" y="2157441"/>
            <a:ext cx="2011531" cy="30469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MX" altLang="es-CO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Vincular los ejes de equidad, sostenibilidad y acceso a medicamentos.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MX" altLang="es-CO" sz="1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MX" altLang="es-CO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Alinear con las reformas en curso y compromisos internacionales.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MX" altLang="es-CO" sz="1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MX" altLang="es-CO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Consolidar un modelo basado en derechos, sostenibilidad y evidencia.</a:t>
            </a:r>
            <a:endParaRPr kumimoji="0" lang="es-CO" altLang="es-CO" sz="1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740510-20AE-022D-0764-C7FC082DDEA2}"/>
              </a:ext>
            </a:extLst>
          </p:cNvPr>
          <p:cNvSpPr txBox="1"/>
          <p:nvPr/>
        </p:nvSpPr>
        <p:spPr>
          <a:xfrm>
            <a:off x="670591" y="438355"/>
            <a:ext cx="11388213" cy="465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s-MX" sz="3200" b="1" dirty="0">
                <a:solidFill>
                  <a:srgbClr val="196B2F"/>
                </a:solidFill>
                <a:effectLst/>
                <a:latin typeface="Poppins" pitchFamily="2" charset="77"/>
                <a:ea typeface="Trebuchet MS" panose="020B0603020202020204" pitchFamily="34" charset="0"/>
                <a:cs typeface="Poppins" pitchFamily="2" charset="77"/>
              </a:rPr>
              <a:t>Recomendaciones sobre aspectos estructurales</a:t>
            </a:r>
          </a:p>
        </p:txBody>
      </p:sp>
    </p:spTree>
    <p:extLst>
      <p:ext uri="{BB962C8B-B14F-4D97-AF65-F5344CB8AC3E}">
        <p14:creationId xmlns:p14="http://schemas.microsoft.com/office/powerpoint/2010/main" val="4261558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63">
          <a:extLst>
            <a:ext uri="{FF2B5EF4-FFF2-40B4-BE49-F238E27FC236}">
              <a16:creationId xmlns:a16="http://schemas.microsoft.com/office/drawing/2014/main" id="{202096B8-EA39-7C9D-1732-7AB23E511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F11E0F-8701-2E96-8DED-1029830BE729}"/>
              </a:ext>
            </a:extLst>
          </p:cNvPr>
          <p:cNvSpPr txBox="1"/>
          <p:nvPr/>
        </p:nvSpPr>
        <p:spPr>
          <a:xfrm>
            <a:off x="555725" y="3049594"/>
            <a:ext cx="5027730" cy="2359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ES" sz="8000" b="1" dirty="0">
                <a:solidFill>
                  <a:schemeClr val="bg1"/>
                </a:solidFill>
                <a:latin typeface="Poppins ExtraBold" pitchFamily="2" charset="77"/>
                <a:ea typeface="Lato Black"/>
                <a:cs typeface="Poppins ExtraBold" pitchFamily="2" charset="77"/>
              </a:rPr>
              <a:t>I.</a:t>
            </a:r>
          </a:p>
          <a:p>
            <a:pPr algn="r">
              <a:lnSpc>
                <a:spcPct val="80000"/>
              </a:lnSpc>
            </a:pPr>
            <a:r>
              <a:rPr lang="es-ES" sz="3400" b="1" dirty="0">
                <a:solidFill>
                  <a:schemeClr val="bg1"/>
                </a:solidFill>
                <a:latin typeface="Poppins" pitchFamily="2" charset="77"/>
                <a:ea typeface="Lato Black"/>
                <a:cs typeface="Poppins" pitchFamily="2" charset="77"/>
              </a:rPr>
              <a:t>La problemática de</a:t>
            </a:r>
          </a:p>
          <a:p>
            <a:pPr algn="r">
              <a:lnSpc>
                <a:spcPct val="80000"/>
              </a:lnSpc>
            </a:pPr>
            <a:r>
              <a:rPr lang="es-ES" sz="3400" b="1" dirty="0">
                <a:solidFill>
                  <a:schemeClr val="bg1"/>
                </a:solidFill>
                <a:latin typeface="Poppins" pitchFamily="2" charset="77"/>
                <a:ea typeface="Lato Black"/>
                <a:cs typeface="Poppins" pitchFamily="2" charset="77"/>
              </a:rPr>
              <a:t>la vulneración del Derecho a la Salud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1325145A-41D6-1605-B686-C102CAA90A58}"/>
              </a:ext>
            </a:extLst>
          </p:cNvPr>
          <p:cNvSpPr txBox="1"/>
          <p:nvPr/>
        </p:nvSpPr>
        <p:spPr>
          <a:xfrm>
            <a:off x="7053636" y="3862638"/>
            <a:ext cx="5027730" cy="1925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0990">
              <a:lnSpc>
                <a:spcPct val="115000"/>
              </a:lnSpc>
              <a:spcAft>
                <a:spcPts val="600"/>
              </a:spcAft>
              <a:buNone/>
            </a:pPr>
            <a:r>
              <a:rPr lang="es-CO" sz="1300" dirty="0">
                <a:solidFill>
                  <a:srgbClr val="2370B5"/>
                </a:solidFill>
                <a:effectLst/>
                <a:latin typeface="Poppins" pitchFamily="2" charset="77"/>
                <a:ea typeface="Trebuchet MS" panose="020B0603020202020204" pitchFamily="34" charset="0"/>
                <a:cs typeface="Poppins" pitchFamily="2" charset="77"/>
              </a:rPr>
              <a:t>“Un paciente que operaron de un ojo, necesitaba un colirio que no le entregaban y que valía cerca de trescientos mil pesos. El paciente se hizo amigo de otro paciente que operaron el mismo día y que </a:t>
            </a:r>
            <a:r>
              <a:rPr lang="es-CO" sz="1300" b="1" dirty="0">
                <a:solidFill>
                  <a:srgbClr val="2370B5"/>
                </a:solidFill>
                <a:effectLst/>
                <a:latin typeface="Poppins" pitchFamily="2" charset="77"/>
                <a:ea typeface="Trebuchet MS" panose="020B0603020202020204" pitchFamily="34" charset="0"/>
                <a:cs typeface="Poppins" pitchFamily="2" charset="77"/>
              </a:rPr>
              <a:t>sí pudo comprarlas. Decidieron compartir</a:t>
            </a:r>
            <a:r>
              <a:rPr lang="es-CO" sz="1300" dirty="0">
                <a:solidFill>
                  <a:srgbClr val="2370B5"/>
                </a:solidFill>
                <a:effectLst/>
                <a:latin typeface="Poppins" pitchFamily="2" charset="77"/>
                <a:ea typeface="Trebuchet MS" panose="020B0603020202020204" pitchFamily="34" charset="0"/>
                <a:cs typeface="Poppins" pitchFamily="2" charset="77"/>
              </a:rPr>
              <a:t>, él iba a que le aplicara una gota en la mañana y volvía en la tarde para que le aplicara la otra. Trataban de que el medicamento alcanzara para los dos”.  </a:t>
            </a:r>
            <a:endParaRPr lang="es-CO" sz="1000" dirty="0">
              <a:solidFill>
                <a:srgbClr val="2370B5"/>
              </a:solidFill>
              <a:effectLst/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</p:txBody>
      </p:sp>
      <p:pic>
        <p:nvPicPr>
          <p:cNvPr id="4" name="Picture 7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A37ED779-CD28-49E0-C327-B93000CE9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29" y="514321"/>
            <a:ext cx="4226899" cy="3170174"/>
          </a:xfrm>
          <a:custGeom>
            <a:avLst/>
            <a:gdLst>
              <a:gd name="connsiteX0" fmla="*/ 0 w 4226899"/>
              <a:gd name="connsiteY0" fmla="*/ 0 h 3170174"/>
              <a:gd name="connsiteX1" fmla="*/ 443824 w 4226899"/>
              <a:gd name="connsiteY1" fmla="*/ 0 h 3170174"/>
              <a:gd name="connsiteX2" fmla="*/ 887649 w 4226899"/>
              <a:gd name="connsiteY2" fmla="*/ 0 h 3170174"/>
              <a:gd name="connsiteX3" fmla="*/ 1500549 w 4226899"/>
              <a:gd name="connsiteY3" fmla="*/ 0 h 3170174"/>
              <a:gd name="connsiteX4" fmla="*/ 1902105 w 4226899"/>
              <a:gd name="connsiteY4" fmla="*/ 0 h 3170174"/>
              <a:gd name="connsiteX5" fmla="*/ 2472736 w 4226899"/>
              <a:gd name="connsiteY5" fmla="*/ 0 h 3170174"/>
              <a:gd name="connsiteX6" fmla="*/ 2958829 w 4226899"/>
              <a:gd name="connsiteY6" fmla="*/ 0 h 3170174"/>
              <a:gd name="connsiteX7" fmla="*/ 3444923 w 4226899"/>
              <a:gd name="connsiteY7" fmla="*/ 0 h 3170174"/>
              <a:gd name="connsiteX8" fmla="*/ 4226899 w 4226899"/>
              <a:gd name="connsiteY8" fmla="*/ 0 h 3170174"/>
              <a:gd name="connsiteX9" fmla="*/ 4226899 w 4226899"/>
              <a:gd name="connsiteY9" fmla="*/ 433257 h 3170174"/>
              <a:gd name="connsiteX10" fmla="*/ 4226899 w 4226899"/>
              <a:gd name="connsiteY10" fmla="*/ 1025023 h 3170174"/>
              <a:gd name="connsiteX11" fmla="*/ 4226899 w 4226899"/>
              <a:gd name="connsiteY11" fmla="*/ 1489982 h 3170174"/>
              <a:gd name="connsiteX12" fmla="*/ 4226899 w 4226899"/>
              <a:gd name="connsiteY12" fmla="*/ 1986642 h 3170174"/>
              <a:gd name="connsiteX13" fmla="*/ 4226899 w 4226899"/>
              <a:gd name="connsiteY13" fmla="*/ 2578408 h 3170174"/>
              <a:gd name="connsiteX14" fmla="*/ 4226899 w 4226899"/>
              <a:gd name="connsiteY14" fmla="*/ 3170174 h 3170174"/>
              <a:gd name="connsiteX15" fmla="*/ 3740806 w 4226899"/>
              <a:gd name="connsiteY15" fmla="*/ 3170174 h 3170174"/>
              <a:gd name="connsiteX16" fmla="*/ 3127905 w 4226899"/>
              <a:gd name="connsiteY16" fmla="*/ 3170174 h 3170174"/>
              <a:gd name="connsiteX17" fmla="*/ 2641812 w 4226899"/>
              <a:gd name="connsiteY17" fmla="*/ 3170174 h 3170174"/>
              <a:gd name="connsiteX18" fmla="*/ 2155718 w 4226899"/>
              <a:gd name="connsiteY18" fmla="*/ 3170174 h 3170174"/>
              <a:gd name="connsiteX19" fmla="*/ 1627356 w 4226899"/>
              <a:gd name="connsiteY19" fmla="*/ 3170174 h 3170174"/>
              <a:gd name="connsiteX20" fmla="*/ 1014456 w 4226899"/>
              <a:gd name="connsiteY20" fmla="*/ 3170174 h 3170174"/>
              <a:gd name="connsiteX21" fmla="*/ 0 w 4226899"/>
              <a:gd name="connsiteY21" fmla="*/ 3170174 h 3170174"/>
              <a:gd name="connsiteX22" fmla="*/ 0 w 4226899"/>
              <a:gd name="connsiteY22" fmla="*/ 2673513 h 3170174"/>
              <a:gd name="connsiteX23" fmla="*/ 0 w 4226899"/>
              <a:gd name="connsiteY23" fmla="*/ 2081748 h 3170174"/>
              <a:gd name="connsiteX24" fmla="*/ 0 w 4226899"/>
              <a:gd name="connsiteY24" fmla="*/ 1521684 h 3170174"/>
              <a:gd name="connsiteX25" fmla="*/ 0 w 4226899"/>
              <a:gd name="connsiteY25" fmla="*/ 929918 h 3170174"/>
              <a:gd name="connsiteX26" fmla="*/ 0 w 4226899"/>
              <a:gd name="connsiteY26" fmla="*/ 464959 h 3170174"/>
              <a:gd name="connsiteX27" fmla="*/ 0 w 4226899"/>
              <a:gd name="connsiteY27" fmla="*/ 0 h 317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226899" h="3170174" fill="none" extrusionOk="0">
                <a:moveTo>
                  <a:pt x="0" y="0"/>
                </a:moveTo>
                <a:cubicBezTo>
                  <a:pt x="109596" y="-43426"/>
                  <a:pt x="266826" y="16669"/>
                  <a:pt x="443824" y="0"/>
                </a:cubicBezTo>
                <a:cubicBezTo>
                  <a:pt x="620822" y="-16669"/>
                  <a:pt x="727561" y="47088"/>
                  <a:pt x="887649" y="0"/>
                </a:cubicBezTo>
                <a:cubicBezTo>
                  <a:pt x="1047737" y="-47088"/>
                  <a:pt x="1308541" y="28216"/>
                  <a:pt x="1500549" y="0"/>
                </a:cubicBezTo>
                <a:cubicBezTo>
                  <a:pt x="1692557" y="-28216"/>
                  <a:pt x="1745414" y="35110"/>
                  <a:pt x="1902105" y="0"/>
                </a:cubicBezTo>
                <a:cubicBezTo>
                  <a:pt x="2058796" y="-35110"/>
                  <a:pt x="2233707" y="21717"/>
                  <a:pt x="2472736" y="0"/>
                </a:cubicBezTo>
                <a:cubicBezTo>
                  <a:pt x="2711765" y="-21717"/>
                  <a:pt x="2844300" y="34483"/>
                  <a:pt x="2958829" y="0"/>
                </a:cubicBezTo>
                <a:cubicBezTo>
                  <a:pt x="3073358" y="-34483"/>
                  <a:pt x="3253989" y="32311"/>
                  <a:pt x="3444923" y="0"/>
                </a:cubicBezTo>
                <a:cubicBezTo>
                  <a:pt x="3635857" y="-32311"/>
                  <a:pt x="3911564" y="68013"/>
                  <a:pt x="4226899" y="0"/>
                </a:cubicBezTo>
                <a:cubicBezTo>
                  <a:pt x="4274689" y="203805"/>
                  <a:pt x="4175963" y="219681"/>
                  <a:pt x="4226899" y="433257"/>
                </a:cubicBezTo>
                <a:cubicBezTo>
                  <a:pt x="4277835" y="646833"/>
                  <a:pt x="4185644" y="838534"/>
                  <a:pt x="4226899" y="1025023"/>
                </a:cubicBezTo>
                <a:cubicBezTo>
                  <a:pt x="4268154" y="1211512"/>
                  <a:pt x="4202566" y="1307507"/>
                  <a:pt x="4226899" y="1489982"/>
                </a:cubicBezTo>
                <a:cubicBezTo>
                  <a:pt x="4251232" y="1672457"/>
                  <a:pt x="4225409" y="1790944"/>
                  <a:pt x="4226899" y="1986642"/>
                </a:cubicBezTo>
                <a:cubicBezTo>
                  <a:pt x="4228389" y="2182340"/>
                  <a:pt x="4189567" y="2384641"/>
                  <a:pt x="4226899" y="2578408"/>
                </a:cubicBezTo>
                <a:cubicBezTo>
                  <a:pt x="4264231" y="2772175"/>
                  <a:pt x="4182645" y="2969038"/>
                  <a:pt x="4226899" y="3170174"/>
                </a:cubicBezTo>
                <a:cubicBezTo>
                  <a:pt x="4012219" y="3216479"/>
                  <a:pt x="3883204" y="3141386"/>
                  <a:pt x="3740806" y="3170174"/>
                </a:cubicBezTo>
                <a:cubicBezTo>
                  <a:pt x="3598408" y="3198962"/>
                  <a:pt x="3364921" y="3154568"/>
                  <a:pt x="3127905" y="3170174"/>
                </a:cubicBezTo>
                <a:cubicBezTo>
                  <a:pt x="2890889" y="3185780"/>
                  <a:pt x="2841511" y="3126041"/>
                  <a:pt x="2641812" y="3170174"/>
                </a:cubicBezTo>
                <a:cubicBezTo>
                  <a:pt x="2442113" y="3214307"/>
                  <a:pt x="2333631" y="3117442"/>
                  <a:pt x="2155718" y="3170174"/>
                </a:cubicBezTo>
                <a:cubicBezTo>
                  <a:pt x="1977805" y="3222906"/>
                  <a:pt x="1752813" y="3149711"/>
                  <a:pt x="1627356" y="3170174"/>
                </a:cubicBezTo>
                <a:cubicBezTo>
                  <a:pt x="1501899" y="3190637"/>
                  <a:pt x="1165374" y="3105247"/>
                  <a:pt x="1014456" y="3170174"/>
                </a:cubicBezTo>
                <a:cubicBezTo>
                  <a:pt x="863538" y="3235101"/>
                  <a:pt x="377938" y="3153581"/>
                  <a:pt x="0" y="3170174"/>
                </a:cubicBezTo>
                <a:cubicBezTo>
                  <a:pt x="-36790" y="3067332"/>
                  <a:pt x="53447" y="2877098"/>
                  <a:pt x="0" y="2673513"/>
                </a:cubicBezTo>
                <a:cubicBezTo>
                  <a:pt x="-53447" y="2469928"/>
                  <a:pt x="21655" y="2214229"/>
                  <a:pt x="0" y="2081748"/>
                </a:cubicBezTo>
                <a:cubicBezTo>
                  <a:pt x="-21655" y="1949268"/>
                  <a:pt x="18807" y="1700283"/>
                  <a:pt x="0" y="1521684"/>
                </a:cubicBezTo>
                <a:cubicBezTo>
                  <a:pt x="-18807" y="1343085"/>
                  <a:pt x="48401" y="1100304"/>
                  <a:pt x="0" y="929918"/>
                </a:cubicBezTo>
                <a:cubicBezTo>
                  <a:pt x="-48401" y="759532"/>
                  <a:pt x="32015" y="578026"/>
                  <a:pt x="0" y="464959"/>
                </a:cubicBezTo>
                <a:cubicBezTo>
                  <a:pt x="-32015" y="351892"/>
                  <a:pt x="14364" y="129715"/>
                  <a:pt x="0" y="0"/>
                </a:cubicBezTo>
                <a:close/>
              </a:path>
              <a:path w="4226899" h="3170174" stroke="0" extrusionOk="0">
                <a:moveTo>
                  <a:pt x="0" y="0"/>
                </a:moveTo>
                <a:cubicBezTo>
                  <a:pt x="139207" y="-24430"/>
                  <a:pt x="385136" y="24022"/>
                  <a:pt x="612900" y="0"/>
                </a:cubicBezTo>
                <a:cubicBezTo>
                  <a:pt x="840664" y="-24022"/>
                  <a:pt x="1050169" y="38192"/>
                  <a:pt x="1183532" y="0"/>
                </a:cubicBezTo>
                <a:cubicBezTo>
                  <a:pt x="1316895" y="-38192"/>
                  <a:pt x="1570823" y="5587"/>
                  <a:pt x="1796432" y="0"/>
                </a:cubicBezTo>
                <a:cubicBezTo>
                  <a:pt x="2022041" y="-5587"/>
                  <a:pt x="2231367" y="33218"/>
                  <a:pt x="2367063" y="0"/>
                </a:cubicBezTo>
                <a:cubicBezTo>
                  <a:pt x="2502759" y="-33218"/>
                  <a:pt x="2746251" y="6009"/>
                  <a:pt x="2853157" y="0"/>
                </a:cubicBezTo>
                <a:cubicBezTo>
                  <a:pt x="2960063" y="-6009"/>
                  <a:pt x="3171736" y="15300"/>
                  <a:pt x="3381519" y="0"/>
                </a:cubicBezTo>
                <a:cubicBezTo>
                  <a:pt x="3591302" y="-15300"/>
                  <a:pt x="3863049" y="71676"/>
                  <a:pt x="4226899" y="0"/>
                </a:cubicBezTo>
                <a:cubicBezTo>
                  <a:pt x="4264702" y="216612"/>
                  <a:pt x="4186629" y="336474"/>
                  <a:pt x="4226899" y="433257"/>
                </a:cubicBezTo>
                <a:cubicBezTo>
                  <a:pt x="4267169" y="530040"/>
                  <a:pt x="4165814" y="838079"/>
                  <a:pt x="4226899" y="961619"/>
                </a:cubicBezTo>
                <a:cubicBezTo>
                  <a:pt x="4287984" y="1085159"/>
                  <a:pt x="4171686" y="1300509"/>
                  <a:pt x="4226899" y="1458280"/>
                </a:cubicBezTo>
                <a:cubicBezTo>
                  <a:pt x="4282112" y="1616051"/>
                  <a:pt x="4180771" y="1769739"/>
                  <a:pt x="4226899" y="2050046"/>
                </a:cubicBezTo>
                <a:cubicBezTo>
                  <a:pt x="4273027" y="2330353"/>
                  <a:pt x="4217076" y="2373448"/>
                  <a:pt x="4226899" y="2641812"/>
                </a:cubicBezTo>
                <a:cubicBezTo>
                  <a:pt x="4236722" y="2910176"/>
                  <a:pt x="4173231" y="3044390"/>
                  <a:pt x="4226899" y="3170174"/>
                </a:cubicBezTo>
                <a:cubicBezTo>
                  <a:pt x="4005486" y="3179880"/>
                  <a:pt x="3844206" y="3159972"/>
                  <a:pt x="3613999" y="3170174"/>
                </a:cubicBezTo>
                <a:cubicBezTo>
                  <a:pt x="3383792" y="3180376"/>
                  <a:pt x="3316028" y="3142027"/>
                  <a:pt x="3127905" y="3170174"/>
                </a:cubicBezTo>
                <a:cubicBezTo>
                  <a:pt x="2939782" y="3198321"/>
                  <a:pt x="2651964" y="3139217"/>
                  <a:pt x="2515005" y="3170174"/>
                </a:cubicBezTo>
                <a:cubicBezTo>
                  <a:pt x="2378046" y="3201131"/>
                  <a:pt x="2254029" y="3168702"/>
                  <a:pt x="2028912" y="3170174"/>
                </a:cubicBezTo>
                <a:cubicBezTo>
                  <a:pt x="1803795" y="3171646"/>
                  <a:pt x="1614354" y="3109187"/>
                  <a:pt x="1500549" y="3170174"/>
                </a:cubicBezTo>
                <a:cubicBezTo>
                  <a:pt x="1386744" y="3231161"/>
                  <a:pt x="1193586" y="3118521"/>
                  <a:pt x="1056725" y="3170174"/>
                </a:cubicBezTo>
                <a:cubicBezTo>
                  <a:pt x="919864" y="3221827"/>
                  <a:pt x="460306" y="3135398"/>
                  <a:pt x="0" y="3170174"/>
                </a:cubicBezTo>
                <a:cubicBezTo>
                  <a:pt x="-36994" y="3017311"/>
                  <a:pt x="5062" y="2785927"/>
                  <a:pt x="0" y="2673513"/>
                </a:cubicBezTo>
                <a:cubicBezTo>
                  <a:pt x="-5062" y="2561099"/>
                  <a:pt x="9454" y="2294226"/>
                  <a:pt x="0" y="2176853"/>
                </a:cubicBezTo>
                <a:cubicBezTo>
                  <a:pt x="-9454" y="2059480"/>
                  <a:pt x="32565" y="1851994"/>
                  <a:pt x="0" y="1743596"/>
                </a:cubicBezTo>
                <a:cubicBezTo>
                  <a:pt x="-32565" y="1635198"/>
                  <a:pt x="50271" y="1439356"/>
                  <a:pt x="0" y="1310339"/>
                </a:cubicBezTo>
                <a:cubicBezTo>
                  <a:pt x="-50271" y="1181322"/>
                  <a:pt x="17433" y="1051211"/>
                  <a:pt x="0" y="877081"/>
                </a:cubicBezTo>
                <a:cubicBezTo>
                  <a:pt x="-17433" y="702951"/>
                  <a:pt x="100940" y="388988"/>
                  <a:pt x="0" y="0"/>
                </a:cubicBezTo>
                <a:close/>
              </a:path>
            </a:pathLst>
          </a:custGeom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08501904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228EB1C-C8CB-B1E5-EA39-D0CE05590898}"/>
              </a:ext>
            </a:extLst>
          </p:cNvPr>
          <p:cNvSpPr txBox="1"/>
          <p:nvPr/>
        </p:nvSpPr>
        <p:spPr>
          <a:xfrm>
            <a:off x="7053636" y="5842941"/>
            <a:ext cx="62236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00" b="1" dirty="0">
                <a:solidFill>
                  <a:srgbClr val="2370B5"/>
                </a:solidFill>
                <a:effectLst/>
                <a:latin typeface="Poppins" pitchFamily="2" charset="77"/>
                <a:ea typeface="Trebuchet MS" panose="020B0603020202020204" pitchFamily="34" charset="0"/>
                <a:cs typeface="Poppins" pitchFamily="2" charset="77"/>
              </a:rPr>
              <a:t>Veedor en el norte del país.</a:t>
            </a:r>
            <a:endParaRPr lang="es-CO" sz="1000" dirty="0">
              <a:solidFill>
                <a:srgbClr val="2370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3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6F67C1-9AA0-B348-9C40-5171A496B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DCDCD4-7C7B-2679-3015-7F90624A01ED}"/>
              </a:ext>
            </a:extLst>
          </p:cNvPr>
          <p:cNvSpPr txBox="1"/>
          <p:nvPr/>
        </p:nvSpPr>
        <p:spPr>
          <a:xfrm>
            <a:off x="657049" y="418973"/>
            <a:ext cx="94979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s-CO" sz="3200" b="1" dirty="0">
                <a:solidFill>
                  <a:srgbClr val="196B2F"/>
                </a:solidFill>
                <a:latin typeface="Poppins" pitchFamily="2" charset="77"/>
                <a:ea typeface="Lato Black"/>
                <a:cs typeface="Poppins" pitchFamily="2" charset="77"/>
              </a:rPr>
              <a:t>Estado actual del derecho a la salud</a:t>
            </a:r>
          </a:p>
        </p:txBody>
      </p:sp>
      <p:graphicFrame>
        <p:nvGraphicFramePr>
          <p:cNvPr id="4" name="Gráfico 2">
            <a:extLst>
              <a:ext uri="{FF2B5EF4-FFF2-40B4-BE49-F238E27FC236}">
                <a16:creationId xmlns:a16="http://schemas.microsoft.com/office/drawing/2014/main" id="{1CE0642F-5424-AFF9-426D-6E3A10DB65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742639"/>
              </p:ext>
            </p:extLst>
          </p:nvPr>
        </p:nvGraphicFramePr>
        <p:xfrm>
          <a:off x="812792" y="1525873"/>
          <a:ext cx="6527584" cy="4018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Google Shape;306;p29">
            <a:extLst>
              <a:ext uri="{FF2B5EF4-FFF2-40B4-BE49-F238E27FC236}">
                <a16:creationId xmlns:a16="http://schemas.microsoft.com/office/drawing/2014/main" id="{FB131CA8-7677-750D-0C89-B8BB0947C6FE}"/>
              </a:ext>
            </a:extLst>
          </p:cNvPr>
          <p:cNvSpPr txBox="1">
            <a:spLocks/>
          </p:cNvSpPr>
          <p:nvPr/>
        </p:nvSpPr>
        <p:spPr>
          <a:xfrm>
            <a:off x="7340376" y="1066397"/>
            <a:ext cx="3594520" cy="5967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O" sz="5400" b="1" dirty="0">
                <a:solidFill>
                  <a:srgbClr val="004EA1"/>
                </a:solidFill>
                <a:latin typeface="Poppins" pitchFamily="2" charset="77"/>
                <a:ea typeface="Lato"/>
                <a:cs typeface="Poppins" pitchFamily="2" charset="77"/>
              </a:rPr>
              <a:t>1’003.147</a:t>
            </a:r>
            <a:r>
              <a:rPr lang="es-CO" sz="5400" b="1" dirty="0">
                <a:latin typeface="Poppins" pitchFamily="2" charset="77"/>
                <a:ea typeface="Lato"/>
                <a:cs typeface="Poppins" pitchFamily="2" charset="77"/>
              </a:rPr>
              <a:t> </a:t>
            </a:r>
            <a:r>
              <a:rPr lang="es-CO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ea typeface="Lato"/>
                <a:cs typeface="Poppins" pitchFamily="2" charset="77"/>
              </a:rPr>
              <a:t>Tutelas en Salud</a:t>
            </a:r>
          </a:p>
          <a:p>
            <a:pPr marL="0" indent="0" algn="r">
              <a:buNone/>
            </a:pP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ea typeface="Lato"/>
                <a:cs typeface="Poppins" pitchFamily="2" charset="77"/>
              </a:rPr>
              <a:t>Radicadas entre enero </a:t>
            </a:r>
            <a:b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ea typeface="Lato"/>
                <a:cs typeface="Poppins" pitchFamily="2" charset="77"/>
              </a:rPr>
            </a:b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ea typeface="Lato"/>
                <a:cs typeface="Poppins" pitchFamily="2" charset="77"/>
              </a:rPr>
              <a:t>de 2020 y agosto de 2025</a:t>
            </a:r>
          </a:p>
          <a:p>
            <a:pPr marL="0" indent="0">
              <a:buNone/>
            </a:pPr>
            <a:endParaRPr lang="es-CO" b="1" dirty="0">
              <a:solidFill>
                <a:schemeClr val="tx1">
                  <a:lumMod val="65000"/>
                  <a:lumOff val="35000"/>
                </a:schemeClr>
              </a:solidFill>
              <a:latin typeface="Poppins" pitchFamily="2" charset="77"/>
              <a:ea typeface="Lato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80643E-392A-5963-08C1-FDBA1C9F3906}"/>
              </a:ext>
            </a:extLst>
          </p:cNvPr>
          <p:cNvSpPr txBox="1"/>
          <p:nvPr/>
        </p:nvSpPr>
        <p:spPr>
          <a:xfrm>
            <a:off x="7750742" y="2937889"/>
            <a:ext cx="326281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4800" b="1" dirty="0">
                <a:solidFill>
                  <a:srgbClr val="004EA1"/>
                </a:solidFill>
                <a:latin typeface="Poppins" pitchFamily="2" charset="77"/>
                <a:ea typeface="Lato" panose="020F0502020204030203" pitchFamily="34" charset="0"/>
                <a:cs typeface="Poppins" pitchFamily="2" charset="77"/>
              </a:rPr>
              <a:t>33,85%</a:t>
            </a:r>
          </a:p>
          <a:p>
            <a:pPr marL="0" indent="0" algn="r">
              <a:buNone/>
            </a:pP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ea typeface="Lato" panose="020F0502020204030203" pitchFamily="34" charset="0"/>
                <a:cs typeface="Poppins" pitchFamily="2" charset="77"/>
              </a:rPr>
              <a:t>De las tutelas en 2025 corresponde al derecho a la salud. </a:t>
            </a:r>
          </a:p>
          <a:p>
            <a:pPr marL="0" indent="0" algn="r">
              <a:buNone/>
            </a:pP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ea typeface="Lato" panose="020F0502020204030203" pitchFamily="34" charset="0"/>
                <a:cs typeface="Poppins" pitchFamily="2" charset="77"/>
              </a:rPr>
              <a:t>Es el 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ea typeface="Lato" panose="020F0502020204030203" pitchFamily="34" charset="0"/>
                <a:cs typeface="Poppins" pitchFamily="2" charset="77"/>
              </a:rPr>
              <a:t>segundo más invocado</a:t>
            </a:r>
          </a:p>
          <a:p>
            <a:pPr marL="0" indent="0" algn="r">
              <a:buNone/>
            </a:pPr>
            <a:endParaRPr lang="es-CO" sz="2000" dirty="0"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r">
              <a:buNone/>
            </a:pPr>
            <a:endParaRPr lang="es-CO" sz="1600" dirty="0"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7C942C-968C-C954-3117-FBA7C0DBCF04}"/>
              </a:ext>
            </a:extLst>
          </p:cNvPr>
          <p:cNvSpPr txBox="1"/>
          <p:nvPr/>
        </p:nvSpPr>
        <p:spPr>
          <a:xfrm>
            <a:off x="7672084" y="4611231"/>
            <a:ext cx="326281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4800" b="1" dirty="0">
                <a:solidFill>
                  <a:srgbClr val="004EA1"/>
                </a:solidFill>
                <a:latin typeface="Poppins" pitchFamily="2" charset="77"/>
                <a:ea typeface="Lato" panose="020F0502020204030203" pitchFamily="34" charset="0"/>
                <a:cs typeface="Poppins" pitchFamily="2" charset="77"/>
              </a:rPr>
              <a:t>36,82%</a:t>
            </a:r>
          </a:p>
          <a:p>
            <a:pPr marL="0" indent="0" algn="r">
              <a:buNone/>
            </a:pP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ea typeface="Lato" panose="020F0502020204030203" pitchFamily="34" charset="0"/>
                <a:cs typeface="Poppins" pitchFamily="2" charset="77"/>
              </a:rPr>
              <a:t>De las tutelas en salud están relacionados con la 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ea typeface="Lato" panose="020F0502020204030203" pitchFamily="34" charset="0"/>
                <a:cs typeface="Poppins" pitchFamily="2" charset="77"/>
              </a:rPr>
              <a:t>entrega inoportuna de medicamentos</a:t>
            </a:r>
          </a:p>
          <a:p>
            <a:pPr marL="0" indent="0" algn="r">
              <a:buNone/>
            </a:pP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ea typeface="Lato" panose="020F0502020204030203" pitchFamily="34" charset="0"/>
                <a:cs typeface="Poppins" pitchFamily="2" charset="77"/>
              </a:rPr>
              <a:t>o insumos</a:t>
            </a:r>
          </a:p>
          <a:p>
            <a:pPr marL="0" indent="0" algn="r">
              <a:buNone/>
            </a:pPr>
            <a:endParaRPr lang="es-CO" sz="2000" dirty="0"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r">
              <a:buNone/>
            </a:pPr>
            <a:endParaRPr lang="es-CO" sz="1600" dirty="0"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70A81A7D-56E0-E030-17A9-B6406521668F}"/>
              </a:ext>
            </a:extLst>
          </p:cNvPr>
          <p:cNvSpPr txBox="1"/>
          <p:nvPr/>
        </p:nvSpPr>
        <p:spPr>
          <a:xfrm>
            <a:off x="825908" y="5392047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900" dirty="0">
                <a:solidFill>
                  <a:schemeClr val="bg2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Fuente: Corte Constitucional</a:t>
            </a:r>
            <a:endParaRPr lang="en-US" sz="900" dirty="0">
              <a:solidFill>
                <a:schemeClr val="bg2">
                  <a:lumMod val="50000"/>
                </a:schemeClr>
              </a:solidFill>
              <a:latin typeface="Poppins" pitchFamily="2" charset="77"/>
              <a:ea typeface="Calibri" panose="020F0502020204030204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6416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7C955467-A461-0942-594B-A780B94786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089922"/>
              </p:ext>
            </p:extLst>
          </p:nvPr>
        </p:nvGraphicFramePr>
        <p:xfrm>
          <a:off x="848214" y="1292583"/>
          <a:ext cx="6207614" cy="4756113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3044005">
                  <a:extLst>
                    <a:ext uri="{9D8B030D-6E8A-4147-A177-3AD203B41FA5}">
                      <a16:colId xmlns:a16="http://schemas.microsoft.com/office/drawing/2014/main" val="2551558923"/>
                    </a:ext>
                  </a:extLst>
                </a:gridCol>
                <a:gridCol w="1784186">
                  <a:extLst>
                    <a:ext uri="{9D8B030D-6E8A-4147-A177-3AD203B41FA5}">
                      <a16:colId xmlns:a16="http://schemas.microsoft.com/office/drawing/2014/main" val="3887883134"/>
                    </a:ext>
                  </a:extLst>
                </a:gridCol>
                <a:gridCol w="1379423">
                  <a:extLst>
                    <a:ext uri="{9D8B030D-6E8A-4147-A177-3AD203B41FA5}">
                      <a16:colId xmlns:a16="http://schemas.microsoft.com/office/drawing/2014/main" val="2638310338"/>
                    </a:ext>
                  </a:extLst>
                </a:gridCol>
              </a:tblGrid>
              <a:tr h="82395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Principales Pretensión</a:t>
                      </a:r>
                    </a:p>
                    <a:p>
                      <a:pPr algn="ctr" fontAlgn="ctr">
                        <a:buNone/>
                      </a:pPr>
                      <a:r>
                        <a:rPr lang="es-ES" sz="1600" b="1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por derecho a la salud</a:t>
                      </a:r>
                      <a:endParaRPr lang="es-ES" sz="1600" b="1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503998" marT="36000" marB="7200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1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Tutelas</a:t>
                      </a:r>
                      <a:br>
                        <a:rPr lang="es-CO" sz="1600" b="1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</a:br>
                      <a:r>
                        <a:rPr lang="es-CO" sz="1400" b="1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enero a agosto 2025</a:t>
                      </a:r>
                      <a:endParaRPr lang="es-CO" sz="1600" b="1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396000" marT="36000" marB="7200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1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% </a:t>
                      </a:r>
                      <a:r>
                        <a:rPr lang="es-CO" sz="1600" b="1" u="none" strike="noStrike" dirty="0" err="1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Part</a:t>
                      </a:r>
                      <a:r>
                        <a:rPr lang="es-CO" sz="1600" b="1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  <a:endParaRPr lang="es-CO" sz="1600" b="1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396000" marT="36000" marB="72000" anchor="ctr"/>
                </a:tc>
                <a:extLst>
                  <a:ext uri="{0D108BD9-81ED-4DB2-BD59-A6C34878D82A}">
                    <a16:rowId xmlns:a16="http://schemas.microsoft.com/office/drawing/2014/main" val="1692370140"/>
                  </a:ext>
                </a:extLst>
              </a:tr>
              <a:tr h="5422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ES" sz="13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Negación de la prestación del servicio de salud</a:t>
                      </a:r>
                      <a:endParaRPr lang="es-ES" sz="13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396000" marT="36000" marB="7200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3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9.173 </a:t>
                      </a:r>
                      <a:endParaRPr lang="es-CO" sz="13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396000" marT="36000" marB="7200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3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50%</a:t>
                      </a:r>
                      <a:endParaRPr lang="es-CO" sz="13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396000" marT="36000" marB="72000" anchor="ctr"/>
                </a:tc>
                <a:extLst>
                  <a:ext uri="{0D108BD9-81ED-4DB2-BD59-A6C34878D82A}">
                    <a16:rowId xmlns:a16="http://schemas.microsoft.com/office/drawing/2014/main" val="1623684665"/>
                  </a:ext>
                </a:extLst>
              </a:tr>
              <a:tr h="5422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3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Deficiente e inoportuna atención médico-asistencial</a:t>
                      </a:r>
                      <a:endParaRPr lang="es-CO" sz="13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396000" marT="36000" marB="7200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3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5.964 </a:t>
                      </a:r>
                      <a:endParaRPr lang="es-CO" sz="13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396000" marT="36000" marB="7200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3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32%</a:t>
                      </a:r>
                      <a:endParaRPr lang="es-CO" sz="13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396000" marT="36000" marB="72000" anchor="ctr"/>
                </a:tc>
                <a:extLst>
                  <a:ext uri="{0D108BD9-81ED-4DB2-BD59-A6C34878D82A}">
                    <a16:rowId xmlns:a16="http://schemas.microsoft.com/office/drawing/2014/main" val="2336910770"/>
                  </a:ext>
                </a:extLst>
              </a:tr>
              <a:tr h="80744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ES" sz="13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Negación de la provisión y/o incremento de medicamentos esenciales</a:t>
                      </a:r>
                      <a:endParaRPr lang="es-ES" sz="13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396000" marT="36000" marB="7200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3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1.292 </a:t>
                      </a:r>
                      <a:endParaRPr lang="es-CO" sz="13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396000" marT="36000" marB="7200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3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7%</a:t>
                      </a:r>
                      <a:endParaRPr lang="es-CO" sz="13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396000" marT="36000" marB="72000" anchor="ctr"/>
                </a:tc>
                <a:extLst>
                  <a:ext uri="{0D108BD9-81ED-4DB2-BD59-A6C34878D82A}">
                    <a16:rowId xmlns:a16="http://schemas.microsoft.com/office/drawing/2014/main" val="3419007183"/>
                  </a:ext>
                </a:extLst>
              </a:tr>
              <a:tr h="5422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ES" sz="13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Desconocimiento del principio de protección integral</a:t>
                      </a:r>
                      <a:endParaRPr lang="es-ES" sz="13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396000" marT="36000" marB="7200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3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950 </a:t>
                      </a:r>
                      <a:endParaRPr lang="es-CO" sz="13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396000" marT="36000" marB="7200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3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5%</a:t>
                      </a:r>
                      <a:endParaRPr lang="es-CO" sz="13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396000" marT="36000" marB="72000" anchor="ctr"/>
                </a:tc>
                <a:extLst>
                  <a:ext uri="{0D108BD9-81ED-4DB2-BD59-A6C34878D82A}">
                    <a16:rowId xmlns:a16="http://schemas.microsoft.com/office/drawing/2014/main" val="1405307156"/>
                  </a:ext>
                </a:extLst>
              </a:tr>
              <a:tr h="13378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ES" sz="13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Negación del servicio de prevención, diagnóstico, tratamiento y rehabilitación para todas las patologías de conformidad con el PBS.</a:t>
                      </a:r>
                      <a:endParaRPr lang="es-ES" sz="13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396000" marT="36000" marB="7200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3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566 </a:t>
                      </a:r>
                      <a:endParaRPr lang="es-CO" sz="13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396000" marT="36000" marB="7200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300" b="0" u="none" strike="noStrike" dirty="0">
                          <a:solidFill>
                            <a:srgbClr val="595959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3%</a:t>
                      </a:r>
                      <a:endParaRPr lang="es-CO" sz="1300" b="0" i="0" u="none" strike="noStrike" dirty="0">
                        <a:solidFill>
                          <a:srgbClr val="595959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80000" marR="396000" marT="36000" marB="72000" anchor="ctr"/>
                </a:tc>
                <a:extLst>
                  <a:ext uri="{0D108BD9-81ED-4DB2-BD59-A6C34878D82A}">
                    <a16:rowId xmlns:a16="http://schemas.microsoft.com/office/drawing/2014/main" val="3341707547"/>
                  </a:ext>
                </a:extLst>
              </a:tr>
            </a:tbl>
          </a:graphicData>
        </a:graphic>
      </p:graphicFrame>
      <p:sp>
        <p:nvSpPr>
          <p:cNvPr id="5" name="CuadroTexto 9">
            <a:extLst>
              <a:ext uri="{FF2B5EF4-FFF2-40B4-BE49-F238E27FC236}">
                <a16:creationId xmlns:a16="http://schemas.microsoft.com/office/drawing/2014/main" id="{C8F36D9E-3037-CFEE-98B6-2F9EF55A055D}"/>
              </a:ext>
            </a:extLst>
          </p:cNvPr>
          <p:cNvSpPr txBox="1"/>
          <p:nvPr/>
        </p:nvSpPr>
        <p:spPr>
          <a:xfrm>
            <a:off x="7398074" y="1292583"/>
            <a:ext cx="4162525" cy="33589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CO" kern="100" dirty="0">
                <a:solidFill>
                  <a:srgbClr val="004EA1"/>
                </a:solidFill>
                <a:effectLst/>
                <a:latin typeface="Poppins" pitchFamily="2" charset="77"/>
                <a:ea typeface="Calibri"/>
                <a:cs typeface="Poppins" pitchFamily="2" charset="77"/>
              </a:rPr>
              <a:t>Entre </a:t>
            </a:r>
            <a:r>
              <a:rPr lang="es-CO" b="1" kern="100" dirty="0">
                <a:solidFill>
                  <a:srgbClr val="004EA1"/>
                </a:solidFill>
                <a:effectLst/>
                <a:latin typeface="Poppins" pitchFamily="2" charset="77"/>
                <a:ea typeface="Calibri"/>
                <a:cs typeface="Poppins" pitchFamily="2" charset="77"/>
              </a:rPr>
              <a:t>enero y </a:t>
            </a:r>
            <a:r>
              <a:rPr lang="es-CO" b="1" kern="100" dirty="0">
                <a:solidFill>
                  <a:srgbClr val="004EA1"/>
                </a:solidFill>
                <a:latin typeface="Poppins" pitchFamily="2" charset="77"/>
                <a:ea typeface="Calibri"/>
                <a:cs typeface="Poppins" pitchFamily="2" charset="77"/>
              </a:rPr>
              <a:t>agosto 2025</a:t>
            </a:r>
            <a:r>
              <a:rPr lang="es-CO" kern="100" dirty="0">
                <a:solidFill>
                  <a:srgbClr val="004EA1"/>
                </a:solidFill>
                <a:effectLst/>
                <a:latin typeface="Poppins" pitchFamily="2" charset="77"/>
                <a:ea typeface="Calibri"/>
                <a:cs typeface="Poppins" pitchFamily="2" charset="77"/>
              </a:rPr>
              <a:t>: </a:t>
            </a:r>
            <a:r>
              <a:rPr lang="es-CO" kern="100" dirty="0">
                <a:solidFill>
                  <a:srgbClr val="004EA1"/>
                </a:solidFill>
                <a:latin typeface="Poppins" pitchFamily="2" charset="77"/>
                <a:ea typeface="Calibri"/>
                <a:cs typeface="Poppins" pitchFamily="2" charset="77"/>
              </a:rPr>
              <a:t>la </a:t>
            </a:r>
            <a:r>
              <a:rPr lang="es-CO" kern="100" dirty="0">
                <a:solidFill>
                  <a:srgbClr val="004EA1"/>
                </a:solidFill>
                <a:effectLst/>
                <a:latin typeface="Poppins" pitchFamily="2" charset="77"/>
                <a:ea typeface="Calibri"/>
                <a:cs typeface="Poppins" pitchFamily="2" charset="77"/>
              </a:rPr>
              <a:t>Defensoría </a:t>
            </a:r>
            <a:r>
              <a:rPr lang="es-CO" kern="100" dirty="0">
                <a:solidFill>
                  <a:srgbClr val="004EA1"/>
                </a:solidFill>
                <a:latin typeface="Poppins" pitchFamily="2" charset="77"/>
                <a:ea typeface="Calibri"/>
                <a:cs typeface="Poppins" pitchFamily="2" charset="77"/>
              </a:rPr>
              <a:t>del Pueblo </a:t>
            </a:r>
            <a:r>
              <a:rPr lang="es-CO" kern="100" dirty="0">
                <a:solidFill>
                  <a:srgbClr val="004EA1"/>
                </a:solidFill>
                <a:effectLst/>
                <a:latin typeface="Poppins" pitchFamily="2" charset="77"/>
                <a:ea typeface="Calibri"/>
                <a:cs typeface="Poppins" pitchFamily="2" charset="77"/>
              </a:rPr>
              <a:t>apoyó </a:t>
            </a:r>
            <a:r>
              <a:rPr lang="es-CO" b="1" kern="100" dirty="0">
                <a:solidFill>
                  <a:srgbClr val="004EA1"/>
                </a:solidFill>
                <a:latin typeface="Poppins" pitchFamily="2" charset="77"/>
                <a:ea typeface="Calibri"/>
                <a:cs typeface="Poppins" pitchFamily="2" charset="77"/>
              </a:rPr>
              <a:t>18.451 </a:t>
            </a:r>
            <a:r>
              <a:rPr lang="es-CO" b="1" kern="100" dirty="0">
                <a:solidFill>
                  <a:srgbClr val="004EA1"/>
                </a:solidFill>
                <a:effectLst/>
                <a:latin typeface="Poppins" pitchFamily="2" charset="77"/>
                <a:ea typeface="Calibri"/>
                <a:cs typeface="Poppins" pitchFamily="2" charset="77"/>
              </a:rPr>
              <a:t>acciones de tutela</a:t>
            </a:r>
            <a:r>
              <a:rPr lang="es-CO" kern="100" dirty="0">
                <a:solidFill>
                  <a:srgbClr val="004EA1"/>
                </a:solidFill>
                <a:effectLst/>
                <a:latin typeface="Poppins" pitchFamily="2" charset="77"/>
                <a:ea typeface="Calibri"/>
                <a:cs typeface="Poppins" pitchFamily="2" charset="77"/>
              </a:rPr>
              <a:t> en materia de salud.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es-CO" kern="100" dirty="0">
              <a:solidFill>
                <a:srgbClr val="004EA1"/>
              </a:solidFill>
              <a:latin typeface="Poppins" pitchFamily="2" charset="77"/>
              <a:ea typeface="Calibri"/>
              <a:cs typeface="Poppins" pitchFamily="2" charset="77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CO" b="1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La </a:t>
            </a:r>
            <a:r>
              <a:rPr lang="es-CO" sz="1800" b="1" kern="100" dirty="0">
                <a:solidFill>
                  <a:srgbClr val="004EA1"/>
                </a:solidFill>
                <a:latin typeface="Poppins" pitchFamily="2" charset="77"/>
                <a:ea typeface="Calibri"/>
                <a:cs typeface="Poppins" pitchFamily="2" charset="77"/>
              </a:rPr>
              <a:t>negación e inoportunidad en la prestación de los servicios de salud, </a:t>
            </a:r>
            <a:r>
              <a:rPr lang="es-CO" sz="1800" kern="100" dirty="0">
                <a:solidFill>
                  <a:srgbClr val="004EA1"/>
                </a:solidFill>
                <a:latin typeface="Poppins" pitchFamily="2" charset="77"/>
                <a:ea typeface="Calibri"/>
                <a:cs typeface="Poppins" pitchFamily="2" charset="77"/>
              </a:rPr>
              <a:t>son las principales pretensiones</a:t>
            </a:r>
            <a:r>
              <a:rPr lang="es-CO" kern="100" dirty="0">
                <a:solidFill>
                  <a:srgbClr val="004EA1"/>
                </a:solidFill>
                <a:latin typeface="Poppins" pitchFamily="2" charset="77"/>
                <a:ea typeface="Calibri"/>
                <a:cs typeface="Poppins" pitchFamily="2" charset="77"/>
              </a:rPr>
              <a:t>. </a:t>
            </a:r>
            <a:r>
              <a:rPr lang="es-CO" sz="1800" kern="100" dirty="0">
                <a:solidFill>
                  <a:srgbClr val="004EA1"/>
                </a:solidFill>
                <a:latin typeface="Poppins" pitchFamily="2" charset="77"/>
                <a:ea typeface="Calibri"/>
                <a:cs typeface="Poppins" pitchFamily="2" charset="77"/>
              </a:rPr>
              <a:t> </a:t>
            </a:r>
            <a:endParaRPr lang="es-CO" sz="1800" kern="100" dirty="0">
              <a:solidFill>
                <a:srgbClr val="004EA1"/>
              </a:solidFill>
              <a:effectLst/>
              <a:latin typeface="Poppins" pitchFamily="2" charset="77"/>
              <a:ea typeface="Calibri"/>
              <a:cs typeface="Poppins" pitchFamily="2" charset="77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es-CO" kern="100" dirty="0">
              <a:solidFill>
                <a:srgbClr val="004EA1"/>
              </a:solidFill>
              <a:effectLst/>
              <a:latin typeface="Poppins" pitchFamily="2" charset="77"/>
              <a:ea typeface="Calibri"/>
              <a:cs typeface="Poppins" pitchFamily="2" charset="77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EFB4070D-285F-911F-EB7B-F17BEE7DB386}"/>
              </a:ext>
            </a:extLst>
          </p:cNvPr>
          <p:cNvSpPr txBox="1"/>
          <p:nvPr/>
        </p:nvSpPr>
        <p:spPr>
          <a:xfrm>
            <a:off x="657049" y="418973"/>
            <a:ext cx="77224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s-CO" sz="3200" b="1" dirty="0">
                <a:solidFill>
                  <a:srgbClr val="196B2F"/>
                </a:solidFill>
                <a:latin typeface="Poppins" pitchFamily="2" charset="77"/>
                <a:ea typeface="Lato Black"/>
                <a:cs typeface="Poppins" pitchFamily="2" charset="77"/>
              </a:rPr>
              <a:t>Estado actual del derecho a la salud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C5BEEF0D-06FF-4467-91FF-D1F16B29714A}"/>
              </a:ext>
            </a:extLst>
          </p:cNvPr>
          <p:cNvSpPr txBox="1"/>
          <p:nvPr/>
        </p:nvSpPr>
        <p:spPr>
          <a:xfrm>
            <a:off x="766454" y="6078991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900" dirty="0">
                <a:solidFill>
                  <a:schemeClr val="bg2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Fuente: Defensoría del Pueblo</a:t>
            </a:r>
            <a:endParaRPr lang="en-US" sz="900" dirty="0">
              <a:solidFill>
                <a:schemeClr val="bg2">
                  <a:lumMod val="50000"/>
                </a:schemeClr>
              </a:solidFill>
              <a:latin typeface="Poppins" pitchFamily="2" charset="77"/>
              <a:ea typeface="Calibri" panose="020F0502020204030204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19383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3">
            <a:extLst>
              <a:ext uri="{FF2B5EF4-FFF2-40B4-BE49-F238E27FC236}">
                <a16:creationId xmlns:a16="http://schemas.microsoft.com/office/drawing/2014/main" id="{8F8D46B7-9CA0-7293-9DC6-D29CA33211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2490647"/>
              </p:ext>
            </p:extLst>
          </p:nvPr>
        </p:nvGraphicFramePr>
        <p:xfrm>
          <a:off x="825908" y="1351721"/>
          <a:ext cx="5456905" cy="4721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Google Shape;306;p29">
            <a:extLst>
              <a:ext uri="{FF2B5EF4-FFF2-40B4-BE49-F238E27FC236}">
                <a16:creationId xmlns:a16="http://schemas.microsoft.com/office/drawing/2014/main" id="{59C2ABC4-CEBB-FB3E-42B3-C5EEEF335598}"/>
              </a:ext>
            </a:extLst>
          </p:cNvPr>
          <p:cNvSpPr txBox="1">
            <a:spLocks/>
          </p:cNvSpPr>
          <p:nvPr/>
        </p:nvSpPr>
        <p:spPr>
          <a:xfrm>
            <a:off x="6814941" y="1268596"/>
            <a:ext cx="4115199" cy="1337227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7000"/>
              </a:lnSpc>
              <a:buNone/>
            </a:pPr>
            <a:r>
              <a:rPr lang="es-ES" sz="1700" b="1" kern="1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Entre 2022 y agosto de 2025 se han recibido un total de 107.000 casos en la Defensoría del Pueblo.</a:t>
            </a:r>
          </a:p>
          <a:p>
            <a:pPr marL="0" indent="0" algn="r">
              <a:lnSpc>
                <a:spcPct val="107000"/>
              </a:lnSpc>
              <a:buNone/>
            </a:pPr>
            <a:endParaRPr lang="es-ES" sz="1700" b="1" kern="100" dirty="0">
              <a:solidFill>
                <a:srgbClr val="004EA1"/>
              </a:solidFill>
              <a:latin typeface="Poppins" pitchFamily="2" charset="77"/>
              <a:cs typeface="Poppins" pitchFamily="2" charset="77"/>
            </a:endParaRPr>
          </a:p>
          <a:p>
            <a:pPr marL="0" indent="0" algn="r">
              <a:lnSpc>
                <a:spcPct val="107000"/>
              </a:lnSpc>
              <a:buNone/>
            </a:pPr>
            <a:r>
              <a:rPr lang="es-ES" sz="1700" kern="1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En el </a:t>
            </a:r>
            <a:r>
              <a:rPr lang="es-ES" sz="1700" b="1" kern="1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21% </a:t>
            </a:r>
            <a:r>
              <a:rPr lang="es-ES" sz="1700" kern="1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de los casos las problemáticas derivan por la falta de oportunidad y negación en la entrega o entrega incompleta de medicamentos. </a:t>
            </a:r>
          </a:p>
          <a:p>
            <a:pPr marL="0" indent="0" algn="r">
              <a:lnSpc>
                <a:spcPct val="107000"/>
              </a:lnSpc>
              <a:buNone/>
            </a:pPr>
            <a:r>
              <a:rPr lang="es-ES" sz="1700" kern="1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El Departamento de Bolívar concentra el mayor número de quejas por  medicamentos (15,39%), seguido de Bogotá (11,24%) y Quindío (9,70%).</a:t>
            </a:r>
            <a:endParaRPr lang="es-ES" sz="1700" b="1" kern="100" dirty="0">
              <a:solidFill>
                <a:srgbClr val="004EA1"/>
              </a:solidFill>
              <a:latin typeface="Poppins" pitchFamily="2" charset="77"/>
              <a:cs typeface="Poppins" pitchFamily="2" charset="77"/>
            </a:endParaRPr>
          </a:p>
          <a:p>
            <a:pPr marL="0" indent="0" algn="r">
              <a:lnSpc>
                <a:spcPct val="107000"/>
              </a:lnSpc>
              <a:buNone/>
            </a:pPr>
            <a:endParaRPr lang="es-ES" sz="1800" kern="100" dirty="0">
              <a:solidFill>
                <a:srgbClr val="004EA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7E0C404B-944A-3744-2BF8-B9FCFB6C4612}"/>
              </a:ext>
            </a:extLst>
          </p:cNvPr>
          <p:cNvSpPr txBox="1"/>
          <p:nvPr/>
        </p:nvSpPr>
        <p:spPr>
          <a:xfrm>
            <a:off x="657049" y="418973"/>
            <a:ext cx="94979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s-CO" sz="3200" b="1" dirty="0">
                <a:solidFill>
                  <a:srgbClr val="196B2F"/>
                </a:solidFill>
                <a:latin typeface="Poppins" pitchFamily="2" charset="77"/>
                <a:ea typeface="Lato Black"/>
                <a:cs typeface="Poppins" pitchFamily="2" charset="77"/>
              </a:rPr>
              <a:t>Estado actual del derecho a la salud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9FE02521-A0D0-5EB5-69C4-0BEFE0781F58}"/>
              </a:ext>
            </a:extLst>
          </p:cNvPr>
          <p:cNvSpPr txBox="1"/>
          <p:nvPr/>
        </p:nvSpPr>
        <p:spPr>
          <a:xfrm>
            <a:off x="766454" y="6078991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900" dirty="0">
                <a:solidFill>
                  <a:schemeClr val="bg2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Fuente: Defensoría del Pueblo</a:t>
            </a:r>
            <a:endParaRPr lang="en-US" sz="900" dirty="0">
              <a:solidFill>
                <a:schemeClr val="bg2">
                  <a:lumMod val="50000"/>
                </a:schemeClr>
              </a:solidFill>
              <a:latin typeface="Poppins" pitchFamily="2" charset="77"/>
              <a:ea typeface="Calibri" panose="020F0502020204030204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3289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11">
            <a:extLst>
              <a:ext uri="{FF2B5EF4-FFF2-40B4-BE49-F238E27FC236}">
                <a16:creationId xmlns:a16="http://schemas.microsoft.com/office/drawing/2014/main" id="{05EC4DAC-1338-F614-F65E-11BD0120FF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6918337"/>
              </p:ext>
            </p:extLst>
          </p:nvPr>
        </p:nvGraphicFramePr>
        <p:xfrm>
          <a:off x="556967" y="1509598"/>
          <a:ext cx="5722376" cy="4016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Google Shape;306;p29">
            <a:extLst>
              <a:ext uri="{FF2B5EF4-FFF2-40B4-BE49-F238E27FC236}">
                <a16:creationId xmlns:a16="http://schemas.microsoft.com/office/drawing/2014/main" id="{5AC949A6-1507-9796-20C8-D9E0A2594D70}"/>
              </a:ext>
            </a:extLst>
          </p:cNvPr>
          <p:cNvSpPr txBox="1">
            <a:spLocks/>
          </p:cNvSpPr>
          <p:nvPr/>
        </p:nvSpPr>
        <p:spPr>
          <a:xfrm>
            <a:off x="6672137" y="1509598"/>
            <a:ext cx="4488989" cy="1337227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7000"/>
              </a:lnSpc>
              <a:buNone/>
            </a:pPr>
            <a:r>
              <a:rPr lang="es-ES" sz="1600" kern="100" dirty="0">
                <a:solidFill>
                  <a:srgbClr val="004EA1"/>
                </a:solidFill>
                <a:latin typeface="Poppins" pitchFamily="2" charset="77"/>
                <a:ea typeface="Calibri"/>
                <a:cs typeface="Poppins" pitchFamily="2" charset="77"/>
              </a:rPr>
              <a:t>Entre enero y agosto de 2025, la Supersalud recibió </a:t>
            </a:r>
            <a:r>
              <a:rPr lang="es-CO" sz="1600" b="1" kern="1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1.340.851 quejas </a:t>
            </a:r>
            <a:r>
              <a:rPr lang="es-CO" sz="1600" kern="100" dirty="0">
                <a:solidFill>
                  <a:srgbClr val="004EA1"/>
                </a:solidFill>
                <a:latin typeface="Poppins" pitchFamily="2" charset="77"/>
                <a:ea typeface="Calibri"/>
                <a:cs typeface="Poppins" pitchFamily="2" charset="77"/>
              </a:rPr>
              <a:t>y se estima que al finalizar 2025 reciba más de 2 millones de reclamos en salud, la cifra más alta de los últimos años.</a:t>
            </a:r>
            <a:br>
              <a:rPr lang="es-CO" sz="1600" kern="100" dirty="0">
                <a:solidFill>
                  <a:srgbClr val="004EA1"/>
                </a:solidFill>
                <a:latin typeface="Poppins" pitchFamily="2" charset="77"/>
                <a:ea typeface="Calibri"/>
                <a:cs typeface="Poppins" pitchFamily="2" charset="77"/>
              </a:rPr>
            </a:br>
            <a:r>
              <a:rPr lang="es-CO" sz="1600" kern="100" dirty="0">
                <a:solidFill>
                  <a:srgbClr val="004EA1"/>
                </a:solidFill>
                <a:latin typeface="Poppins" pitchFamily="2" charset="77"/>
                <a:ea typeface="Calibri"/>
                <a:cs typeface="Poppins" pitchFamily="2" charset="77"/>
              </a:rPr>
              <a:t> </a:t>
            </a:r>
          </a:p>
          <a:p>
            <a:pPr marL="0" indent="0" algn="r">
              <a:lnSpc>
                <a:spcPct val="107000"/>
              </a:lnSpc>
              <a:buNone/>
            </a:pPr>
            <a:r>
              <a:rPr lang="es-CO" sz="16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La </a:t>
            </a:r>
            <a:r>
              <a:rPr lang="es-CO" sz="1600" b="1" kern="100" dirty="0">
                <a:solidFill>
                  <a:srgbClr val="004EA1"/>
                </a:solidFill>
                <a:latin typeface="Poppins" pitchFamily="2" charset="77"/>
                <a:ea typeface="Calibri"/>
                <a:cs typeface="Poppins" pitchFamily="2" charset="77"/>
              </a:rPr>
              <a:t>entrega oportuna y negación de medicamentos,</a:t>
            </a:r>
            <a:r>
              <a:rPr lang="es-CO" sz="1600" kern="100" dirty="0">
                <a:solidFill>
                  <a:srgbClr val="004EA1"/>
                </a:solidFill>
                <a:latin typeface="Poppins" pitchFamily="2" charset="77"/>
                <a:ea typeface="Calibri"/>
                <a:cs typeface="Poppins" pitchFamily="2" charset="77"/>
              </a:rPr>
              <a:t> es el principal motivo</a:t>
            </a:r>
            <a:br>
              <a:rPr lang="es-CO" sz="1600" kern="100" dirty="0">
                <a:solidFill>
                  <a:srgbClr val="004EA1"/>
                </a:solidFill>
                <a:latin typeface="Poppins" pitchFamily="2" charset="77"/>
                <a:ea typeface="Calibri"/>
                <a:cs typeface="Poppins" pitchFamily="2" charset="77"/>
              </a:rPr>
            </a:br>
            <a:r>
              <a:rPr lang="es-CO" sz="1600" kern="100" dirty="0">
                <a:solidFill>
                  <a:srgbClr val="004EA1"/>
                </a:solidFill>
                <a:latin typeface="Poppins" pitchFamily="2" charset="77"/>
                <a:ea typeface="Calibri"/>
                <a:cs typeface="Poppins" pitchFamily="2" charset="77"/>
              </a:rPr>
              <a:t>de las quejas en el 2025, con un</a:t>
            </a:r>
            <a:br>
              <a:rPr lang="es-CO" sz="1600" kern="100" dirty="0">
                <a:solidFill>
                  <a:srgbClr val="004EA1"/>
                </a:solidFill>
                <a:latin typeface="Poppins" pitchFamily="2" charset="77"/>
                <a:ea typeface="Calibri"/>
                <a:cs typeface="Poppins" pitchFamily="2" charset="77"/>
              </a:rPr>
            </a:br>
            <a:r>
              <a:rPr lang="es-CO" sz="1600" b="1" kern="100" dirty="0">
                <a:solidFill>
                  <a:srgbClr val="004EA1"/>
                </a:solidFill>
                <a:latin typeface="Poppins" pitchFamily="2" charset="77"/>
                <a:ea typeface="Calibri"/>
                <a:cs typeface="Poppins" pitchFamily="2" charset="77"/>
              </a:rPr>
              <a:t>28%</a:t>
            </a:r>
            <a:r>
              <a:rPr lang="es-CO" sz="1600" kern="100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 de participación.</a:t>
            </a:r>
            <a:endParaRPr lang="es-ES" sz="1600" dirty="0">
              <a:solidFill>
                <a:srgbClr val="004EA1"/>
              </a:solidFill>
              <a:latin typeface="Poppins" pitchFamily="2" charset="77"/>
              <a:ea typeface="Lato"/>
              <a:cs typeface="Poppins" pitchFamily="2" charset="77"/>
            </a:endParaRPr>
          </a:p>
          <a:p>
            <a:pPr marL="0" indent="0" algn="r">
              <a:buNone/>
            </a:pPr>
            <a:endParaRPr lang="es-ES" sz="1600" kern="100" dirty="0">
              <a:solidFill>
                <a:srgbClr val="004EA1"/>
              </a:solidFill>
              <a:latin typeface="Poppins" pitchFamily="2" charset="77"/>
              <a:ea typeface="Calibri"/>
              <a:cs typeface="Poppi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2EABF9-1DF0-E724-1AF2-C98E0C154420}"/>
              </a:ext>
            </a:extLst>
          </p:cNvPr>
          <p:cNvSpPr txBox="1"/>
          <p:nvPr/>
        </p:nvSpPr>
        <p:spPr>
          <a:xfrm>
            <a:off x="657049" y="418973"/>
            <a:ext cx="94979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s-CO" sz="3200" b="1" dirty="0">
                <a:solidFill>
                  <a:srgbClr val="196B2F"/>
                </a:solidFill>
                <a:latin typeface="Poppins" pitchFamily="2" charset="77"/>
                <a:ea typeface="Lato Black"/>
                <a:cs typeface="Poppins" pitchFamily="2" charset="77"/>
              </a:rPr>
              <a:t>Estado actual del derecho a la salud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98B9FA-FF85-A7A4-95D6-6B174F270482}"/>
              </a:ext>
            </a:extLst>
          </p:cNvPr>
          <p:cNvSpPr txBox="1"/>
          <p:nvPr/>
        </p:nvSpPr>
        <p:spPr>
          <a:xfrm>
            <a:off x="657049" y="1509598"/>
            <a:ext cx="4113734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lnSpc>
                <a:spcPct val="80000"/>
              </a:lnSpc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r>
              <a:rPr lang="es-CO" sz="1800" b="1" dirty="0"/>
              <a:t>Reclamos en salud total Nacional </a:t>
            </a:r>
          </a:p>
          <a:p>
            <a:pPr rtl="0">
              <a:lnSpc>
                <a:spcPct val="80000"/>
              </a:lnSpc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r>
              <a:rPr lang="es-CO" sz="1800" b="1" dirty="0"/>
              <a:t>Supersalud 2022 - 2025</a:t>
            </a:r>
          </a:p>
        </p:txBody>
      </p:sp>
    </p:spTree>
    <p:extLst>
      <p:ext uri="{BB962C8B-B14F-4D97-AF65-F5344CB8AC3E}">
        <p14:creationId xmlns:p14="http://schemas.microsoft.com/office/powerpoint/2010/main" val="1904879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A002B-A3BB-34E6-C23D-0F2EAED8F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ángulo 49">
            <a:extLst>
              <a:ext uri="{FF2B5EF4-FFF2-40B4-BE49-F238E27FC236}">
                <a16:creationId xmlns:a16="http://schemas.microsoft.com/office/drawing/2014/main" id="{A9C5D683-5BD1-790E-031C-7DDA16DF0E09}"/>
              </a:ext>
            </a:extLst>
          </p:cNvPr>
          <p:cNvSpPr/>
          <p:nvPr/>
        </p:nvSpPr>
        <p:spPr>
          <a:xfrm>
            <a:off x="4808276" y="1477820"/>
            <a:ext cx="2382242" cy="4521394"/>
          </a:xfrm>
          <a:prstGeom prst="rect">
            <a:avLst/>
          </a:prstGeom>
          <a:solidFill>
            <a:schemeClr val="accent1">
              <a:lumMod val="20000"/>
              <a:lumOff val="8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A4CCB1-AB5E-8379-2C56-DE12429C9FB0}"/>
              </a:ext>
            </a:extLst>
          </p:cNvPr>
          <p:cNvSpPr txBox="1"/>
          <p:nvPr/>
        </p:nvSpPr>
        <p:spPr>
          <a:xfrm>
            <a:off x="657049" y="418973"/>
            <a:ext cx="94979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s-CO" sz="3200" b="1" dirty="0">
                <a:solidFill>
                  <a:srgbClr val="196B2F"/>
                </a:solidFill>
                <a:latin typeface="Poppins" pitchFamily="2" charset="77"/>
                <a:ea typeface="Lato Black"/>
                <a:cs typeface="Poppins" pitchFamily="2" charset="77"/>
              </a:rPr>
              <a:t>Una agudización de la problemática</a:t>
            </a:r>
          </a:p>
        </p:txBody>
      </p:sp>
      <p:grpSp>
        <p:nvGrpSpPr>
          <p:cNvPr id="2" name="Group 34">
            <a:extLst>
              <a:ext uri="{FF2B5EF4-FFF2-40B4-BE49-F238E27FC236}">
                <a16:creationId xmlns:a16="http://schemas.microsoft.com/office/drawing/2014/main" id="{D27EF906-8541-92E4-4A4D-FD41BA13D0EE}"/>
              </a:ext>
            </a:extLst>
          </p:cNvPr>
          <p:cNvGrpSpPr/>
          <p:nvPr/>
        </p:nvGrpSpPr>
        <p:grpSpPr>
          <a:xfrm>
            <a:off x="736854" y="1855334"/>
            <a:ext cx="5028134" cy="3790608"/>
            <a:chOff x="1052052" y="1159224"/>
            <a:chExt cx="5371728" cy="3790608"/>
          </a:xfrm>
        </p:grpSpPr>
        <p:sp>
          <p:nvSpPr>
            <p:cNvPr id="4" name="TextBox 7">
              <a:extLst>
                <a:ext uri="{FF2B5EF4-FFF2-40B4-BE49-F238E27FC236}">
                  <a16:creationId xmlns:a16="http://schemas.microsoft.com/office/drawing/2014/main" id="{47094B5B-0B51-3D79-0370-AA0E963CEFC9}"/>
                </a:ext>
              </a:extLst>
            </p:cNvPr>
            <p:cNvSpPr txBox="1"/>
            <p:nvPr/>
          </p:nvSpPr>
          <p:spPr>
            <a:xfrm>
              <a:off x="1936660" y="3952315"/>
              <a:ext cx="3358566" cy="9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buNone/>
              </a:pPr>
              <a:r>
                <a:rPr lang="es-CO" sz="1300" dirty="0">
                  <a:solidFill>
                    <a:srgbClr val="595959"/>
                  </a:solidFill>
                  <a:effectLst/>
                  <a:latin typeface="Poppins" pitchFamily="2" charset="77"/>
                  <a:ea typeface="Trebuchet MS" panose="020B0603020202020204" pitchFamily="34" charset="0"/>
                  <a:cs typeface="Poppins" pitchFamily="2" charset="77"/>
                </a:rPr>
                <a:t>Cerca del </a:t>
              </a:r>
              <a:r>
                <a:rPr lang="es-CO" sz="1300" b="1" dirty="0">
                  <a:solidFill>
                    <a:srgbClr val="595959"/>
                  </a:solidFill>
                  <a:effectLst/>
                  <a:latin typeface="Poppins" pitchFamily="2" charset="77"/>
                  <a:ea typeface="Trebuchet MS" panose="020B0603020202020204" pitchFamily="34" charset="0"/>
                  <a:cs typeface="Poppins" pitchFamily="2" charset="77"/>
                </a:rPr>
                <a:t>40% </a:t>
              </a:r>
              <a:r>
                <a:rPr lang="es-CO" sz="1300" dirty="0">
                  <a:solidFill>
                    <a:srgbClr val="595959"/>
                  </a:solidFill>
                  <a:effectLst/>
                  <a:latin typeface="Poppins" pitchFamily="2" charset="77"/>
                  <a:ea typeface="Trebuchet MS" panose="020B0603020202020204" pitchFamily="34" charset="0"/>
                  <a:cs typeface="Poppins" pitchFamily="2" charset="77"/>
                </a:rPr>
                <a:t>de los encuestados no pudieron acceder o accedieron parcialmente a sus medicamentos</a:t>
              </a:r>
              <a:r>
                <a:rPr lang="es-CO" sz="1300" dirty="0">
                  <a:solidFill>
                    <a:srgbClr val="595959"/>
                  </a:solidFill>
                  <a:latin typeface="Poppins" pitchFamily="2" charset="77"/>
                  <a:ea typeface="Trebuchet MS" panose="020B0603020202020204" pitchFamily="34" charset="0"/>
                  <a:cs typeface="Poppins" pitchFamily="2" charset="77"/>
                </a:rPr>
                <a:t>, según la Encuesta de Calidad de Vida del DANE</a:t>
              </a:r>
              <a:endParaRPr lang="es-CO" sz="1300" dirty="0">
                <a:solidFill>
                  <a:srgbClr val="595959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cxnSp>
          <p:nvCxnSpPr>
            <p:cNvPr id="6" name="Straight Arrow Connector 10">
              <a:extLst>
                <a:ext uri="{FF2B5EF4-FFF2-40B4-BE49-F238E27FC236}">
                  <a16:creationId xmlns:a16="http://schemas.microsoft.com/office/drawing/2014/main" id="{7603B0DE-E3C9-8476-7D07-19948C803146}"/>
                </a:ext>
              </a:extLst>
            </p:cNvPr>
            <p:cNvCxnSpPr>
              <a:cxnSpLocks/>
            </p:cNvCxnSpPr>
            <p:nvPr/>
          </p:nvCxnSpPr>
          <p:spPr>
            <a:xfrm>
              <a:off x="1232026" y="1159224"/>
              <a:ext cx="0" cy="3759629"/>
            </a:xfrm>
            <a:prstGeom prst="straightConnector1">
              <a:avLst/>
            </a:prstGeom>
            <a:ln w="12700">
              <a:solidFill>
                <a:srgbClr val="004EA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17">
              <a:extLst>
                <a:ext uri="{FF2B5EF4-FFF2-40B4-BE49-F238E27FC236}">
                  <a16:creationId xmlns:a16="http://schemas.microsoft.com/office/drawing/2014/main" id="{D4A5C969-59A9-A339-4662-C73B183B1A77}"/>
                </a:ext>
              </a:extLst>
            </p:cNvPr>
            <p:cNvGrpSpPr/>
            <p:nvPr/>
          </p:nvGrpSpPr>
          <p:grpSpPr>
            <a:xfrm>
              <a:off x="1052052" y="1396181"/>
              <a:ext cx="344129" cy="343792"/>
              <a:chOff x="1052052" y="1396181"/>
              <a:chExt cx="344129" cy="343792"/>
            </a:xfrm>
          </p:grpSpPr>
          <p:sp>
            <p:nvSpPr>
              <p:cNvPr id="26" name="Oval 12">
                <a:extLst>
                  <a:ext uri="{FF2B5EF4-FFF2-40B4-BE49-F238E27FC236}">
                    <a16:creationId xmlns:a16="http://schemas.microsoft.com/office/drawing/2014/main" id="{33EEAE3C-14A2-D2B6-1A38-A0958E7EAA44}"/>
                  </a:ext>
                </a:extLst>
              </p:cNvPr>
              <p:cNvSpPr/>
              <p:nvPr/>
            </p:nvSpPr>
            <p:spPr>
              <a:xfrm>
                <a:off x="1052052" y="1396181"/>
                <a:ext cx="344129" cy="343792"/>
              </a:xfrm>
              <a:prstGeom prst="ellipse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solidFill>
                  <a:schemeClr val="tx2">
                    <a:lumMod val="25000"/>
                    <a:lumOff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7" name="Oval 13">
                <a:extLst>
                  <a:ext uri="{FF2B5EF4-FFF2-40B4-BE49-F238E27FC236}">
                    <a16:creationId xmlns:a16="http://schemas.microsoft.com/office/drawing/2014/main" id="{71ECBD63-46D0-74EB-E7B7-AE6F763C207D}"/>
                  </a:ext>
                </a:extLst>
              </p:cNvPr>
              <p:cNvSpPr/>
              <p:nvPr/>
            </p:nvSpPr>
            <p:spPr>
              <a:xfrm>
                <a:off x="1107626" y="1454669"/>
                <a:ext cx="232980" cy="226815"/>
              </a:xfrm>
              <a:prstGeom prst="ellipse">
                <a:avLst/>
              </a:prstGeom>
              <a:solidFill>
                <a:srgbClr val="004EA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</p:grpSp>
        <p:sp>
          <p:nvSpPr>
            <p:cNvPr id="10" name="Rectangle 14">
              <a:extLst>
                <a:ext uri="{FF2B5EF4-FFF2-40B4-BE49-F238E27FC236}">
                  <a16:creationId xmlns:a16="http://schemas.microsoft.com/office/drawing/2014/main" id="{DA2B5EE3-286D-8E99-8538-FB15052A9917}"/>
                </a:ext>
              </a:extLst>
            </p:cNvPr>
            <p:cNvSpPr/>
            <p:nvPr/>
          </p:nvSpPr>
          <p:spPr>
            <a:xfrm>
              <a:off x="1399192" y="1228863"/>
              <a:ext cx="1366262" cy="6784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1200" b="1" dirty="0">
                  <a:solidFill>
                    <a:srgbClr val="004EA1"/>
                  </a:solidFill>
                  <a:latin typeface="Poppins" pitchFamily="2" charset="77"/>
                  <a:cs typeface="Poppins" pitchFamily="2" charset="77"/>
                </a:rPr>
                <a:t>2008</a:t>
              </a:r>
            </a:p>
          </p:txBody>
        </p:sp>
        <p:sp>
          <p:nvSpPr>
            <p:cNvPr id="11" name="TextBox 16">
              <a:extLst>
                <a:ext uri="{FF2B5EF4-FFF2-40B4-BE49-F238E27FC236}">
                  <a16:creationId xmlns:a16="http://schemas.microsoft.com/office/drawing/2014/main" id="{6EF6FB2C-F3ED-FFF3-24BC-A775822D4CA3}"/>
                </a:ext>
              </a:extLst>
            </p:cNvPr>
            <p:cNvSpPr txBox="1"/>
            <p:nvPr/>
          </p:nvSpPr>
          <p:spPr>
            <a:xfrm>
              <a:off x="1936661" y="1260160"/>
              <a:ext cx="3195271" cy="8174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s-CO" sz="1300" dirty="0">
                  <a:solidFill>
                    <a:srgbClr val="595959"/>
                  </a:solidFill>
                  <a:latin typeface="Poppins" pitchFamily="2" charset="77"/>
                  <a:ea typeface="Trebuchet MS" panose="020B0603020202020204" pitchFamily="34" charset="0"/>
                  <a:cs typeface="Poppins" pitchFamily="2" charset="77"/>
                </a:rPr>
                <a:t>El </a:t>
              </a:r>
              <a:r>
                <a:rPr lang="es-CO" sz="1300" b="1" dirty="0">
                  <a:solidFill>
                    <a:srgbClr val="595959"/>
                  </a:solidFill>
                  <a:latin typeface="Poppins" pitchFamily="2" charset="77"/>
                  <a:ea typeface="Trebuchet MS" panose="020B0603020202020204" pitchFamily="34" charset="0"/>
                  <a:cs typeface="Poppins" pitchFamily="2" charset="77"/>
                </a:rPr>
                <a:t>37% </a:t>
              </a:r>
              <a:r>
                <a:rPr lang="es-CO" sz="1300" dirty="0">
                  <a:solidFill>
                    <a:srgbClr val="595959"/>
                  </a:solidFill>
                  <a:latin typeface="Poppins" pitchFamily="2" charset="77"/>
                  <a:ea typeface="Trebuchet MS" panose="020B0603020202020204" pitchFamily="34" charset="0"/>
                  <a:cs typeface="Poppins" pitchFamily="2" charset="77"/>
                </a:rPr>
                <a:t>de las personas atendidas por el SGSSS </a:t>
              </a:r>
              <a:r>
                <a:rPr lang="es-CO" sz="1300" dirty="0">
                  <a:solidFill>
                    <a:srgbClr val="595959"/>
                  </a:solidFill>
                  <a:effectLst/>
                  <a:latin typeface="Poppins" pitchFamily="2" charset="77"/>
                  <a:ea typeface="Trebuchet MS" panose="020B0603020202020204" pitchFamily="34" charset="0"/>
                  <a:cs typeface="Poppins" pitchFamily="2" charset="77"/>
                </a:rPr>
                <a:t>no recibió o recibió de manera incompleta las medicinas prescritas. </a:t>
              </a:r>
              <a:endParaRPr lang="es-CO" sz="1300" dirty="0">
                <a:solidFill>
                  <a:srgbClr val="595959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grpSp>
          <p:nvGrpSpPr>
            <p:cNvPr id="12" name="Group 18">
              <a:extLst>
                <a:ext uri="{FF2B5EF4-FFF2-40B4-BE49-F238E27FC236}">
                  <a16:creationId xmlns:a16="http://schemas.microsoft.com/office/drawing/2014/main" id="{7E997B44-3F2A-B1F3-B505-A8A962929A77}"/>
                </a:ext>
              </a:extLst>
            </p:cNvPr>
            <p:cNvGrpSpPr/>
            <p:nvPr/>
          </p:nvGrpSpPr>
          <p:grpSpPr>
            <a:xfrm>
              <a:off x="1059961" y="2102184"/>
              <a:ext cx="344129" cy="343792"/>
              <a:chOff x="1052052" y="1311918"/>
              <a:chExt cx="344129" cy="343792"/>
            </a:xfrm>
          </p:grpSpPr>
          <p:sp>
            <p:nvSpPr>
              <p:cNvPr id="24" name="Oval 19">
                <a:extLst>
                  <a:ext uri="{FF2B5EF4-FFF2-40B4-BE49-F238E27FC236}">
                    <a16:creationId xmlns:a16="http://schemas.microsoft.com/office/drawing/2014/main" id="{FB76D598-4230-605F-81DC-602CB397ED1F}"/>
                  </a:ext>
                </a:extLst>
              </p:cNvPr>
              <p:cNvSpPr/>
              <p:nvPr/>
            </p:nvSpPr>
            <p:spPr>
              <a:xfrm>
                <a:off x="1052052" y="1311918"/>
                <a:ext cx="344129" cy="343792"/>
              </a:xfrm>
              <a:prstGeom prst="ellipse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solidFill>
                  <a:schemeClr val="tx2">
                    <a:lumMod val="25000"/>
                    <a:lumOff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5" name="Oval 20">
                <a:extLst>
                  <a:ext uri="{FF2B5EF4-FFF2-40B4-BE49-F238E27FC236}">
                    <a16:creationId xmlns:a16="http://schemas.microsoft.com/office/drawing/2014/main" id="{4CA414E9-70BF-EF6B-70BA-1C6648240A6A}"/>
                  </a:ext>
                </a:extLst>
              </p:cNvPr>
              <p:cNvSpPr/>
              <p:nvPr/>
            </p:nvSpPr>
            <p:spPr>
              <a:xfrm>
                <a:off x="1107626" y="1370406"/>
                <a:ext cx="232980" cy="226815"/>
              </a:xfrm>
              <a:prstGeom prst="ellipse">
                <a:avLst/>
              </a:prstGeom>
              <a:solidFill>
                <a:srgbClr val="004EA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13" name="Rectangle 21">
              <a:extLst>
                <a:ext uri="{FF2B5EF4-FFF2-40B4-BE49-F238E27FC236}">
                  <a16:creationId xmlns:a16="http://schemas.microsoft.com/office/drawing/2014/main" id="{7F405697-2AA0-1366-49C2-93AF92668D38}"/>
                </a:ext>
              </a:extLst>
            </p:cNvPr>
            <p:cNvSpPr/>
            <p:nvPr/>
          </p:nvSpPr>
          <p:spPr>
            <a:xfrm>
              <a:off x="1407101" y="1942258"/>
              <a:ext cx="1366262" cy="6784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1200" b="1" dirty="0">
                  <a:solidFill>
                    <a:srgbClr val="004EA1"/>
                  </a:solidFill>
                  <a:latin typeface="Poppins" pitchFamily="2" charset="77"/>
                  <a:cs typeface="Poppins" pitchFamily="2" charset="77"/>
                </a:rPr>
                <a:t>2011</a:t>
              </a:r>
            </a:p>
          </p:txBody>
        </p:sp>
        <p:sp>
          <p:nvSpPr>
            <p:cNvPr id="14" name="TextBox 22">
              <a:extLst>
                <a:ext uri="{FF2B5EF4-FFF2-40B4-BE49-F238E27FC236}">
                  <a16:creationId xmlns:a16="http://schemas.microsoft.com/office/drawing/2014/main" id="{BA9089C9-DF5E-8480-133C-743D330EAFEE}"/>
                </a:ext>
              </a:extLst>
            </p:cNvPr>
            <p:cNvSpPr txBox="1"/>
            <p:nvPr/>
          </p:nvSpPr>
          <p:spPr>
            <a:xfrm>
              <a:off x="1936661" y="2160672"/>
              <a:ext cx="4487119" cy="277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s-CO" sz="1300" dirty="0">
                  <a:solidFill>
                    <a:srgbClr val="595959"/>
                  </a:solidFill>
                  <a:latin typeface="Poppins" pitchFamily="2" charset="77"/>
                  <a:ea typeface="Trebuchet MS" panose="020B0603020202020204" pitchFamily="34" charset="0"/>
                  <a:cs typeface="Poppins" pitchFamily="2" charset="77"/>
                </a:rPr>
                <a:t>La cifra disminuyó al  </a:t>
              </a:r>
              <a:r>
                <a:rPr lang="es-CO" sz="1300" b="1" dirty="0">
                  <a:solidFill>
                    <a:srgbClr val="595959"/>
                  </a:solidFill>
                  <a:latin typeface="Poppins" pitchFamily="2" charset="77"/>
                  <a:ea typeface="Trebuchet MS" panose="020B0603020202020204" pitchFamily="34" charset="0"/>
                  <a:cs typeface="Poppins" pitchFamily="2" charset="77"/>
                </a:rPr>
                <a:t>32,5%</a:t>
              </a:r>
              <a:endParaRPr lang="es-CO" sz="1300" dirty="0">
                <a:solidFill>
                  <a:srgbClr val="595959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grpSp>
          <p:nvGrpSpPr>
            <p:cNvPr id="15" name="Group 23">
              <a:extLst>
                <a:ext uri="{FF2B5EF4-FFF2-40B4-BE49-F238E27FC236}">
                  <a16:creationId xmlns:a16="http://schemas.microsoft.com/office/drawing/2014/main" id="{15BE9695-ED12-1BFA-6E08-30E61F533890}"/>
                </a:ext>
              </a:extLst>
            </p:cNvPr>
            <p:cNvGrpSpPr/>
            <p:nvPr/>
          </p:nvGrpSpPr>
          <p:grpSpPr>
            <a:xfrm>
              <a:off x="1070094" y="3066439"/>
              <a:ext cx="344129" cy="343792"/>
              <a:chOff x="1052052" y="1478515"/>
              <a:chExt cx="344129" cy="343792"/>
            </a:xfrm>
          </p:grpSpPr>
          <p:sp>
            <p:nvSpPr>
              <p:cNvPr id="22" name="Oval 24">
                <a:extLst>
                  <a:ext uri="{FF2B5EF4-FFF2-40B4-BE49-F238E27FC236}">
                    <a16:creationId xmlns:a16="http://schemas.microsoft.com/office/drawing/2014/main" id="{09AB8F14-0AF4-F285-6102-87B4F7ADC327}"/>
                  </a:ext>
                </a:extLst>
              </p:cNvPr>
              <p:cNvSpPr/>
              <p:nvPr/>
            </p:nvSpPr>
            <p:spPr>
              <a:xfrm>
                <a:off x="1052052" y="1478515"/>
                <a:ext cx="344129" cy="343792"/>
              </a:xfrm>
              <a:prstGeom prst="ellipse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solidFill>
                  <a:schemeClr val="tx2">
                    <a:lumMod val="25000"/>
                    <a:lumOff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3" name="Oval 25">
                <a:extLst>
                  <a:ext uri="{FF2B5EF4-FFF2-40B4-BE49-F238E27FC236}">
                    <a16:creationId xmlns:a16="http://schemas.microsoft.com/office/drawing/2014/main" id="{8988DBE8-A063-6036-DE15-A8D1FEC781E8}"/>
                  </a:ext>
                </a:extLst>
              </p:cNvPr>
              <p:cNvSpPr/>
              <p:nvPr/>
            </p:nvSpPr>
            <p:spPr>
              <a:xfrm>
                <a:off x="1107626" y="1537003"/>
                <a:ext cx="232980" cy="226815"/>
              </a:xfrm>
              <a:prstGeom prst="ellipse">
                <a:avLst/>
              </a:prstGeom>
              <a:solidFill>
                <a:srgbClr val="004EA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16" name="Rectangle 26">
              <a:extLst>
                <a:ext uri="{FF2B5EF4-FFF2-40B4-BE49-F238E27FC236}">
                  <a16:creationId xmlns:a16="http://schemas.microsoft.com/office/drawing/2014/main" id="{09029881-01DA-F877-EADA-8F3910E2B56C}"/>
                </a:ext>
              </a:extLst>
            </p:cNvPr>
            <p:cNvSpPr/>
            <p:nvPr/>
          </p:nvSpPr>
          <p:spPr>
            <a:xfrm>
              <a:off x="1399192" y="2870457"/>
              <a:ext cx="1366262" cy="6784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1200" b="1" dirty="0">
                  <a:solidFill>
                    <a:srgbClr val="004EA1"/>
                  </a:solidFill>
                  <a:latin typeface="Poppins" pitchFamily="2" charset="77"/>
                  <a:cs typeface="Poppins" pitchFamily="2" charset="77"/>
                </a:rPr>
                <a:t>2021</a:t>
              </a:r>
            </a:p>
          </p:txBody>
        </p:sp>
        <p:sp>
          <p:nvSpPr>
            <p:cNvPr id="17" name="TextBox 28">
              <a:extLst>
                <a:ext uri="{FF2B5EF4-FFF2-40B4-BE49-F238E27FC236}">
                  <a16:creationId xmlns:a16="http://schemas.microsoft.com/office/drawing/2014/main" id="{1345CCA3-7D40-9877-F235-05F5695D44C1}"/>
                </a:ext>
              </a:extLst>
            </p:cNvPr>
            <p:cNvSpPr txBox="1"/>
            <p:nvPr/>
          </p:nvSpPr>
          <p:spPr>
            <a:xfrm>
              <a:off x="1936661" y="2530862"/>
              <a:ext cx="3035665" cy="1357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  <a:buNone/>
              </a:pPr>
              <a:r>
                <a:rPr lang="es-CO" sz="1300" dirty="0">
                  <a:solidFill>
                    <a:srgbClr val="595959"/>
                  </a:solidFill>
                  <a:latin typeface="Poppins" pitchFamily="2" charset="77"/>
                  <a:ea typeface="Trebuchet MS" panose="020B0603020202020204" pitchFamily="34" charset="0"/>
                  <a:cs typeface="Poppins" pitchFamily="2" charset="77"/>
                </a:rPr>
                <a:t>El </a:t>
              </a:r>
              <a:r>
                <a:rPr lang="es-CO" sz="1300" b="1" dirty="0">
                  <a:solidFill>
                    <a:srgbClr val="595959"/>
                  </a:solidFill>
                  <a:latin typeface="Poppins" pitchFamily="2" charset="77"/>
                  <a:ea typeface="Trebuchet MS" panose="020B0603020202020204" pitchFamily="34" charset="0"/>
                  <a:cs typeface="Poppins" pitchFamily="2" charset="77"/>
                </a:rPr>
                <a:t>20% </a:t>
              </a:r>
              <a:r>
                <a:rPr lang="es-CO" sz="1300" dirty="0">
                  <a:solidFill>
                    <a:srgbClr val="595959"/>
                  </a:solidFill>
                  <a:latin typeface="Poppins" pitchFamily="2" charset="77"/>
                  <a:ea typeface="Trebuchet MS" panose="020B0603020202020204" pitchFamily="34" charset="0"/>
                  <a:cs typeface="Poppins" pitchFamily="2" charset="77"/>
                </a:rPr>
                <a:t>de los casos las personas no recibieron los medicamentos la primera vez que fueron a reclamarlos. Según el </a:t>
              </a:r>
              <a:r>
                <a:rPr lang="es-CO" sz="1300" dirty="0">
                  <a:solidFill>
                    <a:srgbClr val="595959"/>
                  </a:solidFill>
                  <a:effectLst/>
                  <a:latin typeface="Poppins" pitchFamily="2" charset="77"/>
                  <a:ea typeface="Trebuchet MS" panose="020B0603020202020204" pitchFamily="34" charset="0"/>
                  <a:cs typeface="Poppins" pitchFamily="2" charset="77"/>
                </a:rPr>
                <a:t>estudio nacional de evaluación de los servicios de las EPS</a:t>
              </a:r>
              <a:r>
                <a:rPr lang="es-CO" sz="1300" dirty="0">
                  <a:solidFill>
                    <a:srgbClr val="595959"/>
                  </a:solidFill>
                  <a:latin typeface="Poppins" pitchFamily="2" charset="77"/>
                  <a:ea typeface="Trebuchet MS" panose="020B0603020202020204" pitchFamily="34" charset="0"/>
                  <a:cs typeface="Poppins" pitchFamily="2" charset="77"/>
                </a:rPr>
                <a:t> de </a:t>
              </a:r>
              <a:r>
                <a:rPr lang="es-CO" sz="1300" dirty="0" err="1">
                  <a:solidFill>
                    <a:srgbClr val="595959"/>
                  </a:solidFill>
                  <a:latin typeface="Poppins" pitchFamily="2" charset="77"/>
                  <a:ea typeface="Trebuchet MS" panose="020B0603020202020204" pitchFamily="34" charset="0"/>
                  <a:cs typeface="Poppins" pitchFamily="2" charset="77"/>
                </a:rPr>
                <a:t>MinSalud</a:t>
              </a:r>
              <a:r>
                <a:rPr lang="es-CO" sz="1300" dirty="0">
                  <a:solidFill>
                    <a:srgbClr val="595959"/>
                  </a:solidFill>
                  <a:latin typeface="Poppins" pitchFamily="2" charset="77"/>
                  <a:ea typeface="Trebuchet MS" panose="020B0603020202020204" pitchFamily="34" charset="0"/>
                  <a:cs typeface="Poppins" pitchFamily="2" charset="77"/>
                </a:rPr>
                <a:t>.</a:t>
              </a:r>
              <a:endParaRPr lang="es-CO" sz="1300" dirty="0">
                <a:solidFill>
                  <a:srgbClr val="595959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endParaRPr>
            </a:p>
          </p:txBody>
        </p:sp>
        <p:grpSp>
          <p:nvGrpSpPr>
            <p:cNvPr id="18" name="Group 29">
              <a:extLst>
                <a:ext uri="{FF2B5EF4-FFF2-40B4-BE49-F238E27FC236}">
                  <a16:creationId xmlns:a16="http://schemas.microsoft.com/office/drawing/2014/main" id="{EC8B6589-A509-9659-6627-18CA6B0FB73B}"/>
                </a:ext>
              </a:extLst>
            </p:cNvPr>
            <p:cNvGrpSpPr/>
            <p:nvPr/>
          </p:nvGrpSpPr>
          <p:grpSpPr>
            <a:xfrm>
              <a:off x="1059960" y="4250880"/>
              <a:ext cx="344129" cy="343792"/>
              <a:chOff x="1052052" y="1308837"/>
              <a:chExt cx="344129" cy="343792"/>
            </a:xfrm>
          </p:grpSpPr>
          <p:sp>
            <p:nvSpPr>
              <p:cNvPr id="20" name="Oval 30">
                <a:extLst>
                  <a:ext uri="{FF2B5EF4-FFF2-40B4-BE49-F238E27FC236}">
                    <a16:creationId xmlns:a16="http://schemas.microsoft.com/office/drawing/2014/main" id="{27412EE0-922D-B107-A60A-C566D6904F2D}"/>
                  </a:ext>
                </a:extLst>
              </p:cNvPr>
              <p:cNvSpPr/>
              <p:nvPr/>
            </p:nvSpPr>
            <p:spPr>
              <a:xfrm>
                <a:off x="1052052" y="1308837"/>
                <a:ext cx="344129" cy="343792"/>
              </a:xfrm>
              <a:prstGeom prst="ellipse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solidFill>
                  <a:schemeClr val="tx2">
                    <a:lumMod val="25000"/>
                    <a:lumOff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1" name="Oval 31">
                <a:extLst>
                  <a:ext uri="{FF2B5EF4-FFF2-40B4-BE49-F238E27FC236}">
                    <a16:creationId xmlns:a16="http://schemas.microsoft.com/office/drawing/2014/main" id="{0AA3D996-9835-52D5-2AE0-C6E395E5332D}"/>
                  </a:ext>
                </a:extLst>
              </p:cNvPr>
              <p:cNvSpPr/>
              <p:nvPr/>
            </p:nvSpPr>
            <p:spPr>
              <a:xfrm>
                <a:off x="1107626" y="1367325"/>
                <a:ext cx="232980" cy="226815"/>
              </a:xfrm>
              <a:prstGeom prst="ellipse">
                <a:avLst/>
              </a:prstGeom>
              <a:solidFill>
                <a:srgbClr val="004EA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19" name="Rectangle 32">
              <a:extLst>
                <a:ext uri="{FF2B5EF4-FFF2-40B4-BE49-F238E27FC236}">
                  <a16:creationId xmlns:a16="http://schemas.microsoft.com/office/drawing/2014/main" id="{EB46744F-EF29-67DF-9EB9-958996FC4D2E}"/>
                </a:ext>
              </a:extLst>
            </p:cNvPr>
            <p:cNvSpPr/>
            <p:nvPr/>
          </p:nvSpPr>
          <p:spPr>
            <a:xfrm>
              <a:off x="1365848" y="4094386"/>
              <a:ext cx="1366262" cy="6784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1200" b="1" dirty="0">
                  <a:solidFill>
                    <a:srgbClr val="004EA1"/>
                  </a:solidFill>
                  <a:latin typeface="Poppins" pitchFamily="2" charset="77"/>
                  <a:cs typeface="Poppins" pitchFamily="2" charset="77"/>
                </a:rPr>
                <a:t>2024</a:t>
              </a:r>
            </a:p>
          </p:txBody>
        </p:sp>
      </p:grpSp>
      <p:pic>
        <p:nvPicPr>
          <p:cNvPr id="32" name="Imagen 31">
            <a:extLst>
              <a:ext uri="{FF2B5EF4-FFF2-40B4-BE49-F238E27FC236}">
                <a16:creationId xmlns:a16="http://schemas.microsoft.com/office/drawing/2014/main" id="{C9D2CD36-64B3-706B-E63B-77D00AFF5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793" y="1265393"/>
            <a:ext cx="3670367" cy="4625480"/>
          </a:xfrm>
          <a:prstGeom prst="rect">
            <a:avLst/>
          </a:prstGeom>
        </p:spPr>
      </p:pic>
      <p:graphicFrame>
        <p:nvGraphicFramePr>
          <p:cNvPr id="33" name="Table 2">
            <a:extLst>
              <a:ext uri="{FF2B5EF4-FFF2-40B4-BE49-F238E27FC236}">
                <a16:creationId xmlns:a16="http://schemas.microsoft.com/office/drawing/2014/main" id="{0D037FD0-0258-AF1F-F320-33B64DF166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127277"/>
              </p:ext>
            </p:extLst>
          </p:nvPr>
        </p:nvGraphicFramePr>
        <p:xfrm>
          <a:off x="10729220" y="3982687"/>
          <a:ext cx="577999" cy="1615617"/>
        </p:xfrm>
        <a:graphic>
          <a:graphicData uri="http://schemas.openxmlformats.org/drawingml/2006/table">
            <a:tbl>
              <a:tblPr firstRow="1" bandRow="1"/>
              <a:tblGrid>
                <a:gridCol w="577999">
                  <a:extLst>
                    <a:ext uri="{9D8B030D-6E8A-4147-A177-3AD203B41FA5}">
                      <a16:colId xmlns:a16="http://schemas.microsoft.com/office/drawing/2014/main" val="2728950177"/>
                    </a:ext>
                  </a:extLst>
                </a:gridCol>
              </a:tblGrid>
              <a:tr h="227356">
                <a:tc>
                  <a:txBody>
                    <a:bodyPr/>
                    <a:lstStyle/>
                    <a:p>
                      <a:r>
                        <a:rPr lang="es-CO" sz="800" b="1" dirty="0">
                          <a:solidFill>
                            <a:srgbClr val="595959"/>
                          </a:solidFill>
                          <a:latin typeface="Poppins Light" panose="00000400000000000000" pitchFamily="2" charset="0"/>
                          <a:cs typeface="Poppins Light" panose="00000400000000000000" pitchFamily="2" charset="0"/>
                        </a:rPr>
                        <a:t>0-4,9</a:t>
                      </a:r>
                    </a:p>
                  </a:txBody>
                  <a:tcPr marL="80243" marR="80243" marT="40122" marB="40122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180592"/>
                  </a:ext>
                </a:extLst>
              </a:tr>
              <a:tr h="227356">
                <a:tc>
                  <a:txBody>
                    <a:bodyPr/>
                    <a:lstStyle/>
                    <a:p>
                      <a:r>
                        <a:rPr lang="es-CO" sz="800" b="1" dirty="0">
                          <a:solidFill>
                            <a:srgbClr val="595959"/>
                          </a:solidFill>
                          <a:latin typeface="Poppins Light" panose="00000400000000000000" pitchFamily="2" charset="0"/>
                          <a:cs typeface="Poppins Light" panose="00000400000000000000" pitchFamily="2" charset="0"/>
                        </a:rPr>
                        <a:t>5-9,9</a:t>
                      </a:r>
                    </a:p>
                  </a:txBody>
                  <a:tcPr marL="80243" marR="80243" marT="40122" marB="40122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523304"/>
                  </a:ext>
                </a:extLst>
              </a:tr>
              <a:tr h="227356">
                <a:tc>
                  <a:txBody>
                    <a:bodyPr/>
                    <a:lstStyle/>
                    <a:p>
                      <a:r>
                        <a:rPr lang="es-CO" sz="800" b="1" dirty="0">
                          <a:solidFill>
                            <a:schemeClr val="bg1"/>
                          </a:solidFill>
                          <a:latin typeface="Poppins Light" panose="00000400000000000000" pitchFamily="2" charset="0"/>
                          <a:cs typeface="Poppins Light" panose="00000400000000000000" pitchFamily="2" charset="0"/>
                        </a:rPr>
                        <a:t>10-14,9</a:t>
                      </a:r>
                    </a:p>
                  </a:txBody>
                  <a:tcPr marL="80243" marR="80243" marT="40122" marB="40122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CA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306242"/>
                  </a:ext>
                </a:extLst>
              </a:tr>
              <a:tr h="227356">
                <a:tc>
                  <a:txBody>
                    <a:bodyPr/>
                    <a:lstStyle/>
                    <a:p>
                      <a:r>
                        <a:rPr lang="es-CO" sz="800" b="1" dirty="0">
                          <a:solidFill>
                            <a:schemeClr val="bg1"/>
                          </a:solidFill>
                          <a:latin typeface="Poppins Light" panose="00000400000000000000" pitchFamily="2" charset="0"/>
                          <a:cs typeface="Poppins Light" panose="00000400000000000000" pitchFamily="2" charset="0"/>
                        </a:rPr>
                        <a:t>15-19,9</a:t>
                      </a:r>
                    </a:p>
                  </a:txBody>
                  <a:tcPr marL="80243" marR="80243" marT="40122" marB="40122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AE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274784"/>
                  </a:ext>
                </a:extLst>
              </a:tr>
              <a:tr h="227356">
                <a:tc>
                  <a:txBody>
                    <a:bodyPr/>
                    <a:lstStyle/>
                    <a:p>
                      <a:r>
                        <a:rPr lang="es-CO" sz="800" b="1" dirty="0">
                          <a:solidFill>
                            <a:schemeClr val="bg1"/>
                          </a:solidFill>
                          <a:latin typeface="Poppins Light" panose="00000400000000000000" pitchFamily="2" charset="0"/>
                          <a:cs typeface="Poppins Light" panose="00000400000000000000" pitchFamily="2" charset="0"/>
                        </a:rPr>
                        <a:t>20-24,9</a:t>
                      </a:r>
                    </a:p>
                  </a:txBody>
                  <a:tcPr marL="80243" marR="80243" marT="40122" marB="40122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92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182538"/>
                  </a:ext>
                </a:extLst>
              </a:tr>
              <a:tr h="251481">
                <a:tc>
                  <a:txBody>
                    <a:bodyPr/>
                    <a:lstStyle/>
                    <a:p>
                      <a:r>
                        <a:rPr lang="es-CO" sz="800" b="1" dirty="0">
                          <a:solidFill>
                            <a:schemeClr val="bg1"/>
                          </a:solidFill>
                          <a:latin typeface="Poppins Light" panose="00000400000000000000" pitchFamily="2" charset="0"/>
                          <a:cs typeface="Poppins Light" panose="00000400000000000000" pitchFamily="2" charset="0"/>
                        </a:rPr>
                        <a:t>25-29,9</a:t>
                      </a:r>
                    </a:p>
                  </a:txBody>
                  <a:tcPr marL="80243" marR="80243" marT="40122" marB="40122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7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459033"/>
                  </a:ext>
                </a:extLst>
              </a:tr>
              <a:tr h="227356">
                <a:tc>
                  <a:txBody>
                    <a:bodyPr/>
                    <a:lstStyle/>
                    <a:p>
                      <a:r>
                        <a:rPr lang="es-CO" sz="800" b="1" dirty="0">
                          <a:solidFill>
                            <a:schemeClr val="bg1"/>
                          </a:solidFill>
                          <a:latin typeface="Poppins Light" panose="00000400000000000000" pitchFamily="2" charset="0"/>
                          <a:cs typeface="Poppins Light" panose="00000400000000000000" pitchFamily="2" charset="0"/>
                        </a:rPr>
                        <a:t>30-36</a:t>
                      </a:r>
                    </a:p>
                  </a:txBody>
                  <a:tcPr marL="80243" marR="80243" marT="40122" marB="40122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45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470258"/>
                  </a:ext>
                </a:extLst>
              </a:tr>
            </a:tbl>
          </a:graphicData>
        </a:graphic>
      </p:graphicFrame>
      <p:sp>
        <p:nvSpPr>
          <p:cNvPr id="34" name="CuadroTexto 33">
            <a:extLst>
              <a:ext uri="{FF2B5EF4-FFF2-40B4-BE49-F238E27FC236}">
                <a16:creationId xmlns:a16="http://schemas.microsoft.com/office/drawing/2014/main" id="{9E30028C-DF33-3803-8D08-AC9BA262CA2A}"/>
              </a:ext>
            </a:extLst>
          </p:cNvPr>
          <p:cNvSpPr txBox="1"/>
          <p:nvPr/>
        </p:nvSpPr>
        <p:spPr>
          <a:xfrm>
            <a:off x="4770556" y="1214195"/>
            <a:ext cx="6568480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lnSpc>
                <a:spcPct val="70000"/>
              </a:lnSpc>
              <a:buNone/>
            </a:pPr>
            <a:r>
              <a:rPr lang="es-CO" b="1" u="none" strike="noStrike" dirty="0">
                <a:solidFill>
                  <a:srgbClr val="595959"/>
                </a:solidFill>
                <a:effectLst/>
              </a:rPr>
              <a:t>Gasto </a:t>
            </a:r>
            <a:r>
              <a:rPr lang="es-CO" b="1" u="none" strike="noStrike">
                <a:solidFill>
                  <a:srgbClr val="595959"/>
                </a:solidFill>
                <a:effectLst/>
              </a:rPr>
              <a:t>de Bolsillo </a:t>
            </a:r>
            <a:r>
              <a:rPr lang="es-CO" b="1">
                <a:solidFill>
                  <a:srgbClr val="595959"/>
                </a:solidFill>
                <a:latin typeface="Century Gothic" panose="020B0502020202020204" pitchFamily="34" charset="0"/>
              </a:rPr>
              <a:t>e</a:t>
            </a:r>
            <a:r>
              <a:rPr lang="es-CO" b="1" i="0">
                <a:solidFill>
                  <a:srgbClr val="595959"/>
                </a:solidFill>
                <a:latin typeface="Century Gothic" panose="020B0502020202020204" pitchFamily="34" charset="0"/>
              </a:rPr>
              <a:t>n </a:t>
            </a:r>
            <a:r>
              <a:rPr lang="es-CO" b="1" i="0" dirty="0">
                <a:solidFill>
                  <a:srgbClr val="595959"/>
                </a:solidFill>
                <a:latin typeface="Century Gothic" panose="020B0502020202020204" pitchFamily="34" charset="0"/>
              </a:rPr>
              <a:t>salud para 2024</a:t>
            </a:r>
            <a:endParaRPr lang="es-CO" b="1" i="0" u="none" strike="noStrike" dirty="0">
              <a:solidFill>
                <a:srgbClr val="59595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7" name="TextBox 3">
            <a:extLst>
              <a:ext uri="{FF2B5EF4-FFF2-40B4-BE49-F238E27FC236}">
                <a16:creationId xmlns:a16="http://schemas.microsoft.com/office/drawing/2014/main" id="{DD8BD511-CFAB-D5F0-C65A-6935814AE996}"/>
              </a:ext>
            </a:extLst>
          </p:cNvPr>
          <p:cNvSpPr txBox="1"/>
          <p:nvPr/>
        </p:nvSpPr>
        <p:spPr>
          <a:xfrm>
            <a:off x="7336474" y="5822457"/>
            <a:ext cx="300295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900" dirty="0">
                <a:solidFill>
                  <a:schemeClr val="bg1">
                    <a:lumMod val="65000"/>
                  </a:schemeClr>
                </a:solidFill>
                <a:latin typeface="Poppins Light" pitchFamily="2" charset="77"/>
                <a:cs typeface="Poppins Light" pitchFamily="2" charset="77"/>
              </a:rPr>
              <a:t>Fuente: Encuesta de Calidad de Vida (ECV) DANE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Poppins Light" pitchFamily="2" charset="77"/>
              <a:ea typeface="Calibri" panose="020F0502020204030204"/>
              <a:cs typeface="Poppins Light" pitchFamily="2" charset="77"/>
            </a:endParaRPr>
          </a:p>
        </p:txBody>
      </p:sp>
      <p:sp>
        <p:nvSpPr>
          <p:cNvPr id="38" name="Google Shape;306;p29">
            <a:extLst>
              <a:ext uri="{FF2B5EF4-FFF2-40B4-BE49-F238E27FC236}">
                <a16:creationId xmlns:a16="http://schemas.microsoft.com/office/drawing/2014/main" id="{01C04BB9-5B5B-94F2-E749-FFDE03FB3A11}"/>
              </a:ext>
            </a:extLst>
          </p:cNvPr>
          <p:cNvSpPr txBox="1">
            <a:spLocks/>
          </p:cNvSpPr>
          <p:nvPr/>
        </p:nvSpPr>
        <p:spPr>
          <a:xfrm>
            <a:off x="5023301" y="1442713"/>
            <a:ext cx="1807883" cy="5967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4000" b="1" dirty="0">
                <a:solidFill>
                  <a:srgbClr val="004EA1"/>
                </a:solidFill>
                <a:latin typeface="Poppins" pitchFamily="2" charset="77"/>
                <a:ea typeface="Lato"/>
                <a:cs typeface="Poppins" pitchFamily="2" charset="77"/>
              </a:rPr>
              <a:t>35,6%</a:t>
            </a:r>
            <a:endParaRPr lang="es-CO" sz="4000" dirty="0">
              <a:solidFill>
                <a:srgbClr val="004EA1"/>
              </a:solidFill>
              <a:latin typeface="Poppins" pitchFamily="2" charset="77"/>
              <a:ea typeface="Lato"/>
              <a:cs typeface="Poppins" pitchFamily="2" charset="77"/>
            </a:endParaRPr>
          </a:p>
        </p:txBody>
      </p:sp>
      <p:sp>
        <p:nvSpPr>
          <p:cNvPr id="39" name="Google Shape;306;p29">
            <a:extLst>
              <a:ext uri="{FF2B5EF4-FFF2-40B4-BE49-F238E27FC236}">
                <a16:creationId xmlns:a16="http://schemas.microsoft.com/office/drawing/2014/main" id="{BC4AB413-C20F-5AF5-8747-A59107B8B864}"/>
              </a:ext>
            </a:extLst>
          </p:cNvPr>
          <p:cNvSpPr txBox="1">
            <a:spLocks/>
          </p:cNvSpPr>
          <p:nvPr/>
        </p:nvSpPr>
        <p:spPr>
          <a:xfrm>
            <a:off x="5056895" y="1893011"/>
            <a:ext cx="1427049" cy="5967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2000" b="1" dirty="0">
                <a:solidFill>
                  <a:schemeClr val="bg1">
                    <a:lumMod val="65000"/>
                  </a:schemeClr>
                </a:solidFill>
                <a:latin typeface="Poppins" pitchFamily="2" charset="77"/>
                <a:cs typeface="Poppins" pitchFamily="2" charset="77"/>
              </a:rPr>
              <a:t>Guaviare</a:t>
            </a:r>
          </a:p>
        </p:txBody>
      </p:sp>
      <p:sp>
        <p:nvSpPr>
          <p:cNvPr id="42" name="Google Shape;306;p29">
            <a:extLst>
              <a:ext uri="{FF2B5EF4-FFF2-40B4-BE49-F238E27FC236}">
                <a16:creationId xmlns:a16="http://schemas.microsoft.com/office/drawing/2014/main" id="{BE9C2232-B144-E6F6-328E-E3A1DC4ACA89}"/>
              </a:ext>
            </a:extLst>
          </p:cNvPr>
          <p:cNvSpPr txBox="1">
            <a:spLocks/>
          </p:cNvSpPr>
          <p:nvPr/>
        </p:nvSpPr>
        <p:spPr>
          <a:xfrm>
            <a:off x="5001644" y="2326688"/>
            <a:ext cx="2003183" cy="5967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4000" b="1" dirty="0">
                <a:solidFill>
                  <a:srgbClr val="004EA1"/>
                </a:solidFill>
                <a:latin typeface="Poppins" pitchFamily="2" charset="77"/>
                <a:ea typeface="Lato"/>
                <a:cs typeface="Poppins" pitchFamily="2" charset="77"/>
              </a:rPr>
              <a:t>35,12%</a:t>
            </a:r>
            <a:endParaRPr lang="es-CO" sz="4000" dirty="0">
              <a:solidFill>
                <a:srgbClr val="004EA1"/>
              </a:solidFill>
              <a:latin typeface="Poppins" pitchFamily="2" charset="77"/>
              <a:ea typeface="Lato"/>
              <a:cs typeface="Poppins" pitchFamily="2" charset="77"/>
            </a:endParaRPr>
          </a:p>
        </p:txBody>
      </p:sp>
      <p:sp>
        <p:nvSpPr>
          <p:cNvPr id="43" name="Google Shape;306;p29">
            <a:extLst>
              <a:ext uri="{FF2B5EF4-FFF2-40B4-BE49-F238E27FC236}">
                <a16:creationId xmlns:a16="http://schemas.microsoft.com/office/drawing/2014/main" id="{1631F6F1-C16D-973A-2246-032E3DE94428}"/>
              </a:ext>
            </a:extLst>
          </p:cNvPr>
          <p:cNvSpPr txBox="1">
            <a:spLocks/>
          </p:cNvSpPr>
          <p:nvPr/>
        </p:nvSpPr>
        <p:spPr>
          <a:xfrm>
            <a:off x="5035238" y="2776986"/>
            <a:ext cx="1427049" cy="5967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2000" b="1" dirty="0">
                <a:solidFill>
                  <a:schemeClr val="bg1">
                    <a:lumMod val="65000"/>
                  </a:schemeClr>
                </a:solidFill>
                <a:latin typeface="Poppins" pitchFamily="2" charset="77"/>
                <a:cs typeface="Poppins" pitchFamily="2" charset="77"/>
              </a:rPr>
              <a:t>Arauca</a:t>
            </a:r>
          </a:p>
        </p:txBody>
      </p:sp>
      <p:sp>
        <p:nvSpPr>
          <p:cNvPr id="44" name="Google Shape;306;p29">
            <a:extLst>
              <a:ext uri="{FF2B5EF4-FFF2-40B4-BE49-F238E27FC236}">
                <a16:creationId xmlns:a16="http://schemas.microsoft.com/office/drawing/2014/main" id="{64B8D290-078A-C870-AE4F-E8310E6FC1A9}"/>
              </a:ext>
            </a:extLst>
          </p:cNvPr>
          <p:cNvSpPr txBox="1">
            <a:spLocks/>
          </p:cNvSpPr>
          <p:nvPr/>
        </p:nvSpPr>
        <p:spPr>
          <a:xfrm>
            <a:off x="4991634" y="3197985"/>
            <a:ext cx="2186791" cy="5967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4000" b="1" dirty="0">
                <a:solidFill>
                  <a:srgbClr val="004EA1"/>
                </a:solidFill>
                <a:latin typeface="Poppins" pitchFamily="2" charset="77"/>
                <a:ea typeface="Lato"/>
                <a:cs typeface="Poppins" pitchFamily="2" charset="77"/>
              </a:rPr>
              <a:t>26,69%</a:t>
            </a:r>
            <a:endParaRPr lang="es-CO" sz="4000" dirty="0">
              <a:solidFill>
                <a:srgbClr val="004EA1"/>
              </a:solidFill>
              <a:latin typeface="Poppins" pitchFamily="2" charset="77"/>
              <a:ea typeface="Lato"/>
              <a:cs typeface="Poppins" pitchFamily="2" charset="77"/>
            </a:endParaRPr>
          </a:p>
        </p:txBody>
      </p:sp>
      <p:sp>
        <p:nvSpPr>
          <p:cNvPr id="45" name="Google Shape;306;p29">
            <a:extLst>
              <a:ext uri="{FF2B5EF4-FFF2-40B4-BE49-F238E27FC236}">
                <a16:creationId xmlns:a16="http://schemas.microsoft.com/office/drawing/2014/main" id="{3A8B71C7-46CC-7F33-12A4-1630C15A01AD}"/>
              </a:ext>
            </a:extLst>
          </p:cNvPr>
          <p:cNvSpPr txBox="1">
            <a:spLocks/>
          </p:cNvSpPr>
          <p:nvPr/>
        </p:nvSpPr>
        <p:spPr>
          <a:xfrm>
            <a:off x="5025228" y="3648283"/>
            <a:ext cx="1805956" cy="5967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2000" b="1" dirty="0">
                <a:solidFill>
                  <a:schemeClr val="bg1">
                    <a:lumMod val="65000"/>
                  </a:schemeClr>
                </a:solidFill>
                <a:latin typeface="Poppins" pitchFamily="2" charset="77"/>
                <a:cs typeface="Poppins" pitchFamily="2" charset="77"/>
              </a:rPr>
              <a:t>Putumayo</a:t>
            </a:r>
          </a:p>
        </p:txBody>
      </p:sp>
      <p:sp>
        <p:nvSpPr>
          <p:cNvPr id="46" name="Google Shape;306;p29">
            <a:extLst>
              <a:ext uri="{FF2B5EF4-FFF2-40B4-BE49-F238E27FC236}">
                <a16:creationId xmlns:a16="http://schemas.microsoft.com/office/drawing/2014/main" id="{4F754D21-EFD7-1AD4-28E0-FF3649D9999B}"/>
              </a:ext>
            </a:extLst>
          </p:cNvPr>
          <p:cNvSpPr txBox="1">
            <a:spLocks/>
          </p:cNvSpPr>
          <p:nvPr/>
        </p:nvSpPr>
        <p:spPr>
          <a:xfrm>
            <a:off x="5003726" y="4056340"/>
            <a:ext cx="2186791" cy="5967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4000" b="1" dirty="0">
                <a:solidFill>
                  <a:srgbClr val="004EA1"/>
                </a:solidFill>
                <a:latin typeface="Poppins" pitchFamily="2" charset="77"/>
                <a:ea typeface="Lato"/>
                <a:cs typeface="Poppins" pitchFamily="2" charset="77"/>
              </a:rPr>
              <a:t>25,68%</a:t>
            </a:r>
            <a:endParaRPr lang="es-CO" sz="4000" dirty="0">
              <a:solidFill>
                <a:srgbClr val="004EA1"/>
              </a:solidFill>
              <a:latin typeface="Poppins" pitchFamily="2" charset="77"/>
              <a:ea typeface="Lato"/>
              <a:cs typeface="Poppins" pitchFamily="2" charset="77"/>
            </a:endParaRPr>
          </a:p>
        </p:txBody>
      </p:sp>
      <p:sp>
        <p:nvSpPr>
          <p:cNvPr id="47" name="Google Shape;306;p29">
            <a:extLst>
              <a:ext uri="{FF2B5EF4-FFF2-40B4-BE49-F238E27FC236}">
                <a16:creationId xmlns:a16="http://schemas.microsoft.com/office/drawing/2014/main" id="{7B428106-F5C5-F97C-E09B-FDB60801364C}"/>
              </a:ext>
            </a:extLst>
          </p:cNvPr>
          <p:cNvSpPr txBox="1">
            <a:spLocks/>
          </p:cNvSpPr>
          <p:nvPr/>
        </p:nvSpPr>
        <p:spPr>
          <a:xfrm>
            <a:off x="5037320" y="4506638"/>
            <a:ext cx="1805956" cy="5967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2000" b="1" dirty="0">
                <a:solidFill>
                  <a:schemeClr val="bg1">
                    <a:lumMod val="65000"/>
                  </a:schemeClr>
                </a:solidFill>
                <a:latin typeface="Poppins" pitchFamily="2" charset="77"/>
                <a:cs typeface="Poppins" pitchFamily="2" charset="77"/>
              </a:rPr>
              <a:t>Tolima</a:t>
            </a:r>
          </a:p>
        </p:txBody>
      </p:sp>
      <p:sp>
        <p:nvSpPr>
          <p:cNvPr id="48" name="Google Shape;306;p29">
            <a:extLst>
              <a:ext uri="{FF2B5EF4-FFF2-40B4-BE49-F238E27FC236}">
                <a16:creationId xmlns:a16="http://schemas.microsoft.com/office/drawing/2014/main" id="{615937E4-F6C6-B197-F4D3-BB305F23F70C}"/>
              </a:ext>
            </a:extLst>
          </p:cNvPr>
          <p:cNvSpPr txBox="1">
            <a:spLocks/>
          </p:cNvSpPr>
          <p:nvPr/>
        </p:nvSpPr>
        <p:spPr>
          <a:xfrm>
            <a:off x="4991634" y="4914695"/>
            <a:ext cx="2186791" cy="5967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4000" b="1" dirty="0">
                <a:solidFill>
                  <a:srgbClr val="004EA1"/>
                </a:solidFill>
                <a:latin typeface="Poppins" pitchFamily="2" charset="77"/>
                <a:ea typeface="Lato"/>
                <a:cs typeface="Poppins" pitchFamily="2" charset="77"/>
              </a:rPr>
              <a:t>25,09%</a:t>
            </a:r>
            <a:endParaRPr lang="es-CO" sz="4000" dirty="0">
              <a:solidFill>
                <a:srgbClr val="004EA1"/>
              </a:solidFill>
              <a:latin typeface="Poppins" pitchFamily="2" charset="77"/>
              <a:ea typeface="Lato"/>
              <a:cs typeface="Poppins" pitchFamily="2" charset="77"/>
            </a:endParaRPr>
          </a:p>
        </p:txBody>
      </p:sp>
      <p:sp>
        <p:nvSpPr>
          <p:cNvPr id="49" name="Google Shape;306;p29">
            <a:extLst>
              <a:ext uri="{FF2B5EF4-FFF2-40B4-BE49-F238E27FC236}">
                <a16:creationId xmlns:a16="http://schemas.microsoft.com/office/drawing/2014/main" id="{D264DDEF-3FF2-9213-9435-F93EB6D4AC27}"/>
              </a:ext>
            </a:extLst>
          </p:cNvPr>
          <p:cNvSpPr txBox="1">
            <a:spLocks/>
          </p:cNvSpPr>
          <p:nvPr/>
        </p:nvSpPr>
        <p:spPr>
          <a:xfrm>
            <a:off x="5025228" y="5364993"/>
            <a:ext cx="1805956" cy="5967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2000" b="1" dirty="0">
                <a:solidFill>
                  <a:schemeClr val="bg1">
                    <a:lumMod val="65000"/>
                  </a:schemeClr>
                </a:solidFill>
                <a:latin typeface="Poppins" pitchFamily="2" charset="77"/>
                <a:cs typeface="Poppins" pitchFamily="2" charset="77"/>
              </a:rPr>
              <a:t>Huila</a:t>
            </a:r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2BBF9170-C592-C9A4-75E8-442564C8CBBC}"/>
              </a:ext>
            </a:extLst>
          </p:cNvPr>
          <p:cNvSpPr txBox="1"/>
          <p:nvPr/>
        </p:nvSpPr>
        <p:spPr>
          <a:xfrm>
            <a:off x="787565" y="1205827"/>
            <a:ext cx="3505179" cy="454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CO" sz="1300" b="1" dirty="0">
                <a:solidFill>
                  <a:srgbClr val="595959"/>
                </a:solidFill>
                <a:latin typeface="Poppins" pitchFamily="2" charset="77"/>
                <a:cs typeface="Poppins" pitchFamily="2" charset="77"/>
              </a:rPr>
              <a:t>EVOLUCIÓN DE LA SITUACIÓN DE ACCESO</a:t>
            </a:r>
          </a:p>
        </p:txBody>
      </p:sp>
    </p:spTree>
    <p:extLst>
      <p:ext uri="{BB962C8B-B14F-4D97-AF65-F5344CB8AC3E}">
        <p14:creationId xmlns:p14="http://schemas.microsoft.com/office/powerpoint/2010/main" val="4254719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489E3-1E8B-7C04-24D1-4A56024BC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B96862-82D2-0C98-C80F-64DA729301A1}"/>
              </a:ext>
            </a:extLst>
          </p:cNvPr>
          <p:cNvSpPr txBox="1"/>
          <p:nvPr/>
        </p:nvSpPr>
        <p:spPr>
          <a:xfrm>
            <a:off x="657049" y="418973"/>
            <a:ext cx="81769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s-CO" sz="3200" b="1" dirty="0">
                <a:solidFill>
                  <a:srgbClr val="196B2F"/>
                </a:solidFill>
                <a:latin typeface="Poppins" pitchFamily="2" charset="77"/>
                <a:ea typeface="Lato Black"/>
                <a:cs typeface="Poppins" pitchFamily="2" charset="77"/>
              </a:rPr>
              <a:t>Factores estructurales y coyunturales</a:t>
            </a:r>
          </a:p>
        </p:txBody>
      </p:sp>
      <p:grpSp>
        <p:nvGrpSpPr>
          <p:cNvPr id="2" name="Google Shape;1039;p34">
            <a:extLst>
              <a:ext uri="{FF2B5EF4-FFF2-40B4-BE49-F238E27FC236}">
                <a16:creationId xmlns:a16="http://schemas.microsoft.com/office/drawing/2014/main" id="{2A3EFF7A-2320-82B8-D830-3C0ED84E52AC}"/>
              </a:ext>
            </a:extLst>
          </p:cNvPr>
          <p:cNvGrpSpPr/>
          <p:nvPr/>
        </p:nvGrpSpPr>
        <p:grpSpPr>
          <a:xfrm>
            <a:off x="7686317" y="3410663"/>
            <a:ext cx="4353283" cy="1034469"/>
            <a:chOff x="5989906" y="2874502"/>
            <a:chExt cx="3103083" cy="735956"/>
          </a:xfrm>
        </p:grpSpPr>
        <p:sp>
          <p:nvSpPr>
            <p:cNvPr id="5" name="Google Shape;1041;p34">
              <a:extLst>
                <a:ext uri="{FF2B5EF4-FFF2-40B4-BE49-F238E27FC236}">
                  <a16:creationId xmlns:a16="http://schemas.microsoft.com/office/drawing/2014/main" id="{33C140E7-D007-709F-913D-A5815ECB5D25}"/>
                </a:ext>
              </a:extLst>
            </p:cNvPr>
            <p:cNvSpPr txBox="1"/>
            <p:nvPr/>
          </p:nvSpPr>
          <p:spPr>
            <a:xfrm>
              <a:off x="6072138" y="3075558"/>
              <a:ext cx="3020851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es-CO" sz="1400" dirty="0">
                  <a:solidFill>
                    <a:srgbClr val="595959"/>
                  </a:solidFill>
                  <a:latin typeface="Poppins" pitchFamily="2" charset="77"/>
                  <a:cs typeface="Poppins" pitchFamily="2" charset="77"/>
                </a:rPr>
                <a:t>Retrasos en los pagos de deudas corrientes y acumuladas que alteran las relaciones en la cadena de la prestación y afectan directamente la disponibilidad de medicamentos y servicios. </a:t>
              </a:r>
            </a:p>
          </p:txBody>
        </p:sp>
        <p:cxnSp>
          <p:nvCxnSpPr>
            <p:cNvPr id="6" name="Google Shape;1042;p34">
              <a:extLst>
                <a:ext uri="{FF2B5EF4-FFF2-40B4-BE49-F238E27FC236}">
                  <a16:creationId xmlns:a16="http://schemas.microsoft.com/office/drawing/2014/main" id="{9BDCE530-1C83-55B3-09A6-ECF86B423F3D}"/>
                </a:ext>
              </a:extLst>
            </p:cNvPr>
            <p:cNvCxnSpPr>
              <a:cxnSpLocks/>
            </p:cNvCxnSpPr>
            <p:nvPr/>
          </p:nvCxnSpPr>
          <p:spPr>
            <a:xfrm>
              <a:off x="5989906" y="2874502"/>
              <a:ext cx="1545308" cy="0"/>
            </a:xfrm>
            <a:prstGeom prst="straightConnector1">
              <a:avLst/>
            </a:prstGeom>
            <a:noFill/>
            <a:ln w="12700" cap="flat" cmpd="sng">
              <a:solidFill>
                <a:srgbClr val="2370B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" name="Google Shape;996;p34">
            <a:extLst>
              <a:ext uri="{FF2B5EF4-FFF2-40B4-BE49-F238E27FC236}">
                <a16:creationId xmlns:a16="http://schemas.microsoft.com/office/drawing/2014/main" id="{FC71925D-5802-8B5F-A0D1-C400AFFB0AD8}"/>
              </a:ext>
            </a:extLst>
          </p:cNvPr>
          <p:cNvSpPr/>
          <p:nvPr/>
        </p:nvSpPr>
        <p:spPr>
          <a:xfrm>
            <a:off x="4318169" y="1407534"/>
            <a:ext cx="1851960" cy="1479821"/>
          </a:xfrm>
          <a:custGeom>
            <a:avLst/>
            <a:gdLst/>
            <a:ahLst/>
            <a:cxnLst/>
            <a:rect l="l" t="t" r="r" b="b"/>
            <a:pathLst>
              <a:path w="60032" h="47876" extrusionOk="0">
                <a:moveTo>
                  <a:pt x="53554" y="0"/>
                </a:moveTo>
                <a:cubicBezTo>
                  <a:pt x="28527" y="0"/>
                  <a:pt x="7322" y="16324"/>
                  <a:pt x="0" y="38898"/>
                </a:cubicBezTo>
                <a:lnTo>
                  <a:pt x="27646" y="47875"/>
                </a:lnTo>
                <a:cubicBezTo>
                  <a:pt x="31183" y="36957"/>
                  <a:pt x="41446" y="29052"/>
                  <a:pt x="53554" y="29052"/>
                </a:cubicBezTo>
                <a:lnTo>
                  <a:pt x="53554" y="23289"/>
                </a:lnTo>
                <a:cubicBezTo>
                  <a:pt x="53554" y="20098"/>
                  <a:pt x="55352" y="17181"/>
                  <a:pt x="58198" y="15752"/>
                </a:cubicBezTo>
                <a:lnTo>
                  <a:pt x="59591" y="15062"/>
                </a:lnTo>
                <a:cubicBezTo>
                  <a:pt x="60031" y="14847"/>
                  <a:pt x="60031" y="14216"/>
                  <a:pt x="59591" y="13990"/>
                </a:cubicBezTo>
                <a:lnTo>
                  <a:pt x="58198" y="13300"/>
                </a:lnTo>
                <a:cubicBezTo>
                  <a:pt x="55352" y="11871"/>
                  <a:pt x="53554" y="8966"/>
                  <a:pt x="53554" y="5775"/>
                </a:cubicBezTo>
                <a:lnTo>
                  <a:pt x="53554" y="0"/>
                </a:lnTo>
                <a:close/>
              </a:path>
            </a:pathLst>
          </a:custGeom>
          <a:solidFill>
            <a:srgbClr val="2370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997;p34">
            <a:extLst>
              <a:ext uri="{FF2B5EF4-FFF2-40B4-BE49-F238E27FC236}">
                <a16:creationId xmlns:a16="http://schemas.microsoft.com/office/drawing/2014/main" id="{A9396136-B32C-FBD0-1ECA-3674C40D0508}"/>
              </a:ext>
            </a:extLst>
          </p:cNvPr>
          <p:cNvSpPr/>
          <p:nvPr/>
        </p:nvSpPr>
        <p:spPr>
          <a:xfrm>
            <a:off x="4083009" y="2559879"/>
            <a:ext cx="1396528" cy="1995235"/>
          </a:xfrm>
          <a:custGeom>
            <a:avLst/>
            <a:gdLst/>
            <a:ahLst/>
            <a:cxnLst/>
            <a:rect l="l" t="t" r="r" b="b"/>
            <a:pathLst>
              <a:path w="45269" h="64551" extrusionOk="0">
                <a:moveTo>
                  <a:pt x="23339" y="1"/>
                </a:moveTo>
                <a:cubicBezTo>
                  <a:pt x="23186" y="1"/>
                  <a:pt x="23031" y="59"/>
                  <a:pt x="22908" y="185"/>
                </a:cubicBezTo>
                <a:lnTo>
                  <a:pt x="21825" y="1281"/>
                </a:lnTo>
                <a:cubicBezTo>
                  <a:pt x="20214" y="2917"/>
                  <a:pt x="18036" y="3795"/>
                  <a:pt x="15815" y="3795"/>
                </a:cubicBezTo>
                <a:cubicBezTo>
                  <a:pt x="14949" y="3795"/>
                  <a:pt x="14077" y="3662"/>
                  <a:pt x="13229" y="3388"/>
                </a:cubicBezTo>
                <a:lnTo>
                  <a:pt x="7740" y="1602"/>
                </a:lnTo>
                <a:lnTo>
                  <a:pt x="7740" y="1602"/>
                </a:lnTo>
                <a:cubicBezTo>
                  <a:pt x="1" y="25403"/>
                  <a:pt x="8966" y="50608"/>
                  <a:pt x="28183" y="64550"/>
                </a:cubicBezTo>
                <a:lnTo>
                  <a:pt x="45268" y="41036"/>
                </a:lnTo>
                <a:cubicBezTo>
                  <a:pt x="35970" y="34285"/>
                  <a:pt x="31636" y="22093"/>
                  <a:pt x="35374" y="10579"/>
                </a:cubicBezTo>
                <a:lnTo>
                  <a:pt x="29885" y="8793"/>
                </a:lnTo>
                <a:cubicBezTo>
                  <a:pt x="26849" y="7805"/>
                  <a:pt x="24635" y="5198"/>
                  <a:pt x="24159" y="2043"/>
                </a:cubicBezTo>
                <a:lnTo>
                  <a:pt x="23932" y="507"/>
                </a:lnTo>
                <a:cubicBezTo>
                  <a:pt x="23886" y="192"/>
                  <a:pt x="23617" y="1"/>
                  <a:pt x="23339" y="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998;p34">
            <a:extLst>
              <a:ext uri="{FF2B5EF4-FFF2-40B4-BE49-F238E27FC236}">
                <a16:creationId xmlns:a16="http://schemas.microsoft.com/office/drawing/2014/main" id="{708FEE00-442A-998D-25EC-1A9C4CB461DE}"/>
              </a:ext>
            </a:extLst>
          </p:cNvPr>
          <p:cNvSpPr/>
          <p:nvPr/>
        </p:nvSpPr>
        <p:spPr>
          <a:xfrm>
            <a:off x="4952013" y="3816961"/>
            <a:ext cx="2041869" cy="1059236"/>
          </a:xfrm>
          <a:custGeom>
            <a:avLst/>
            <a:gdLst/>
            <a:ahLst/>
            <a:cxnLst/>
            <a:rect l="l" t="t" r="r" b="b"/>
            <a:pathLst>
              <a:path w="66188" h="34269" extrusionOk="0">
                <a:moveTo>
                  <a:pt x="17074" y="1"/>
                </a:moveTo>
                <a:lnTo>
                  <a:pt x="13681" y="4680"/>
                </a:lnTo>
                <a:cubicBezTo>
                  <a:pt x="12087" y="6874"/>
                  <a:pt x="9548" y="8140"/>
                  <a:pt x="6878" y="8140"/>
                </a:cubicBezTo>
                <a:cubicBezTo>
                  <a:pt x="6418" y="8140"/>
                  <a:pt x="5954" y="8103"/>
                  <a:pt x="5490" y="8026"/>
                </a:cubicBezTo>
                <a:lnTo>
                  <a:pt x="3966" y="7776"/>
                </a:lnTo>
                <a:cubicBezTo>
                  <a:pt x="3930" y="7770"/>
                  <a:pt x="3895" y="7767"/>
                  <a:pt x="3861" y="7767"/>
                </a:cubicBezTo>
                <a:cubicBezTo>
                  <a:pt x="3427" y="7767"/>
                  <a:pt x="3125" y="8236"/>
                  <a:pt x="3335" y="8645"/>
                </a:cubicBezTo>
                <a:lnTo>
                  <a:pt x="4049" y="10014"/>
                </a:lnTo>
                <a:cubicBezTo>
                  <a:pt x="5513" y="12848"/>
                  <a:pt x="5263" y="16265"/>
                  <a:pt x="3394" y="18848"/>
                </a:cubicBezTo>
                <a:lnTo>
                  <a:pt x="1" y="23516"/>
                </a:lnTo>
                <a:cubicBezTo>
                  <a:pt x="9991" y="30773"/>
                  <a:pt x="21565" y="34269"/>
                  <a:pt x="33034" y="34269"/>
                </a:cubicBezTo>
                <a:cubicBezTo>
                  <a:pt x="44803" y="34269"/>
                  <a:pt x="56462" y="30588"/>
                  <a:pt x="66188" y="23516"/>
                </a:cubicBezTo>
                <a:lnTo>
                  <a:pt x="49102" y="13"/>
                </a:lnTo>
                <a:cubicBezTo>
                  <a:pt x="44401" y="3430"/>
                  <a:pt x="38763" y="5209"/>
                  <a:pt x="33070" y="5209"/>
                </a:cubicBezTo>
                <a:cubicBezTo>
                  <a:pt x="27518" y="5209"/>
                  <a:pt x="21913" y="3516"/>
                  <a:pt x="17074" y="1"/>
                </a:cubicBezTo>
                <a:close/>
              </a:path>
            </a:pathLst>
          </a:custGeom>
          <a:solidFill>
            <a:srgbClr val="42D5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999;p34">
            <a:extLst>
              <a:ext uri="{FF2B5EF4-FFF2-40B4-BE49-F238E27FC236}">
                <a16:creationId xmlns:a16="http://schemas.microsoft.com/office/drawing/2014/main" id="{C4B10CE2-2FB4-F9A8-0811-64C7BE86425A}"/>
              </a:ext>
            </a:extLst>
          </p:cNvPr>
          <p:cNvSpPr/>
          <p:nvPr/>
        </p:nvSpPr>
        <p:spPr>
          <a:xfrm>
            <a:off x="6461991" y="2609394"/>
            <a:ext cx="1384774" cy="1945720"/>
          </a:xfrm>
          <a:custGeom>
            <a:avLst/>
            <a:gdLst/>
            <a:ahLst/>
            <a:cxnLst/>
            <a:rect l="l" t="t" r="r" b="b"/>
            <a:pathLst>
              <a:path w="44888" h="62949" extrusionOk="0">
                <a:moveTo>
                  <a:pt x="37541" y="0"/>
                </a:moveTo>
                <a:lnTo>
                  <a:pt x="9895" y="8978"/>
                </a:lnTo>
                <a:cubicBezTo>
                  <a:pt x="13455" y="19908"/>
                  <a:pt x="9799" y="32326"/>
                  <a:pt x="1" y="39434"/>
                </a:cubicBezTo>
                <a:lnTo>
                  <a:pt x="3394" y="44113"/>
                </a:lnTo>
                <a:cubicBezTo>
                  <a:pt x="5263" y="46685"/>
                  <a:pt x="5525" y="50102"/>
                  <a:pt x="4061" y="52935"/>
                </a:cubicBezTo>
                <a:lnTo>
                  <a:pt x="3346" y="54305"/>
                </a:lnTo>
                <a:cubicBezTo>
                  <a:pt x="3125" y="54713"/>
                  <a:pt x="3437" y="55183"/>
                  <a:pt x="3872" y="55183"/>
                </a:cubicBezTo>
                <a:cubicBezTo>
                  <a:pt x="3907" y="55183"/>
                  <a:pt x="3942" y="55180"/>
                  <a:pt x="3977" y="55174"/>
                </a:cubicBezTo>
                <a:lnTo>
                  <a:pt x="5501" y="54924"/>
                </a:lnTo>
                <a:cubicBezTo>
                  <a:pt x="5963" y="54847"/>
                  <a:pt x="6426" y="54809"/>
                  <a:pt x="6884" y="54809"/>
                </a:cubicBezTo>
                <a:cubicBezTo>
                  <a:pt x="9548" y="54809"/>
                  <a:pt x="12088" y="56077"/>
                  <a:pt x="13693" y="58281"/>
                </a:cubicBezTo>
                <a:lnTo>
                  <a:pt x="17086" y="62949"/>
                </a:lnTo>
                <a:cubicBezTo>
                  <a:pt x="37327" y="48244"/>
                  <a:pt x="44887" y="22575"/>
                  <a:pt x="37541" y="0"/>
                </a:cubicBezTo>
                <a:close/>
              </a:path>
            </a:pathLst>
          </a:custGeom>
          <a:solidFill>
            <a:srgbClr val="B8DBE0"/>
          </a:solidFill>
          <a:ln>
            <a:solidFill>
              <a:srgbClr val="A4E5F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001;p34">
            <a:extLst>
              <a:ext uri="{FF2B5EF4-FFF2-40B4-BE49-F238E27FC236}">
                <a16:creationId xmlns:a16="http://schemas.microsoft.com/office/drawing/2014/main" id="{343A795C-25C7-B35C-107A-E5794E9BA2C8}"/>
              </a:ext>
            </a:extLst>
          </p:cNvPr>
          <p:cNvSpPr/>
          <p:nvPr/>
        </p:nvSpPr>
        <p:spPr>
          <a:xfrm>
            <a:off x="5972947" y="1406792"/>
            <a:ext cx="1652147" cy="1529585"/>
          </a:xfrm>
          <a:custGeom>
            <a:avLst/>
            <a:gdLst/>
            <a:ahLst/>
            <a:cxnLst/>
            <a:rect l="l" t="t" r="r" b="b"/>
            <a:pathLst>
              <a:path w="53555" h="49486" extrusionOk="0">
                <a:moveTo>
                  <a:pt x="29" y="1"/>
                </a:moveTo>
                <a:cubicBezTo>
                  <a:pt x="19" y="1"/>
                  <a:pt x="10" y="1"/>
                  <a:pt x="1" y="1"/>
                </a:cubicBezTo>
                <a:lnTo>
                  <a:pt x="1" y="29064"/>
                </a:lnTo>
                <a:cubicBezTo>
                  <a:pt x="10" y="29064"/>
                  <a:pt x="19" y="29064"/>
                  <a:pt x="29" y="29064"/>
                </a:cubicBezTo>
                <a:cubicBezTo>
                  <a:pt x="11508" y="29064"/>
                  <a:pt x="22173" y="36383"/>
                  <a:pt x="25909" y="47887"/>
                </a:cubicBezTo>
                <a:lnTo>
                  <a:pt x="31397" y="46101"/>
                </a:lnTo>
                <a:cubicBezTo>
                  <a:pt x="32251" y="45824"/>
                  <a:pt x="33128" y="45689"/>
                  <a:pt x="33997" y="45689"/>
                </a:cubicBezTo>
                <a:cubicBezTo>
                  <a:pt x="36221" y="45689"/>
                  <a:pt x="38396" y="46571"/>
                  <a:pt x="40006" y="48197"/>
                </a:cubicBezTo>
                <a:lnTo>
                  <a:pt x="41089" y="49304"/>
                </a:lnTo>
                <a:cubicBezTo>
                  <a:pt x="41210" y="49429"/>
                  <a:pt x="41361" y="49485"/>
                  <a:pt x="41509" y="49485"/>
                </a:cubicBezTo>
                <a:cubicBezTo>
                  <a:pt x="41786" y="49485"/>
                  <a:pt x="42055" y="49289"/>
                  <a:pt x="42101" y="48971"/>
                </a:cubicBezTo>
                <a:lnTo>
                  <a:pt x="42339" y="47447"/>
                </a:lnTo>
                <a:cubicBezTo>
                  <a:pt x="42816" y="44292"/>
                  <a:pt x="45030" y="41672"/>
                  <a:pt x="48054" y="40696"/>
                </a:cubicBezTo>
                <a:lnTo>
                  <a:pt x="53555" y="38910"/>
                </a:lnTo>
                <a:cubicBezTo>
                  <a:pt x="45819" y="15119"/>
                  <a:pt x="23759" y="1"/>
                  <a:pt x="29" y="1"/>
                </a:cubicBezTo>
                <a:close/>
              </a:path>
            </a:pathLst>
          </a:custGeom>
          <a:solidFill>
            <a:srgbClr val="9ECA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" name="Google Shape;1002;p34">
            <a:extLst>
              <a:ext uri="{FF2B5EF4-FFF2-40B4-BE49-F238E27FC236}">
                <a16:creationId xmlns:a16="http://schemas.microsoft.com/office/drawing/2014/main" id="{D068134D-C25E-2309-EF91-E57637F1EEE9}"/>
              </a:ext>
            </a:extLst>
          </p:cNvPr>
          <p:cNvGrpSpPr/>
          <p:nvPr/>
        </p:nvGrpSpPr>
        <p:grpSpPr>
          <a:xfrm>
            <a:off x="4614711" y="3206315"/>
            <a:ext cx="401440" cy="486958"/>
            <a:chOff x="1836637" y="2891510"/>
            <a:chExt cx="286152" cy="346438"/>
          </a:xfrm>
          <a:solidFill>
            <a:schemeClr val="bg1"/>
          </a:solidFill>
        </p:grpSpPr>
        <p:sp>
          <p:nvSpPr>
            <p:cNvPr id="14" name="Google Shape;1003;p34">
              <a:extLst>
                <a:ext uri="{FF2B5EF4-FFF2-40B4-BE49-F238E27FC236}">
                  <a16:creationId xmlns:a16="http://schemas.microsoft.com/office/drawing/2014/main" id="{E469573A-0AE0-6CD5-7937-BB0D1EF88D7D}"/>
                </a:ext>
              </a:extLst>
            </p:cNvPr>
            <p:cNvSpPr/>
            <p:nvPr/>
          </p:nvSpPr>
          <p:spPr>
            <a:xfrm>
              <a:off x="1836637" y="3059413"/>
              <a:ext cx="286152" cy="178534"/>
            </a:xfrm>
            <a:custGeom>
              <a:avLst/>
              <a:gdLst/>
              <a:ahLst/>
              <a:cxnLst/>
              <a:rect l="l" t="t" r="r" b="b"/>
              <a:pathLst>
                <a:path w="8990" h="5609" extrusionOk="0">
                  <a:moveTo>
                    <a:pt x="3072" y="322"/>
                  </a:moveTo>
                  <a:cubicBezTo>
                    <a:pt x="3156" y="322"/>
                    <a:pt x="3251" y="357"/>
                    <a:pt x="3322" y="429"/>
                  </a:cubicBezTo>
                  <a:cubicBezTo>
                    <a:pt x="3382" y="488"/>
                    <a:pt x="3430" y="572"/>
                    <a:pt x="3430" y="679"/>
                  </a:cubicBezTo>
                  <a:lnTo>
                    <a:pt x="3430" y="1108"/>
                  </a:lnTo>
                  <a:cubicBezTo>
                    <a:pt x="3406" y="1286"/>
                    <a:pt x="3311" y="1453"/>
                    <a:pt x="3144" y="1560"/>
                  </a:cubicBezTo>
                  <a:cubicBezTo>
                    <a:pt x="3096" y="1584"/>
                    <a:pt x="3072" y="1631"/>
                    <a:pt x="3072" y="1691"/>
                  </a:cubicBezTo>
                  <a:lnTo>
                    <a:pt x="3072" y="1870"/>
                  </a:lnTo>
                  <a:lnTo>
                    <a:pt x="2715" y="1870"/>
                  </a:lnTo>
                  <a:lnTo>
                    <a:pt x="2715" y="1691"/>
                  </a:lnTo>
                  <a:cubicBezTo>
                    <a:pt x="2715" y="1631"/>
                    <a:pt x="2679" y="1584"/>
                    <a:pt x="2632" y="1560"/>
                  </a:cubicBezTo>
                  <a:cubicBezTo>
                    <a:pt x="2477" y="1465"/>
                    <a:pt x="2370" y="1286"/>
                    <a:pt x="2370" y="1108"/>
                  </a:cubicBezTo>
                  <a:lnTo>
                    <a:pt x="2370" y="679"/>
                  </a:lnTo>
                  <a:cubicBezTo>
                    <a:pt x="2370" y="488"/>
                    <a:pt x="2537" y="322"/>
                    <a:pt x="2727" y="322"/>
                  </a:cubicBezTo>
                  <a:close/>
                  <a:moveTo>
                    <a:pt x="6132" y="322"/>
                  </a:moveTo>
                  <a:cubicBezTo>
                    <a:pt x="6228" y="322"/>
                    <a:pt x="6311" y="357"/>
                    <a:pt x="6382" y="429"/>
                  </a:cubicBezTo>
                  <a:cubicBezTo>
                    <a:pt x="6442" y="488"/>
                    <a:pt x="6489" y="572"/>
                    <a:pt x="6489" y="679"/>
                  </a:cubicBezTo>
                  <a:lnTo>
                    <a:pt x="6489" y="1108"/>
                  </a:lnTo>
                  <a:cubicBezTo>
                    <a:pt x="6478" y="1286"/>
                    <a:pt x="6370" y="1453"/>
                    <a:pt x="6204" y="1560"/>
                  </a:cubicBezTo>
                  <a:cubicBezTo>
                    <a:pt x="6168" y="1584"/>
                    <a:pt x="6132" y="1631"/>
                    <a:pt x="6132" y="1691"/>
                  </a:cubicBezTo>
                  <a:lnTo>
                    <a:pt x="6132" y="1870"/>
                  </a:lnTo>
                  <a:lnTo>
                    <a:pt x="5775" y="1870"/>
                  </a:lnTo>
                  <a:lnTo>
                    <a:pt x="5775" y="1691"/>
                  </a:lnTo>
                  <a:cubicBezTo>
                    <a:pt x="5775" y="1631"/>
                    <a:pt x="5751" y="1584"/>
                    <a:pt x="5704" y="1560"/>
                  </a:cubicBezTo>
                  <a:cubicBezTo>
                    <a:pt x="5537" y="1465"/>
                    <a:pt x="5430" y="1286"/>
                    <a:pt x="5430" y="1108"/>
                  </a:cubicBezTo>
                  <a:lnTo>
                    <a:pt x="5430" y="679"/>
                  </a:lnTo>
                  <a:cubicBezTo>
                    <a:pt x="5430" y="488"/>
                    <a:pt x="5597" y="322"/>
                    <a:pt x="5787" y="322"/>
                  </a:cubicBezTo>
                  <a:close/>
                  <a:moveTo>
                    <a:pt x="1536" y="2024"/>
                  </a:moveTo>
                  <a:cubicBezTo>
                    <a:pt x="1620" y="2024"/>
                    <a:pt x="1715" y="2048"/>
                    <a:pt x="1787" y="2120"/>
                  </a:cubicBezTo>
                  <a:cubicBezTo>
                    <a:pt x="1846" y="2179"/>
                    <a:pt x="1894" y="2274"/>
                    <a:pt x="1894" y="2382"/>
                  </a:cubicBezTo>
                  <a:lnTo>
                    <a:pt x="1894" y="2810"/>
                  </a:lnTo>
                  <a:lnTo>
                    <a:pt x="1882" y="2810"/>
                  </a:lnTo>
                  <a:cubicBezTo>
                    <a:pt x="1882" y="2989"/>
                    <a:pt x="1775" y="3167"/>
                    <a:pt x="1608" y="3251"/>
                  </a:cubicBezTo>
                  <a:cubicBezTo>
                    <a:pt x="1560" y="3286"/>
                    <a:pt x="1536" y="3334"/>
                    <a:pt x="1536" y="3382"/>
                  </a:cubicBezTo>
                  <a:lnTo>
                    <a:pt x="1536" y="3572"/>
                  </a:lnTo>
                  <a:lnTo>
                    <a:pt x="1179" y="3572"/>
                  </a:lnTo>
                  <a:lnTo>
                    <a:pt x="1179" y="3382"/>
                  </a:lnTo>
                  <a:cubicBezTo>
                    <a:pt x="1179" y="3334"/>
                    <a:pt x="1144" y="3286"/>
                    <a:pt x="1108" y="3251"/>
                  </a:cubicBezTo>
                  <a:cubicBezTo>
                    <a:pt x="941" y="3167"/>
                    <a:pt x="834" y="2989"/>
                    <a:pt x="834" y="2810"/>
                  </a:cubicBezTo>
                  <a:lnTo>
                    <a:pt x="834" y="2382"/>
                  </a:lnTo>
                  <a:cubicBezTo>
                    <a:pt x="834" y="2179"/>
                    <a:pt x="1001" y="2024"/>
                    <a:pt x="1191" y="2024"/>
                  </a:cubicBezTo>
                  <a:close/>
                  <a:moveTo>
                    <a:pt x="4596" y="2024"/>
                  </a:moveTo>
                  <a:cubicBezTo>
                    <a:pt x="4692" y="2024"/>
                    <a:pt x="4775" y="2048"/>
                    <a:pt x="4858" y="2120"/>
                  </a:cubicBezTo>
                  <a:cubicBezTo>
                    <a:pt x="4918" y="2179"/>
                    <a:pt x="4954" y="2274"/>
                    <a:pt x="4954" y="2382"/>
                  </a:cubicBezTo>
                  <a:lnTo>
                    <a:pt x="4954" y="2810"/>
                  </a:lnTo>
                  <a:cubicBezTo>
                    <a:pt x="4942" y="3001"/>
                    <a:pt x="4835" y="3167"/>
                    <a:pt x="4680" y="3251"/>
                  </a:cubicBezTo>
                  <a:cubicBezTo>
                    <a:pt x="4632" y="3286"/>
                    <a:pt x="4596" y="3334"/>
                    <a:pt x="4596" y="3382"/>
                  </a:cubicBezTo>
                  <a:lnTo>
                    <a:pt x="4596" y="3572"/>
                  </a:lnTo>
                  <a:lnTo>
                    <a:pt x="4239" y="3572"/>
                  </a:lnTo>
                  <a:lnTo>
                    <a:pt x="4239" y="3382"/>
                  </a:lnTo>
                  <a:cubicBezTo>
                    <a:pt x="4239" y="3334"/>
                    <a:pt x="4215" y="3286"/>
                    <a:pt x="4168" y="3251"/>
                  </a:cubicBezTo>
                  <a:cubicBezTo>
                    <a:pt x="4001" y="3167"/>
                    <a:pt x="3906" y="2989"/>
                    <a:pt x="3906" y="2810"/>
                  </a:cubicBezTo>
                  <a:lnTo>
                    <a:pt x="3906" y="2382"/>
                  </a:lnTo>
                  <a:cubicBezTo>
                    <a:pt x="3906" y="2179"/>
                    <a:pt x="4061" y="2024"/>
                    <a:pt x="4263" y="2024"/>
                  </a:cubicBezTo>
                  <a:close/>
                  <a:moveTo>
                    <a:pt x="7668" y="2024"/>
                  </a:moveTo>
                  <a:cubicBezTo>
                    <a:pt x="7752" y="2024"/>
                    <a:pt x="7847" y="2048"/>
                    <a:pt x="7918" y="2120"/>
                  </a:cubicBezTo>
                  <a:cubicBezTo>
                    <a:pt x="7978" y="2179"/>
                    <a:pt x="8025" y="2274"/>
                    <a:pt x="8025" y="2382"/>
                  </a:cubicBezTo>
                  <a:lnTo>
                    <a:pt x="8025" y="2810"/>
                  </a:lnTo>
                  <a:cubicBezTo>
                    <a:pt x="8013" y="3001"/>
                    <a:pt x="7906" y="3167"/>
                    <a:pt x="7740" y="3251"/>
                  </a:cubicBezTo>
                  <a:cubicBezTo>
                    <a:pt x="7692" y="3286"/>
                    <a:pt x="7668" y="3334"/>
                    <a:pt x="7668" y="3382"/>
                  </a:cubicBezTo>
                  <a:lnTo>
                    <a:pt x="7668" y="3572"/>
                  </a:lnTo>
                  <a:lnTo>
                    <a:pt x="7311" y="3572"/>
                  </a:lnTo>
                  <a:lnTo>
                    <a:pt x="7311" y="3382"/>
                  </a:lnTo>
                  <a:cubicBezTo>
                    <a:pt x="7311" y="3334"/>
                    <a:pt x="7275" y="3286"/>
                    <a:pt x="7240" y="3251"/>
                  </a:cubicBezTo>
                  <a:cubicBezTo>
                    <a:pt x="7073" y="3167"/>
                    <a:pt x="6966" y="2989"/>
                    <a:pt x="6966" y="2810"/>
                  </a:cubicBezTo>
                  <a:lnTo>
                    <a:pt x="6966" y="2382"/>
                  </a:lnTo>
                  <a:cubicBezTo>
                    <a:pt x="6966" y="2179"/>
                    <a:pt x="7132" y="2024"/>
                    <a:pt x="7323" y="2024"/>
                  </a:cubicBezTo>
                  <a:close/>
                  <a:moveTo>
                    <a:pt x="2715" y="0"/>
                  </a:moveTo>
                  <a:cubicBezTo>
                    <a:pt x="2334" y="0"/>
                    <a:pt x="2037" y="298"/>
                    <a:pt x="2037" y="667"/>
                  </a:cubicBezTo>
                  <a:lnTo>
                    <a:pt x="2037" y="1096"/>
                  </a:lnTo>
                  <a:cubicBezTo>
                    <a:pt x="2037" y="1370"/>
                    <a:pt x="2179" y="1620"/>
                    <a:pt x="2382" y="1762"/>
                  </a:cubicBezTo>
                  <a:lnTo>
                    <a:pt x="2382" y="1917"/>
                  </a:lnTo>
                  <a:lnTo>
                    <a:pt x="2096" y="2036"/>
                  </a:lnTo>
                  <a:cubicBezTo>
                    <a:pt x="2072" y="1989"/>
                    <a:pt x="2037" y="1941"/>
                    <a:pt x="2001" y="1905"/>
                  </a:cubicBezTo>
                  <a:cubicBezTo>
                    <a:pt x="1858" y="1786"/>
                    <a:pt x="1703" y="1703"/>
                    <a:pt x="1525" y="1703"/>
                  </a:cubicBezTo>
                  <a:lnTo>
                    <a:pt x="1179" y="1703"/>
                  </a:lnTo>
                  <a:cubicBezTo>
                    <a:pt x="810" y="1703"/>
                    <a:pt x="513" y="2001"/>
                    <a:pt x="513" y="2382"/>
                  </a:cubicBezTo>
                  <a:lnTo>
                    <a:pt x="513" y="2810"/>
                  </a:lnTo>
                  <a:cubicBezTo>
                    <a:pt x="513" y="3072"/>
                    <a:pt x="644" y="3334"/>
                    <a:pt x="846" y="3477"/>
                  </a:cubicBezTo>
                  <a:lnTo>
                    <a:pt x="846" y="3632"/>
                  </a:lnTo>
                  <a:lnTo>
                    <a:pt x="417" y="3810"/>
                  </a:lnTo>
                  <a:cubicBezTo>
                    <a:pt x="167" y="3906"/>
                    <a:pt x="1" y="4144"/>
                    <a:pt x="1" y="4429"/>
                  </a:cubicBezTo>
                  <a:lnTo>
                    <a:pt x="1" y="5441"/>
                  </a:lnTo>
                  <a:cubicBezTo>
                    <a:pt x="1" y="5537"/>
                    <a:pt x="72" y="5608"/>
                    <a:pt x="167" y="5608"/>
                  </a:cubicBezTo>
                  <a:cubicBezTo>
                    <a:pt x="251" y="5608"/>
                    <a:pt x="334" y="5537"/>
                    <a:pt x="334" y="5441"/>
                  </a:cubicBezTo>
                  <a:lnTo>
                    <a:pt x="334" y="4429"/>
                  </a:lnTo>
                  <a:cubicBezTo>
                    <a:pt x="334" y="4287"/>
                    <a:pt x="417" y="4167"/>
                    <a:pt x="548" y="4108"/>
                  </a:cubicBezTo>
                  <a:lnTo>
                    <a:pt x="1060" y="3906"/>
                  </a:lnTo>
                  <a:lnTo>
                    <a:pt x="1679" y="3906"/>
                  </a:lnTo>
                  <a:lnTo>
                    <a:pt x="2191" y="4108"/>
                  </a:lnTo>
                  <a:cubicBezTo>
                    <a:pt x="2322" y="4167"/>
                    <a:pt x="2418" y="4287"/>
                    <a:pt x="2418" y="4429"/>
                  </a:cubicBezTo>
                  <a:lnTo>
                    <a:pt x="2418" y="5441"/>
                  </a:lnTo>
                  <a:cubicBezTo>
                    <a:pt x="2418" y="5537"/>
                    <a:pt x="2489" y="5608"/>
                    <a:pt x="2572" y="5608"/>
                  </a:cubicBezTo>
                  <a:cubicBezTo>
                    <a:pt x="2668" y="5608"/>
                    <a:pt x="2739" y="5537"/>
                    <a:pt x="2739" y="5441"/>
                  </a:cubicBezTo>
                  <a:lnTo>
                    <a:pt x="2739" y="4429"/>
                  </a:lnTo>
                  <a:cubicBezTo>
                    <a:pt x="2739" y="4144"/>
                    <a:pt x="2572" y="3906"/>
                    <a:pt x="2322" y="3810"/>
                  </a:cubicBezTo>
                  <a:lnTo>
                    <a:pt x="1894" y="3632"/>
                  </a:lnTo>
                  <a:lnTo>
                    <a:pt x="1894" y="3477"/>
                  </a:lnTo>
                  <a:cubicBezTo>
                    <a:pt x="2096" y="3310"/>
                    <a:pt x="2239" y="3072"/>
                    <a:pt x="2239" y="2810"/>
                  </a:cubicBezTo>
                  <a:lnTo>
                    <a:pt x="2239" y="2382"/>
                  </a:lnTo>
                  <a:lnTo>
                    <a:pt x="2239" y="2346"/>
                  </a:lnTo>
                  <a:lnTo>
                    <a:pt x="2620" y="2191"/>
                  </a:lnTo>
                  <a:lnTo>
                    <a:pt x="3251" y="2191"/>
                  </a:lnTo>
                  <a:lnTo>
                    <a:pt x="3632" y="2346"/>
                  </a:lnTo>
                  <a:lnTo>
                    <a:pt x="3632" y="2382"/>
                  </a:lnTo>
                  <a:lnTo>
                    <a:pt x="3632" y="2810"/>
                  </a:lnTo>
                  <a:cubicBezTo>
                    <a:pt x="3632" y="3072"/>
                    <a:pt x="3763" y="3334"/>
                    <a:pt x="3977" y="3477"/>
                  </a:cubicBezTo>
                  <a:lnTo>
                    <a:pt x="3977" y="3632"/>
                  </a:lnTo>
                  <a:lnTo>
                    <a:pt x="3549" y="3810"/>
                  </a:lnTo>
                  <a:cubicBezTo>
                    <a:pt x="3287" y="3906"/>
                    <a:pt x="3132" y="4144"/>
                    <a:pt x="3132" y="4429"/>
                  </a:cubicBezTo>
                  <a:lnTo>
                    <a:pt x="3132" y="5441"/>
                  </a:lnTo>
                  <a:cubicBezTo>
                    <a:pt x="3132" y="5537"/>
                    <a:pt x="3203" y="5608"/>
                    <a:pt x="3287" y="5608"/>
                  </a:cubicBezTo>
                  <a:cubicBezTo>
                    <a:pt x="3382" y="5608"/>
                    <a:pt x="3453" y="5537"/>
                    <a:pt x="3453" y="5441"/>
                  </a:cubicBezTo>
                  <a:lnTo>
                    <a:pt x="3453" y="4429"/>
                  </a:lnTo>
                  <a:cubicBezTo>
                    <a:pt x="3453" y="4287"/>
                    <a:pt x="3549" y="4167"/>
                    <a:pt x="3680" y="4108"/>
                  </a:cubicBezTo>
                  <a:lnTo>
                    <a:pt x="4180" y="3906"/>
                  </a:lnTo>
                  <a:lnTo>
                    <a:pt x="4811" y="3906"/>
                  </a:lnTo>
                  <a:lnTo>
                    <a:pt x="5311" y="4108"/>
                  </a:lnTo>
                  <a:cubicBezTo>
                    <a:pt x="5454" y="4167"/>
                    <a:pt x="5537" y="4287"/>
                    <a:pt x="5537" y="4429"/>
                  </a:cubicBezTo>
                  <a:lnTo>
                    <a:pt x="5537" y="5441"/>
                  </a:lnTo>
                  <a:cubicBezTo>
                    <a:pt x="5537" y="5537"/>
                    <a:pt x="5608" y="5608"/>
                    <a:pt x="5704" y="5608"/>
                  </a:cubicBezTo>
                  <a:cubicBezTo>
                    <a:pt x="5787" y="5608"/>
                    <a:pt x="5870" y="5537"/>
                    <a:pt x="5870" y="5441"/>
                  </a:cubicBezTo>
                  <a:lnTo>
                    <a:pt x="5870" y="4429"/>
                  </a:lnTo>
                  <a:cubicBezTo>
                    <a:pt x="5870" y="4144"/>
                    <a:pt x="5704" y="3906"/>
                    <a:pt x="5454" y="3810"/>
                  </a:cubicBezTo>
                  <a:lnTo>
                    <a:pt x="5013" y="3632"/>
                  </a:lnTo>
                  <a:lnTo>
                    <a:pt x="5013" y="3477"/>
                  </a:lnTo>
                  <a:cubicBezTo>
                    <a:pt x="5227" y="3310"/>
                    <a:pt x="5358" y="3072"/>
                    <a:pt x="5358" y="2810"/>
                  </a:cubicBezTo>
                  <a:lnTo>
                    <a:pt x="5358" y="2382"/>
                  </a:lnTo>
                  <a:lnTo>
                    <a:pt x="5358" y="2346"/>
                  </a:lnTo>
                  <a:lnTo>
                    <a:pt x="5751" y="2191"/>
                  </a:lnTo>
                  <a:lnTo>
                    <a:pt x="6370" y="2191"/>
                  </a:lnTo>
                  <a:lnTo>
                    <a:pt x="6763" y="2346"/>
                  </a:lnTo>
                  <a:lnTo>
                    <a:pt x="6763" y="2382"/>
                  </a:lnTo>
                  <a:lnTo>
                    <a:pt x="6763" y="2810"/>
                  </a:lnTo>
                  <a:cubicBezTo>
                    <a:pt x="6763" y="3072"/>
                    <a:pt x="6894" y="3334"/>
                    <a:pt x="7097" y="3477"/>
                  </a:cubicBezTo>
                  <a:lnTo>
                    <a:pt x="7097" y="3632"/>
                  </a:lnTo>
                  <a:lnTo>
                    <a:pt x="6668" y="3810"/>
                  </a:lnTo>
                  <a:cubicBezTo>
                    <a:pt x="6418" y="3906"/>
                    <a:pt x="6251" y="4144"/>
                    <a:pt x="6251" y="4429"/>
                  </a:cubicBezTo>
                  <a:lnTo>
                    <a:pt x="6251" y="5441"/>
                  </a:lnTo>
                  <a:cubicBezTo>
                    <a:pt x="6251" y="5537"/>
                    <a:pt x="6323" y="5608"/>
                    <a:pt x="6418" y="5608"/>
                  </a:cubicBezTo>
                  <a:cubicBezTo>
                    <a:pt x="6501" y="5608"/>
                    <a:pt x="6585" y="5537"/>
                    <a:pt x="6585" y="5441"/>
                  </a:cubicBezTo>
                  <a:lnTo>
                    <a:pt x="6585" y="4429"/>
                  </a:lnTo>
                  <a:cubicBezTo>
                    <a:pt x="6585" y="4287"/>
                    <a:pt x="6668" y="4167"/>
                    <a:pt x="6799" y="4108"/>
                  </a:cubicBezTo>
                  <a:lnTo>
                    <a:pt x="7311" y="3906"/>
                  </a:lnTo>
                  <a:lnTo>
                    <a:pt x="7930" y="3906"/>
                  </a:lnTo>
                  <a:lnTo>
                    <a:pt x="8442" y="4108"/>
                  </a:lnTo>
                  <a:cubicBezTo>
                    <a:pt x="8573" y="4167"/>
                    <a:pt x="8668" y="4287"/>
                    <a:pt x="8668" y="4429"/>
                  </a:cubicBezTo>
                  <a:lnTo>
                    <a:pt x="8668" y="5441"/>
                  </a:lnTo>
                  <a:cubicBezTo>
                    <a:pt x="8668" y="5537"/>
                    <a:pt x="8740" y="5608"/>
                    <a:pt x="8823" y="5608"/>
                  </a:cubicBezTo>
                  <a:cubicBezTo>
                    <a:pt x="8918" y="5608"/>
                    <a:pt x="8990" y="5537"/>
                    <a:pt x="8990" y="5441"/>
                  </a:cubicBezTo>
                  <a:lnTo>
                    <a:pt x="8990" y="4429"/>
                  </a:lnTo>
                  <a:cubicBezTo>
                    <a:pt x="8823" y="4144"/>
                    <a:pt x="8668" y="3906"/>
                    <a:pt x="8406" y="3810"/>
                  </a:cubicBezTo>
                  <a:lnTo>
                    <a:pt x="7978" y="3632"/>
                  </a:lnTo>
                  <a:lnTo>
                    <a:pt x="7978" y="3477"/>
                  </a:lnTo>
                  <a:cubicBezTo>
                    <a:pt x="8192" y="3310"/>
                    <a:pt x="8323" y="3072"/>
                    <a:pt x="8323" y="2810"/>
                  </a:cubicBezTo>
                  <a:lnTo>
                    <a:pt x="8323" y="2382"/>
                  </a:lnTo>
                  <a:cubicBezTo>
                    <a:pt x="8323" y="2191"/>
                    <a:pt x="8252" y="2036"/>
                    <a:pt x="8133" y="1893"/>
                  </a:cubicBezTo>
                  <a:cubicBezTo>
                    <a:pt x="7990" y="1786"/>
                    <a:pt x="7835" y="1703"/>
                    <a:pt x="7656" y="1703"/>
                  </a:cubicBezTo>
                  <a:lnTo>
                    <a:pt x="7311" y="1703"/>
                  </a:lnTo>
                  <a:cubicBezTo>
                    <a:pt x="7073" y="1703"/>
                    <a:pt x="6847" y="1846"/>
                    <a:pt x="6728" y="2036"/>
                  </a:cubicBezTo>
                  <a:lnTo>
                    <a:pt x="6442" y="1917"/>
                  </a:lnTo>
                  <a:lnTo>
                    <a:pt x="6442" y="1762"/>
                  </a:lnTo>
                  <a:cubicBezTo>
                    <a:pt x="6656" y="1608"/>
                    <a:pt x="6787" y="1370"/>
                    <a:pt x="6787" y="1096"/>
                  </a:cubicBezTo>
                  <a:lnTo>
                    <a:pt x="6787" y="667"/>
                  </a:lnTo>
                  <a:cubicBezTo>
                    <a:pt x="6787" y="488"/>
                    <a:pt x="6716" y="322"/>
                    <a:pt x="6597" y="191"/>
                  </a:cubicBezTo>
                  <a:cubicBezTo>
                    <a:pt x="6466" y="72"/>
                    <a:pt x="6299" y="0"/>
                    <a:pt x="6120" y="0"/>
                  </a:cubicBezTo>
                  <a:lnTo>
                    <a:pt x="5775" y="0"/>
                  </a:lnTo>
                  <a:cubicBezTo>
                    <a:pt x="5406" y="0"/>
                    <a:pt x="5108" y="298"/>
                    <a:pt x="5108" y="667"/>
                  </a:cubicBezTo>
                  <a:lnTo>
                    <a:pt x="5108" y="1096"/>
                  </a:lnTo>
                  <a:cubicBezTo>
                    <a:pt x="5108" y="1370"/>
                    <a:pt x="5239" y="1620"/>
                    <a:pt x="5454" y="1762"/>
                  </a:cubicBezTo>
                  <a:lnTo>
                    <a:pt x="5454" y="1917"/>
                  </a:lnTo>
                  <a:lnTo>
                    <a:pt x="5168" y="2036"/>
                  </a:lnTo>
                  <a:cubicBezTo>
                    <a:pt x="5132" y="1989"/>
                    <a:pt x="5108" y="1941"/>
                    <a:pt x="5061" y="1905"/>
                  </a:cubicBezTo>
                  <a:cubicBezTo>
                    <a:pt x="4930" y="1786"/>
                    <a:pt x="4763" y="1703"/>
                    <a:pt x="4584" y="1703"/>
                  </a:cubicBezTo>
                  <a:lnTo>
                    <a:pt x="4239" y="1703"/>
                  </a:lnTo>
                  <a:cubicBezTo>
                    <a:pt x="4001" y="1703"/>
                    <a:pt x="3787" y="1846"/>
                    <a:pt x="3668" y="2036"/>
                  </a:cubicBezTo>
                  <a:lnTo>
                    <a:pt x="3382" y="1917"/>
                  </a:lnTo>
                  <a:lnTo>
                    <a:pt x="3382" y="1762"/>
                  </a:lnTo>
                  <a:cubicBezTo>
                    <a:pt x="3584" y="1608"/>
                    <a:pt x="3727" y="1370"/>
                    <a:pt x="3727" y="1096"/>
                  </a:cubicBezTo>
                  <a:lnTo>
                    <a:pt x="3727" y="667"/>
                  </a:lnTo>
                  <a:cubicBezTo>
                    <a:pt x="3727" y="488"/>
                    <a:pt x="3644" y="322"/>
                    <a:pt x="3525" y="191"/>
                  </a:cubicBezTo>
                  <a:cubicBezTo>
                    <a:pt x="3394" y="72"/>
                    <a:pt x="3227" y="0"/>
                    <a:pt x="3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04;p34">
              <a:extLst>
                <a:ext uri="{FF2B5EF4-FFF2-40B4-BE49-F238E27FC236}">
                  <a16:creationId xmlns:a16="http://schemas.microsoft.com/office/drawing/2014/main" id="{1C8118DB-3540-BF6F-E7E4-395E1332BB90}"/>
                </a:ext>
              </a:extLst>
            </p:cNvPr>
            <p:cNvSpPr/>
            <p:nvPr/>
          </p:nvSpPr>
          <p:spPr>
            <a:xfrm>
              <a:off x="1917740" y="2891510"/>
              <a:ext cx="119394" cy="161474"/>
            </a:xfrm>
            <a:custGeom>
              <a:avLst/>
              <a:gdLst/>
              <a:ahLst/>
              <a:cxnLst/>
              <a:rect l="l" t="t" r="r" b="b"/>
              <a:pathLst>
                <a:path w="3751" h="5073" extrusionOk="0">
                  <a:moveTo>
                    <a:pt x="2036" y="310"/>
                  </a:moveTo>
                  <a:cubicBezTo>
                    <a:pt x="2227" y="310"/>
                    <a:pt x="2394" y="477"/>
                    <a:pt x="2394" y="668"/>
                  </a:cubicBezTo>
                  <a:lnTo>
                    <a:pt x="2394" y="1013"/>
                  </a:lnTo>
                  <a:cubicBezTo>
                    <a:pt x="2394" y="1299"/>
                    <a:pt x="2156" y="1537"/>
                    <a:pt x="1870" y="1537"/>
                  </a:cubicBezTo>
                  <a:cubicBezTo>
                    <a:pt x="1596" y="1537"/>
                    <a:pt x="1334" y="1299"/>
                    <a:pt x="1334" y="1013"/>
                  </a:cubicBezTo>
                  <a:lnTo>
                    <a:pt x="1334" y="668"/>
                  </a:lnTo>
                  <a:cubicBezTo>
                    <a:pt x="1334" y="477"/>
                    <a:pt x="1501" y="310"/>
                    <a:pt x="1691" y="310"/>
                  </a:cubicBezTo>
                  <a:close/>
                  <a:moveTo>
                    <a:pt x="2036" y="1834"/>
                  </a:moveTo>
                  <a:lnTo>
                    <a:pt x="2036" y="1918"/>
                  </a:lnTo>
                  <a:cubicBezTo>
                    <a:pt x="2048" y="1977"/>
                    <a:pt x="2072" y="2037"/>
                    <a:pt x="2096" y="2084"/>
                  </a:cubicBezTo>
                  <a:lnTo>
                    <a:pt x="1870" y="2311"/>
                  </a:lnTo>
                  <a:lnTo>
                    <a:pt x="1858" y="2311"/>
                  </a:lnTo>
                  <a:lnTo>
                    <a:pt x="1632" y="2084"/>
                  </a:lnTo>
                  <a:cubicBezTo>
                    <a:pt x="1667" y="2037"/>
                    <a:pt x="1679" y="1977"/>
                    <a:pt x="1679" y="1918"/>
                  </a:cubicBezTo>
                  <a:lnTo>
                    <a:pt x="1679" y="1834"/>
                  </a:lnTo>
                  <a:cubicBezTo>
                    <a:pt x="1739" y="1846"/>
                    <a:pt x="1798" y="1846"/>
                    <a:pt x="1858" y="1846"/>
                  </a:cubicBezTo>
                  <a:cubicBezTo>
                    <a:pt x="1917" y="1846"/>
                    <a:pt x="1977" y="1846"/>
                    <a:pt x="2036" y="1834"/>
                  </a:cubicBezTo>
                  <a:close/>
                  <a:moveTo>
                    <a:pt x="2382" y="2275"/>
                  </a:moveTo>
                  <a:lnTo>
                    <a:pt x="2668" y="2406"/>
                  </a:lnTo>
                  <a:cubicBezTo>
                    <a:pt x="2715" y="2442"/>
                    <a:pt x="2763" y="2501"/>
                    <a:pt x="2763" y="2573"/>
                  </a:cubicBezTo>
                  <a:lnTo>
                    <a:pt x="2763" y="2894"/>
                  </a:lnTo>
                  <a:lnTo>
                    <a:pt x="1036" y="2894"/>
                  </a:lnTo>
                  <a:lnTo>
                    <a:pt x="1036" y="2573"/>
                  </a:lnTo>
                  <a:lnTo>
                    <a:pt x="1013" y="2573"/>
                  </a:lnTo>
                  <a:cubicBezTo>
                    <a:pt x="1013" y="2501"/>
                    <a:pt x="1060" y="2442"/>
                    <a:pt x="1120" y="2406"/>
                  </a:cubicBezTo>
                  <a:lnTo>
                    <a:pt x="1394" y="2275"/>
                  </a:lnTo>
                  <a:lnTo>
                    <a:pt x="1655" y="2537"/>
                  </a:lnTo>
                  <a:cubicBezTo>
                    <a:pt x="1703" y="2596"/>
                    <a:pt x="1798" y="2620"/>
                    <a:pt x="1894" y="2620"/>
                  </a:cubicBezTo>
                  <a:cubicBezTo>
                    <a:pt x="1977" y="2620"/>
                    <a:pt x="2048" y="2596"/>
                    <a:pt x="2132" y="2537"/>
                  </a:cubicBezTo>
                  <a:lnTo>
                    <a:pt x="2382" y="2275"/>
                  </a:lnTo>
                  <a:close/>
                  <a:moveTo>
                    <a:pt x="3299" y="3216"/>
                  </a:moveTo>
                  <a:lnTo>
                    <a:pt x="3120" y="3573"/>
                  </a:lnTo>
                  <a:lnTo>
                    <a:pt x="596" y="3573"/>
                  </a:lnTo>
                  <a:lnTo>
                    <a:pt x="417" y="3216"/>
                  </a:lnTo>
                  <a:close/>
                  <a:moveTo>
                    <a:pt x="1691" y="1"/>
                  </a:moveTo>
                  <a:cubicBezTo>
                    <a:pt x="1322" y="1"/>
                    <a:pt x="1024" y="298"/>
                    <a:pt x="1024" y="668"/>
                  </a:cubicBezTo>
                  <a:lnTo>
                    <a:pt x="1024" y="1013"/>
                  </a:lnTo>
                  <a:cubicBezTo>
                    <a:pt x="1024" y="1299"/>
                    <a:pt x="1155" y="1537"/>
                    <a:pt x="1370" y="1680"/>
                  </a:cubicBezTo>
                  <a:lnTo>
                    <a:pt x="1370" y="1918"/>
                  </a:lnTo>
                  <a:lnTo>
                    <a:pt x="1370" y="1942"/>
                  </a:lnTo>
                  <a:lnTo>
                    <a:pt x="965" y="2132"/>
                  </a:lnTo>
                  <a:cubicBezTo>
                    <a:pt x="798" y="2215"/>
                    <a:pt x="679" y="2382"/>
                    <a:pt x="679" y="2573"/>
                  </a:cubicBezTo>
                  <a:lnTo>
                    <a:pt x="679" y="2894"/>
                  </a:lnTo>
                  <a:lnTo>
                    <a:pt x="167" y="2894"/>
                  </a:lnTo>
                  <a:cubicBezTo>
                    <a:pt x="108" y="2894"/>
                    <a:pt x="60" y="2918"/>
                    <a:pt x="24" y="2965"/>
                  </a:cubicBezTo>
                  <a:cubicBezTo>
                    <a:pt x="1" y="3001"/>
                    <a:pt x="1" y="3073"/>
                    <a:pt x="24" y="3108"/>
                  </a:cubicBezTo>
                  <a:lnTo>
                    <a:pt x="370" y="3799"/>
                  </a:lnTo>
                  <a:cubicBezTo>
                    <a:pt x="405" y="3858"/>
                    <a:pt x="465" y="3882"/>
                    <a:pt x="524" y="3882"/>
                  </a:cubicBezTo>
                  <a:lnTo>
                    <a:pt x="703" y="3882"/>
                  </a:lnTo>
                  <a:lnTo>
                    <a:pt x="703" y="4918"/>
                  </a:lnTo>
                  <a:cubicBezTo>
                    <a:pt x="703" y="5001"/>
                    <a:pt x="774" y="5073"/>
                    <a:pt x="858" y="5073"/>
                  </a:cubicBezTo>
                  <a:cubicBezTo>
                    <a:pt x="953" y="5073"/>
                    <a:pt x="1024" y="5001"/>
                    <a:pt x="1024" y="4918"/>
                  </a:cubicBezTo>
                  <a:lnTo>
                    <a:pt x="1024" y="3882"/>
                  </a:lnTo>
                  <a:lnTo>
                    <a:pt x="2751" y="3882"/>
                  </a:lnTo>
                  <a:lnTo>
                    <a:pt x="2751" y="4918"/>
                  </a:lnTo>
                  <a:cubicBezTo>
                    <a:pt x="2751" y="5001"/>
                    <a:pt x="2822" y="5073"/>
                    <a:pt x="2918" y="5073"/>
                  </a:cubicBezTo>
                  <a:cubicBezTo>
                    <a:pt x="3001" y="5073"/>
                    <a:pt x="3084" y="5001"/>
                    <a:pt x="3084" y="4918"/>
                  </a:cubicBezTo>
                  <a:lnTo>
                    <a:pt x="3084" y="3882"/>
                  </a:lnTo>
                  <a:lnTo>
                    <a:pt x="3263" y="3882"/>
                  </a:lnTo>
                  <a:cubicBezTo>
                    <a:pt x="3322" y="3882"/>
                    <a:pt x="3382" y="3858"/>
                    <a:pt x="3406" y="3799"/>
                  </a:cubicBezTo>
                  <a:lnTo>
                    <a:pt x="3751" y="3108"/>
                  </a:lnTo>
                  <a:cubicBezTo>
                    <a:pt x="3739" y="3073"/>
                    <a:pt x="3739" y="3001"/>
                    <a:pt x="3703" y="2965"/>
                  </a:cubicBezTo>
                  <a:cubicBezTo>
                    <a:pt x="3680" y="2918"/>
                    <a:pt x="3632" y="2894"/>
                    <a:pt x="3572" y="2894"/>
                  </a:cubicBezTo>
                  <a:lnTo>
                    <a:pt x="3049" y="2894"/>
                  </a:lnTo>
                  <a:lnTo>
                    <a:pt x="3049" y="2573"/>
                  </a:lnTo>
                  <a:cubicBezTo>
                    <a:pt x="3049" y="2382"/>
                    <a:pt x="2941" y="2215"/>
                    <a:pt x="2763" y="2132"/>
                  </a:cubicBezTo>
                  <a:lnTo>
                    <a:pt x="2370" y="1942"/>
                  </a:lnTo>
                  <a:lnTo>
                    <a:pt x="2370" y="1918"/>
                  </a:lnTo>
                  <a:lnTo>
                    <a:pt x="2370" y="1680"/>
                  </a:lnTo>
                  <a:cubicBezTo>
                    <a:pt x="2572" y="1537"/>
                    <a:pt x="2703" y="1275"/>
                    <a:pt x="2703" y="1013"/>
                  </a:cubicBezTo>
                  <a:lnTo>
                    <a:pt x="2703" y="668"/>
                  </a:lnTo>
                  <a:cubicBezTo>
                    <a:pt x="2703" y="298"/>
                    <a:pt x="2406" y="1"/>
                    <a:pt x="2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05;p34">
              <a:extLst>
                <a:ext uri="{FF2B5EF4-FFF2-40B4-BE49-F238E27FC236}">
                  <a16:creationId xmlns:a16="http://schemas.microsoft.com/office/drawing/2014/main" id="{F006A35B-2F54-DFE3-961E-7363B3C4877A}"/>
                </a:ext>
              </a:extLst>
            </p:cNvPr>
            <p:cNvSpPr/>
            <p:nvPr/>
          </p:nvSpPr>
          <p:spPr>
            <a:xfrm>
              <a:off x="1960933" y="3027201"/>
              <a:ext cx="32244" cy="10249"/>
            </a:xfrm>
            <a:custGeom>
              <a:avLst/>
              <a:gdLst/>
              <a:ahLst/>
              <a:cxnLst/>
              <a:rect l="l" t="t" r="r" b="b"/>
              <a:pathLst>
                <a:path w="1013" h="322" extrusionOk="0">
                  <a:moveTo>
                    <a:pt x="156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846" y="322"/>
                  </a:lnTo>
                  <a:cubicBezTo>
                    <a:pt x="930" y="322"/>
                    <a:pt x="1013" y="250"/>
                    <a:pt x="1013" y="155"/>
                  </a:cubicBezTo>
                  <a:cubicBezTo>
                    <a:pt x="1013" y="72"/>
                    <a:pt x="930" y="0"/>
                    <a:pt x="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006;p34">
            <a:extLst>
              <a:ext uri="{FF2B5EF4-FFF2-40B4-BE49-F238E27FC236}">
                <a16:creationId xmlns:a16="http://schemas.microsoft.com/office/drawing/2014/main" id="{5E56AD35-0A90-FAC4-E094-019814D60D17}"/>
              </a:ext>
            </a:extLst>
          </p:cNvPr>
          <p:cNvGrpSpPr/>
          <p:nvPr/>
        </p:nvGrpSpPr>
        <p:grpSpPr>
          <a:xfrm>
            <a:off x="6522152" y="1896522"/>
            <a:ext cx="488113" cy="435774"/>
            <a:chOff x="1327676" y="2910480"/>
            <a:chExt cx="347934" cy="310024"/>
          </a:xfrm>
          <a:solidFill>
            <a:schemeClr val="bg1"/>
          </a:solidFill>
        </p:grpSpPr>
        <p:sp>
          <p:nvSpPr>
            <p:cNvPr id="18" name="Google Shape;1007;p34">
              <a:extLst>
                <a:ext uri="{FF2B5EF4-FFF2-40B4-BE49-F238E27FC236}">
                  <a16:creationId xmlns:a16="http://schemas.microsoft.com/office/drawing/2014/main" id="{BCE6645D-B535-43F1-A909-9EBBD16D284A}"/>
                </a:ext>
              </a:extLst>
            </p:cNvPr>
            <p:cNvSpPr/>
            <p:nvPr/>
          </p:nvSpPr>
          <p:spPr>
            <a:xfrm>
              <a:off x="1367081" y="3067370"/>
              <a:ext cx="43257" cy="15565"/>
            </a:xfrm>
            <a:custGeom>
              <a:avLst/>
              <a:gdLst/>
              <a:ahLst/>
              <a:cxnLst/>
              <a:rect l="l" t="t" r="r" b="b"/>
              <a:pathLst>
                <a:path w="1359" h="489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8"/>
                    <a:pt x="1168" y="488"/>
                    <a:pt x="1191" y="488"/>
                  </a:cubicBezTo>
                  <a:cubicBezTo>
                    <a:pt x="1251" y="488"/>
                    <a:pt x="1310" y="465"/>
                    <a:pt x="1346" y="405"/>
                  </a:cubicBezTo>
                  <a:cubicBezTo>
                    <a:pt x="1358" y="322"/>
                    <a:pt x="1334" y="238"/>
                    <a:pt x="1251" y="191"/>
                  </a:cubicBezTo>
                  <a:cubicBezTo>
                    <a:pt x="882" y="12"/>
                    <a:pt x="19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08;p34">
              <a:extLst>
                <a:ext uri="{FF2B5EF4-FFF2-40B4-BE49-F238E27FC236}">
                  <a16:creationId xmlns:a16="http://schemas.microsoft.com/office/drawing/2014/main" id="{05F976FC-0B87-A1EF-654D-EC992205850E}"/>
                </a:ext>
              </a:extLst>
            </p:cNvPr>
            <p:cNvSpPr/>
            <p:nvPr/>
          </p:nvSpPr>
          <p:spPr>
            <a:xfrm>
              <a:off x="1350402" y="3170436"/>
              <a:ext cx="10663" cy="48541"/>
            </a:xfrm>
            <a:custGeom>
              <a:avLst/>
              <a:gdLst/>
              <a:ahLst/>
              <a:cxnLst/>
              <a:rect l="l" t="t" r="r" b="b"/>
              <a:pathLst>
                <a:path w="335" h="1525" extrusionOk="0">
                  <a:moveTo>
                    <a:pt x="168" y="1"/>
                  </a:moveTo>
                  <a:cubicBezTo>
                    <a:pt x="84" y="1"/>
                    <a:pt x="1" y="84"/>
                    <a:pt x="1" y="168"/>
                  </a:cubicBezTo>
                  <a:lnTo>
                    <a:pt x="1" y="1358"/>
                  </a:lnTo>
                  <a:cubicBezTo>
                    <a:pt x="1" y="1453"/>
                    <a:pt x="84" y="1525"/>
                    <a:pt x="168" y="1525"/>
                  </a:cubicBezTo>
                  <a:cubicBezTo>
                    <a:pt x="263" y="1525"/>
                    <a:pt x="334" y="1453"/>
                    <a:pt x="334" y="1358"/>
                  </a:cubicBezTo>
                  <a:lnTo>
                    <a:pt x="334" y="168"/>
                  </a:ln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9;p34">
              <a:extLst>
                <a:ext uri="{FF2B5EF4-FFF2-40B4-BE49-F238E27FC236}">
                  <a16:creationId xmlns:a16="http://schemas.microsoft.com/office/drawing/2014/main" id="{02688F7A-D5C8-53C1-0B2A-3EC02998DDBE}"/>
                </a:ext>
              </a:extLst>
            </p:cNvPr>
            <p:cNvSpPr/>
            <p:nvPr/>
          </p:nvSpPr>
          <p:spPr>
            <a:xfrm>
              <a:off x="1327676" y="3040187"/>
              <a:ext cx="201643" cy="180317"/>
            </a:xfrm>
            <a:custGeom>
              <a:avLst/>
              <a:gdLst/>
              <a:ahLst/>
              <a:cxnLst/>
              <a:rect l="l" t="t" r="r" b="b"/>
              <a:pathLst>
                <a:path w="6335" h="5665" extrusionOk="0">
                  <a:moveTo>
                    <a:pt x="5894" y="628"/>
                  </a:moveTo>
                  <a:lnTo>
                    <a:pt x="5954" y="866"/>
                  </a:lnTo>
                  <a:cubicBezTo>
                    <a:pt x="5977" y="926"/>
                    <a:pt x="5966" y="997"/>
                    <a:pt x="5918" y="1045"/>
                  </a:cubicBezTo>
                  <a:lnTo>
                    <a:pt x="5823" y="1140"/>
                  </a:lnTo>
                  <a:lnTo>
                    <a:pt x="5596" y="914"/>
                  </a:lnTo>
                  <a:lnTo>
                    <a:pt x="5894" y="628"/>
                  </a:lnTo>
                  <a:close/>
                  <a:moveTo>
                    <a:pt x="2941" y="307"/>
                  </a:moveTo>
                  <a:lnTo>
                    <a:pt x="2941" y="961"/>
                  </a:lnTo>
                  <a:cubicBezTo>
                    <a:pt x="2941" y="1057"/>
                    <a:pt x="2906" y="1164"/>
                    <a:pt x="2870" y="1271"/>
                  </a:cubicBezTo>
                  <a:lnTo>
                    <a:pt x="2787" y="1438"/>
                  </a:lnTo>
                  <a:cubicBezTo>
                    <a:pt x="2775" y="1450"/>
                    <a:pt x="2775" y="1473"/>
                    <a:pt x="2775" y="1509"/>
                  </a:cubicBezTo>
                  <a:lnTo>
                    <a:pt x="2775" y="1854"/>
                  </a:lnTo>
                  <a:cubicBezTo>
                    <a:pt x="2775" y="2104"/>
                    <a:pt x="2667" y="2331"/>
                    <a:pt x="2513" y="2485"/>
                  </a:cubicBezTo>
                  <a:cubicBezTo>
                    <a:pt x="2363" y="2635"/>
                    <a:pt x="2165" y="2727"/>
                    <a:pt x="1954" y="2727"/>
                  </a:cubicBezTo>
                  <a:cubicBezTo>
                    <a:pt x="1930" y="2727"/>
                    <a:pt x="1906" y="2726"/>
                    <a:pt x="1882" y="2724"/>
                  </a:cubicBezTo>
                  <a:cubicBezTo>
                    <a:pt x="1417" y="2712"/>
                    <a:pt x="1048" y="2307"/>
                    <a:pt x="1048" y="1819"/>
                  </a:cubicBezTo>
                  <a:lnTo>
                    <a:pt x="1048" y="1521"/>
                  </a:lnTo>
                  <a:cubicBezTo>
                    <a:pt x="1048" y="1497"/>
                    <a:pt x="1048" y="1473"/>
                    <a:pt x="1036" y="1450"/>
                  </a:cubicBezTo>
                  <a:lnTo>
                    <a:pt x="929" y="1259"/>
                  </a:lnTo>
                  <a:cubicBezTo>
                    <a:pt x="905" y="1176"/>
                    <a:pt x="870" y="1104"/>
                    <a:pt x="870" y="1021"/>
                  </a:cubicBezTo>
                  <a:lnTo>
                    <a:pt x="870" y="997"/>
                  </a:lnTo>
                  <a:cubicBezTo>
                    <a:pt x="870" y="616"/>
                    <a:pt x="1179" y="307"/>
                    <a:pt x="1572" y="307"/>
                  </a:cubicBezTo>
                  <a:close/>
                  <a:moveTo>
                    <a:pt x="2275" y="2986"/>
                  </a:moveTo>
                  <a:cubicBezTo>
                    <a:pt x="2286" y="3045"/>
                    <a:pt x="2298" y="3081"/>
                    <a:pt x="2310" y="3117"/>
                  </a:cubicBezTo>
                  <a:lnTo>
                    <a:pt x="2167" y="3259"/>
                  </a:lnTo>
                  <a:cubicBezTo>
                    <a:pt x="2102" y="3325"/>
                    <a:pt x="2013" y="3358"/>
                    <a:pt x="1923" y="3358"/>
                  </a:cubicBezTo>
                  <a:cubicBezTo>
                    <a:pt x="1834" y="3358"/>
                    <a:pt x="1745" y="3325"/>
                    <a:pt x="1679" y="3259"/>
                  </a:cubicBezTo>
                  <a:lnTo>
                    <a:pt x="1536" y="3128"/>
                  </a:lnTo>
                  <a:cubicBezTo>
                    <a:pt x="1560" y="3081"/>
                    <a:pt x="1572" y="3045"/>
                    <a:pt x="1572" y="2986"/>
                  </a:cubicBezTo>
                  <a:cubicBezTo>
                    <a:pt x="1679" y="3009"/>
                    <a:pt x="1775" y="3045"/>
                    <a:pt x="1882" y="3045"/>
                  </a:cubicBezTo>
                  <a:lnTo>
                    <a:pt x="1917" y="3045"/>
                  </a:lnTo>
                  <a:cubicBezTo>
                    <a:pt x="2036" y="3045"/>
                    <a:pt x="2167" y="3021"/>
                    <a:pt x="2275" y="2986"/>
                  </a:cubicBezTo>
                  <a:close/>
                  <a:moveTo>
                    <a:pt x="6162" y="0"/>
                  </a:moveTo>
                  <a:cubicBezTo>
                    <a:pt x="6120" y="0"/>
                    <a:pt x="6079" y="15"/>
                    <a:pt x="6049" y="45"/>
                  </a:cubicBezTo>
                  <a:lnTo>
                    <a:pt x="2906" y="3021"/>
                  </a:lnTo>
                  <a:cubicBezTo>
                    <a:pt x="2882" y="3057"/>
                    <a:pt x="2834" y="3069"/>
                    <a:pt x="2787" y="3069"/>
                  </a:cubicBezTo>
                  <a:lnTo>
                    <a:pt x="2763" y="3069"/>
                  </a:lnTo>
                  <a:cubicBezTo>
                    <a:pt x="2656" y="3069"/>
                    <a:pt x="2584" y="2997"/>
                    <a:pt x="2584" y="2890"/>
                  </a:cubicBezTo>
                  <a:lnTo>
                    <a:pt x="2584" y="2843"/>
                  </a:lnTo>
                  <a:cubicBezTo>
                    <a:pt x="2644" y="2819"/>
                    <a:pt x="2679" y="2771"/>
                    <a:pt x="2727" y="2724"/>
                  </a:cubicBezTo>
                  <a:cubicBezTo>
                    <a:pt x="2965" y="2497"/>
                    <a:pt x="3084" y="2200"/>
                    <a:pt x="3084" y="1878"/>
                  </a:cubicBezTo>
                  <a:lnTo>
                    <a:pt x="3084" y="1581"/>
                  </a:lnTo>
                  <a:lnTo>
                    <a:pt x="3144" y="1450"/>
                  </a:lnTo>
                  <a:cubicBezTo>
                    <a:pt x="3215" y="1307"/>
                    <a:pt x="3251" y="1152"/>
                    <a:pt x="3251" y="997"/>
                  </a:cubicBezTo>
                  <a:lnTo>
                    <a:pt x="3251" y="176"/>
                  </a:lnTo>
                  <a:cubicBezTo>
                    <a:pt x="3251" y="92"/>
                    <a:pt x="3179" y="21"/>
                    <a:pt x="3084" y="21"/>
                  </a:cubicBezTo>
                  <a:lnTo>
                    <a:pt x="1548" y="21"/>
                  </a:lnTo>
                  <a:cubicBezTo>
                    <a:pt x="1001" y="21"/>
                    <a:pt x="536" y="461"/>
                    <a:pt x="536" y="1033"/>
                  </a:cubicBezTo>
                  <a:lnTo>
                    <a:pt x="536" y="1045"/>
                  </a:lnTo>
                  <a:cubicBezTo>
                    <a:pt x="536" y="1176"/>
                    <a:pt x="572" y="1295"/>
                    <a:pt x="632" y="1414"/>
                  </a:cubicBezTo>
                  <a:lnTo>
                    <a:pt x="703" y="1581"/>
                  </a:lnTo>
                  <a:lnTo>
                    <a:pt x="703" y="1831"/>
                  </a:lnTo>
                  <a:cubicBezTo>
                    <a:pt x="703" y="2247"/>
                    <a:pt x="917" y="2616"/>
                    <a:pt x="1215" y="2843"/>
                  </a:cubicBezTo>
                  <a:lnTo>
                    <a:pt x="1215" y="2997"/>
                  </a:lnTo>
                  <a:cubicBezTo>
                    <a:pt x="1215" y="3069"/>
                    <a:pt x="1155" y="3140"/>
                    <a:pt x="1072" y="3176"/>
                  </a:cubicBezTo>
                  <a:lnTo>
                    <a:pt x="501" y="3343"/>
                  </a:lnTo>
                  <a:cubicBezTo>
                    <a:pt x="215" y="3414"/>
                    <a:pt x="0" y="3676"/>
                    <a:pt x="0" y="3974"/>
                  </a:cubicBezTo>
                  <a:lnTo>
                    <a:pt x="0" y="5462"/>
                  </a:lnTo>
                  <a:cubicBezTo>
                    <a:pt x="0" y="5557"/>
                    <a:pt x="84" y="5629"/>
                    <a:pt x="167" y="5629"/>
                  </a:cubicBezTo>
                  <a:cubicBezTo>
                    <a:pt x="262" y="5629"/>
                    <a:pt x="334" y="5557"/>
                    <a:pt x="334" y="5462"/>
                  </a:cubicBezTo>
                  <a:lnTo>
                    <a:pt x="334" y="3974"/>
                  </a:lnTo>
                  <a:cubicBezTo>
                    <a:pt x="334" y="3831"/>
                    <a:pt x="441" y="3676"/>
                    <a:pt x="584" y="3640"/>
                  </a:cubicBezTo>
                  <a:lnTo>
                    <a:pt x="1167" y="3474"/>
                  </a:lnTo>
                  <a:cubicBezTo>
                    <a:pt x="1215" y="3450"/>
                    <a:pt x="1251" y="3438"/>
                    <a:pt x="1298" y="3414"/>
                  </a:cubicBezTo>
                  <a:lnTo>
                    <a:pt x="1405" y="3521"/>
                  </a:lnTo>
                  <a:cubicBezTo>
                    <a:pt x="1536" y="3652"/>
                    <a:pt x="1703" y="3712"/>
                    <a:pt x="1882" y="3712"/>
                  </a:cubicBezTo>
                  <a:cubicBezTo>
                    <a:pt x="2060" y="3712"/>
                    <a:pt x="2227" y="3652"/>
                    <a:pt x="2358" y="3521"/>
                  </a:cubicBezTo>
                  <a:lnTo>
                    <a:pt x="2501" y="3367"/>
                  </a:lnTo>
                  <a:cubicBezTo>
                    <a:pt x="2584" y="3402"/>
                    <a:pt x="2656" y="3426"/>
                    <a:pt x="2727" y="3426"/>
                  </a:cubicBezTo>
                  <a:lnTo>
                    <a:pt x="2763" y="3426"/>
                  </a:lnTo>
                  <a:cubicBezTo>
                    <a:pt x="2894" y="3426"/>
                    <a:pt x="3013" y="3378"/>
                    <a:pt x="3096" y="3295"/>
                  </a:cubicBezTo>
                  <a:lnTo>
                    <a:pt x="5334" y="1176"/>
                  </a:lnTo>
                  <a:lnTo>
                    <a:pt x="5561" y="1402"/>
                  </a:lnTo>
                  <a:lnTo>
                    <a:pt x="2965" y="3986"/>
                  </a:lnTo>
                  <a:cubicBezTo>
                    <a:pt x="2798" y="4152"/>
                    <a:pt x="2715" y="4367"/>
                    <a:pt x="2715" y="4581"/>
                  </a:cubicBezTo>
                  <a:lnTo>
                    <a:pt x="2715" y="5498"/>
                  </a:lnTo>
                  <a:cubicBezTo>
                    <a:pt x="2715" y="5581"/>
                    <a:pt x="2787" y="5664"/>
                    <a:pt x="2882" y="5664"/>
                  </a:cubicBezTo>
                  <a:cubicBezTo>
                    <a:pt x="2965" y="5664"/>
                    <a:pt x="3037" y="5581"/>
                    <a:pt x="3037" y="5498"/>
                  </a:cubicBezTo>
                  <a:lnTo>
                    <a:pt x="3037" y="4581"/>
                  </a:lnTo>
                  <a:cubicBezTo>
                    <a:pt x="3037" y="4450"/>
                    <a:pt x="3096" y="4319"/>
                    <a:pt x="3191" y="4212"/>
                  </a:cubicBezTo>
                  <a:lnTo>
                    <a:pt x="6096" y="1307"/>
                  </a:lnTo>
                  <a:cubicBezTo>
                    <a:pt x="6216" y="1200"/>
                    <a:pt x="6275" y="997"/>
                    <a:pt x="6227" y="831"/>
                  </a:cubicBezTo>
                  <a:lnTo>
                    <a:pt x="6168" y="378"/>
                  </a:lnTo>
                  <a:lnTo>
                    <a:pt x="6275" y="271"/>
                  </a:lnTo>
                  <a:cubicBezTo>
                    <a:pt x="6335" y="211"/>
                    <a:pt x="6335" y="104"/>
                    <a:pt x="6275" y="45"/>
                  </a:cubicBezTo>
                  <a:cubicBezTo>
                    <a:pt x="6245" y="15"/>
                    <a:pt x="6204" y="0"/>
                    <a:pt x="61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10;p34">
              <a:extLst>
                <a:ext uri="{FF2B5EF4-FFF2-40B4-BE49-F238E27FC236}">
                  <a16:creationId xmlns:a16="http://schemas.microsoft.com/office/drawing/2014/main" id="{991F0340-84D1-1C71-3C66-8E3C08452ADF}"/>
                </a:ext>
              </a:extLst>
            </p:cNvPr>
            <p:cNvSpPr/>
            <p:nvPr/>
          </p:nvSpPr>
          <p:spPr>
            <a:xfrm>
              <a:off x="1470179" y="2910480"/>
              <a:ext cx="205431" cy="173601"/>
            </a:xfrm>
            <a:custGeom>
              <a:avLst/>
              <a:gdLst/>
              <a:ahLst/>
              <a:cxnLst/>
              <a:rect l="l" t="t" r="r" b="b"/>
              <a:pathLst>
                <a:path w="6454" h="5454" extrusionOk="0">
                  <a:moveTo>
                    <a:pt x="500" y="0"/>
                  </a:moveTo>
                  <a:cubicBezTo>
                    <a:pt x="215" y="0"/>
                    <a:pt x="0" y="226"/>
                    <a:pt x="0" y="512"/>
                  </a:cubicBezTo>
                  <a:lnTo>
                    <a:pt x="0" y="4822"/>
                  </a:lnTo>
                  <a:cubicBezTo>
                    <a:pt x="0" y="4917"/>
                    <a:pt x="72" y="4989"/>
                    <a:pt x="155" y="4989"/>
                  </a:cubicBezTo>
                  <a:cubicBezTo>
                    <a:pt x="250" y="4989"/>
                    <a:pt x="322" y="4917"/>
                    <a:pt x="322" y="4822"/>
                  </a:cubicBezTo>
                  <a:lnTo>
                    <a:pt x="322" y="512"/>
                  </a:lnTo>
                  <a:cubicBezTo>
                    <a:pt x="322" y="405"/>
                    <a:pt x="393" y="322"/>
                    <a:pt x="500" y="322"/>
                  </a:cubicBezTo>
                  <a:lnTo>
                    <a:pt x="5953" y="322"/>
                  </a:lnTo>
                  <a:cubicBezTo>
                    <a:pt x="6049" y="322"/>
                    <a:pt x="6132" y="405"/>
                    <a:pt x="6132" y="512"/>
                  </a:cubicBezTo>
                  <a:lnTo>
                    <a:pt x="6132" y="4941"/>
                  </a:lnTo>
                  <a:cubicBezTo>
                    <a:pt x="6132" y="5048"/>
                    <a:pt x="6049" y="5120"/>
                    <a:pt x="5953" y="5120"/>
                  </a:cubicBezTo>
                  <a:lnTo>
                    <a:pt x="2298" y="5120"/>
                  </a:lnTo>
                  <a:cubicBezTo>
                    <a:pt x="2215" y="5120"/>
                    <a:pt x="2131" y="5191"/>
                    <a:pt x="2131" y="5287"/>
                  </a:cubicBezTo>
                  <a:cubicBezTo>
                    <a:pt x="2131" y="5370"/>
                    <a:pt x="2215" y="5453"/>
                    <a:pt x="2298" y="5453"/>
                  </a:cubicBezTo>
                  <a:lnTo>
                    <a:pt x="5953" y="5453"/>
                  </a:lnTo>
                  <a:cubicBezTo>
                    <a:pt x="6227" y="5453"/>
                    <a:pt x="6453" y="5227"/>
                    <a:pt x="6453" y="4941"/>
                  </a:cubicBezTo>
                  <a:lnTo>
                    <a:pt x="6453" y="512"/>
                  </a:lnTo>
                  <a:cubicBezTo>
                    <a:pt x="6453" y="226"/>
                    <a:pt x="6215" y="0"/>
                    <a:pt x="5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11;p34">
              <a:extLst>
                <a:ext uri="{FF2B5EF4-FFF2-40B4-BE49-F238E27FC236}">
                  <a16:creationId xmlns:a16="http://schemas.microsoft.com/office/drawing/2014/main" id="{6A9279FE-9F83-9E68-3514-BBB63776469D}"/>
                </a:ext>
              </a:extLst>
            </p:cNvPr>
            <p:cNvSpPr/>
            <p:nvPr/>
          </p:nvSpPr>
          <p:spPr>
            <a:xfrm>
              <a:off x="1497075" y="2942692"/>
              <a:ext cx="152370" cy="96668"/>
            </a:xfrm>
            <a:custGeom>
              <a:avLst/>
              <a:gdLst/>
              <a:ahLst/>
              <a:cxnLst/>
              <a:rect l="l" t="t" r="r" b="b"/>
              <a:pathLst>
                <a:path w="4787" h="3037" extrusionOk="0">
                  <a:moveTo>
                    <a:pt x="3751" y="0"/>
                  </a:moveTo>
                  <a:cubicBezTo>
                    <a:pt x="3656" y="0"/>
                    <a:pt x="3584" y="72"/>
                    <a:pt x="3584" y="167"/>
                  </a:cubicBezTo>
                  <a:cubicBezTo>
                    <a:pt x="3584" y="250"/>
                    <a:pt x="3656" y="334"/>
                    <a:pt x="3751" y="334"/>
                  </a:cubicBezTo>
                  <a:lnTo>
                    <a:pt x="4215" y="334"/>
                  </a:lnTo>
                  <a:lnTo>
                    <a:pt x="2465" y="2072"/>
                  </a:lnTo>
                  <a:lnTo>
                    <a:pt x="1727" y="1322"/>
                  </a:lnTo>
                  <a:cubicBezTo>
                    <a:pt x="1697" y="1292"/>
                    <a:pt x="1656" y="1277"/>
                    <a:pt x="1614" y="1277"/>
                  </a:cubicBezTo>
                  <a:cubicBezTo>
                    <a:pt x="1572" y="1277"/>
                    <a:pt x="1531" y="1292"/>
                    <a:pt x="1501" y="1322"/>
                  </a:cubicBezTo>
                  <a:lnTo>
                    <a:pt x="60" y="2774"/>
                  </a:lnTo>
                  <a:cubicBezTo>
                    <a:pt x="1" y="2834"/>
                    <a:pt x="1" y="2929"/>
                    <a:pt x="60" y="2989"/>
                  </a:cubicBezTo>
                  <a:cubicBezTo>
                    <a:pt x="84" y="3024"/>
                    <a:pt x="132" y="3036"/>
                    <a:pt x="179" y="3036"/>
                  </a:cubicBezTo>
                  <a:cubicBezTo>
                    <a:pt x="227" y="3036"/>
                    <a:pt x="251" y="3024"/>
                    <a:pt x="298" y="2989"/>
                  </a:cubicBezTo>
                  <a:lnTo>
                    <a:pt x="1632" y="1655"/>
                  </a:lnTo>
                  <a:lnTo>
                    <a:pt x="2382" y="2393"/>
                  </a:lnTo>
                  <a:cubicBezTo>
                    <a:pt x="2412" y="2423"/>
                    <a:pt x="2453" y="2438"/>
                    <a:pt x="2495" y="2438"/>
                  </a:cubicBezTo>
                  <a:cubicBezTo>
                    <a:pt x="2537" y="2438"/>
                    <a:pt x="2578" y="2423"/>
                    <a:pt x="2608" y="2393"/>
                  </a:cubicBezTo>
                  <a:lnTo>
                    <a:pt x="4465" y="536"/>
                  </a:lnTo>
                  <a:lnTo>
                    <a:pt x="4465" y="1000"/>
                  </a:lnTo>
                  <a:cubicBezTo>
                    <a:pt x="4465" y="1084"/>
                    <a:pt x="4537" y="1167"/>
                    <a:pt x="4632" y="1167"/>
                  </a:cubicBezTo>
                  <a:cubicBezTo>
                    <a:pt x="4715" y="1167"/>
                    <a:pt x="4787" y="1084"/>
                    <a:pt x="4787" y="1000"/>
                  </a:cubicBezTo>
                  <a:lnTo>
                    <a:pt x="4787" y="155"/>
                  </a:lnTo>
                  <a:cubicBezTo>
                    <a:pt x="4751" y="72"/>
                    <a:pt x="4692" y="0"/>
                    <a:pt x="4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1026;p34">
            <a:extLst>
              <a:ext uri="{FF2B5EF4-FFF2-40B4-BE49-F238E27FC236}">
                <a16:creationId xmlns:a16="http://schemas.microsoft.com/office/drawing/2014/main" id="{EA519E31-C599-8CF8-1968-70B4D315D32E}"/>
              </a:ext>
            </a:extLst>
          </p:cNvPr>
          <p:cNvSpPr/>
          <p:nvPr/>
        </p:nvSpPr>
        <p:spPr>
          <a:xfrm>
            <a:off x="5814751" y="1407534"/>
            <a:ext cx="357423" cy="913066"/>
          </a:xfrm>
          <a:custGeom>
            <a:avLst/>
            <a:gdLst/>
            <a:ahLst/>
            <a:cxnLst/>
            <a:rect l="l" t="t" r="r" b="b"/>
            <a:pathLst>
              <a:path w="11586" h="29540" extrusionOk="0">
                <a:moveTo>
                  <a:pt x="5061" y="0"/>
                </a:moveTo>
                <a:cubicBezTo>
                  <a:pt x="3418" y="0"/>
                  <a:pt x="1679" y="84"/>
                  <a:pt x="1" y="227"/>
                </a:cubicBezTo>
                <a:lnTo>
                  <a:pt x="1" y="29540"/>
                </a:lnTo>
                <a:cubicBezTo>
                  <a:pt x="1656" y="29218"/>
                  <a:pt x="3418" y="29063"/>
                  <a:pt x="5061" y="29063"/>
                </a:cubicBezTo>
                <a:lnTo>
                  <a:pt x="5061" y="23289"/>
                </a:lnTo>
                <a:cubicBezTo>
                  <a:pt x="5061" y="20098"/>
                  <a:pt x="6882" y="17181"/>
                  <a:pt x="9728" y="15764"/>
                </a:cubicBezTo>
                <a:lnTo>
                  <a:pt x="11133" y="15062"/>
                </a:lnTo>
                <a:cubicBezTo>
                  <a:pt x="11574" y="14847"/>
                  <a:pt x="11585" y="14216"/>
                  <a:pt x="11145" y="13990"/>
                </a:cubicBezTo>
                <a:lnTo>
                  <a:pt x="9728" y="13300"/>
                </a:lnTo>
                <a:cubicBezTo>
                  <a:pt x="6882" y="11871"/>
                  <a:pt x="5061" y="8966"/>
                  <a:pt x="5061" y="5775"/>
                </a:cubicBezTo>
                <a:lnTo>
                  <a:pt x="5061" y="0"/>
                </a:lnTo>
                <a:close/>
              </a:path>
            </a:pathLst>
          </a:custGeom>
          <a:solidFill>
            <a:srgbClr val="2370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027;p34">
            <a:extLst>
              <a:ext uri="{FF2B5EF4-FFF2-40B4-BE49-F238E27FC236}">
                <a16:creationId xmlns:a16="http://schemas.microsoft.com/office/drawing/2014/main" id="{44EC86DB-C68D-8E1D-2260-7D6FFB1BD09A}"/>
              </a:ext>
            </a:extLst>
          </p:cNvPr>
          <p:cNvGrpSpPr/>
          <p:nvPr/>
        </p:nvGrpSpPr>
        <p:grpSpPr>
          <a:xfrm>
            <a:off x="332853" y="1215549"/>
            <a:ext cx="6067412" cy="1538272"/>
            <a:chOff x="266430" y="1164786"/>
            <a:chExt cx="4324939" cy="1094377"/>
          </a:xfrm>
        </p:grpSpPr>
        <p:sp>
          <p:nvSpPr>
            <p:cNvPr id="25" name="Google Shape;1028;p34">
              <a:extLst>
                <a:ext uri="{FF2B5EF4-FFF2-40B4-BE49-F238E27FC236}">
                  <a16:creationId xmlns:a16="http://schemas.microsoft.com/office/drawing/2014/main" id="{B690A8A3-455F-83E8-22CF-6DA08B8D379B}"/>
                </a:ext>
              </a:extLst>
            </p:cNvPr>
            <p:cNvSpPr txBox="1"/>
            <p:nvPr/>
          </p:nvSpPr>
          <p:spPr>
            <a:xfrm>
              <a:off x="2326669" y="1164786"/>
              <a:ext cx="22647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 dirty="0">
                <a:highlight>
                  <a:srgbClr val="73A0B4"/>
                </a:highlight>
                <a:latin typeface="Century Gothic" panose="020B0502020202020204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6" name="Google Shape;1029;p34">
              <a:extLst>
                <a:ext uri="{FF2B5EF4-FFF2-40B4-BE49-F238E27FC236}">
                  <a16:creationId xmlns:a16="http://schemas.microsoft.com/office/drawing/2014/main" id="{F95F74BE-3278-EB2E-FF61-9DAC2A218669}"/>
                </a:ext>
              </a:extLst>
            </p:cNvPr>
            <p:cNvSpPr txBox="1"/>
            <p:nvPr/>
          </p:nvSpPr>
          <p:spPr>
            <a:xfrm>
              <a:off x="266430" y="1724263"/>
              <a:ext cx="2766927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dirty="0">
                  <a:solidFill>
                    <a:srgbClr val="595959"/>
                  </a:solidFill>
                  <a:latin typeface="Poppins" pitchFamily="2" charset="77"/>
                  <a:ea typeface="Roboto"/>
                  <a:cs typeface="Poppins" pitchFamily="2" charset="77"/>
                  <a:sym typeface="Roboto"/>
                </a:rPr>
                <a:t>En la prestación de servicios farmacéuticos en buena parte del territorio nacional y las irregularidades derivadas de cambios de gestores farmacéuticos, especialmente en las EPS intervenidas.</a:t>
              </a:r>
              <a:endParaRPr sz="1400" dirty="0">
                <a:solidFill>
                  <a:srgbClr val="595959"/>
                </a:solidFill>
                <a:latin typeface="Poppins" pitchFamily="2" charset="77"/>
                <a:ea typeface="Roboto"/>
                <a:cs typeface="Poppins" pitchFamily="2" charset="77"/>
                <a:sym typeface="Roboto"/>
              </a:endParaRPr>
            </a:p>
          </p:txBody>
        </p:sp>
        <p:cxnSp>
          <p:nvCxnSpPr>
            <p:cNvPr id="27" name="Google Shape;1030;p34">
              <a:extLst>
                <a:ext uri="{FF2B5EF4-FFF2-40B4-BE49-F238E27FC236}">
                  <a16:creationId xmlns:a16="http://schemas.microsoft.com/office/drawing/2014/main" id="{6A1F7BD9-BF55-0B92-0796-F06C857C973B}"/>
                </a:ext>
              </a:extLst>
            </p:cNvPr>
            <p:cNvCxnSpPr>
              <a:cxnSpLocks/>
            </p:cNvCxnSpPr>
            <p:nvPr/>
          </p:nvCxnSpPr>
          <p:spPr>
            <a:xfrm>
              <a:off x="1542537" y="1521950"/>
              <a:ext cx="2035626" cy="0"/>
            </a:xfrm>
            <a:prstGeom prst="straightConnector1">
              <a:avLst/>
            </a:prstGeom>
            <a:noFill/>
            <a:ln w="12700" cap="flat" cmpd="sng">
              <a:solidFill>
                <a:srgbClr val="2370B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8" name="Google Shape;1031;p34">
            <a:extLst>
              <a:ext uri="{FF2B5EF4-FFF2-40B4-BE49-F238E27FC236}">
                <a16:creationId xmlns:a16="http://schemas.microsoft.com/office/drawing/2014/main" id="{D7E70AF2-7A6B-6C7F-59DF-B1D60AA27C1E}"/>
              </a:ext>
            </a:extLst>
          </p:cNvPr>
          <p:cNvGrpSpPr/>
          <p:nvPr/>
        </p:nvGrpSpPr>
        <p:grpSpPr>
          <a:xfrm>
            <a:off x="83395" y="3952199"/>
            <a:ext cx="4365036" cy="983318"/>
            <a:chOff x="271496" y="2872100"/>
            <a:chExt cx="3111462" cy="699565"/>
          </a:xfrm>
        </p:grpSpPr>
        <p:sp>
          <p:nvSpPr>
            <p:cNvPr id="30" name="Google Shape;1033;p34">
              <a:extLst>
                <a:ext uri="{FF2B5EF4-FFF2-40B4-BE49-F238E27FC236}">
                  <a16:creationId xmlns:a16="http://schemas.microsoft.com/office/drawing/2014/main" id="{E5BE74AA-DC75-118A-127C-45F4C1167CA1}"/>
                </a:ext>
              </a:extLst>
            </p:cNvPr>
            <p:cNvSpPr txBox="1"/>
            <p:nvPr/>
          </p:nvSpPr>
          <p:spPr>
            <a:xfrm>
              <a:off x="271496" y="3036765"/>
              <a:ext cx="2996169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600" dirty="0">
                  <a:solidFill>
                    <a:srgbClr val="595959"/>
                  </a:solidFill>
                  <a:latin typeface="Poppins" pitchFamily="2" charset="77"/>
                  <a:ea typeface="Roboto"/>
                  <a:cs typeface="Poppins" pitchFamily="2" charset="77"/>
                  <a:sym typeface="Roboto"/>
                </a:rPr>
                <a:t>Y barreras burocráticas, que  constituyen mecanismos de exclusión que interrumpen la continuidad de tratamientos médicos.</a:t>
              </a:r>
              <a:endParaRPr sz="1600" dirty="0">
                <a:solidFill>
                  <a:srgbClr val="595959"/>
                </a:solidFill>
                <a:latin typeface="Poppins" pitchFamily="2" charset="77"/>
                <a:ea typeface="Roboto"/>
                <a:cs typeface="Poppins" pitchFamily="2" charset="77"/>
                <a:sym typeface="Roboto"/>
              </a:endParaRPr>
            </a:p>
          </p:txBody>
        </p:sp>
        <p:cxnSp>
          <p:nvCxnSpPr>
            <p:cNvPr id="31" name="Google Shape;1034;p34">
              <a:extLst>
                <a:ext uri="{FF2B5EF4-FFF2-40B4-BE49-F238E27FC236}">
                  <a16:creationId xmlns:a16="http://schemas.microsoft.com/office/drawing/2014/main" id="{17F81949-A89E-FCD8-EB95-2E65170A249F}"/>
                </a:ext>
              </a:extLst>
            </p:cNvPr>
            <p:cNvCxnSpPr>
              <a:cxnSpLocks/>
            </p:cNvCxnSpPr>
            <p:nvPr/>
          </p:nvCxnSpPr>
          <p:spPr>
            <a:xfrm>
              <a:off x="1271222" y="2872100"/>
              <a:ext cx="2111736" cy="0"/>
            </a:xfrm>
            <a:prstGeom prst="straightConnector1">
              <a:avLst/>
            </a:prstGeom>
            <a:noFill/>
            <a:ln w="12700" cap="flat" cmpd="sng">
              <a:solidFill>
                <a:srgbClr val="2370B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" name="Google Shape;1035;p34">
            <a:extLst>
              <a:ext uri="{FF2B5EF4-FFF2-40B4-BE49-F238E27FC236}">
                <a16:creationId xmlns:a16="http://schemas.microsoft.com/office/drawing/2014/main" id="{485A70E2-E158-9A71-D745-A4CD2A225FF5}"/>
              </a:ext>
            </a:extLst>
          </p:cNvPr>
          <p:cNvGrpSpPr/>
          <p:nvPr/>
        </p:nvGrpSpPr>
        <p:grpSpPr>
          <a:xfrm>
            <a:off x="7010266" y="1738909"/>
            <a:ext cx="5029334" cy="967173"/>
            <a:chOff x="5426890" y="1521950"/>
            <a:chExt cx="3001506" cy="688079"/>
          </a:xfrm>
        </p:grpSpPr>
        <p:sp>
          <p:nvSpPr>
            <p:cNvPr id="33" name="Google Shape;1036;p34">
              <a:extLst>
                <a:ext uri="{FF2B5EF4-FFF2-40B4-BE49-F238E27FC236}">
                  <a16:creationId xmlns:a16="http://schemas.microsoft.com/office/drawing/2014/main" id="{5686E55E-9584-08C6-F366-4D0E1B184B9D}"/>
                </a:ext>
              </a:extLst>
            </p:cNvPr>
            <p:cNvSpPr txBox="1"/>
            <p:nvPr/>
          </p:nvSpPr>
          <p:spPr>
            <a:xfrm>
              <a:off x="5899205" y="1675129"/>
              <a:ext cx="2529191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dirty="0">
                  <a:solidFill>
                    <a:srgbClr val="595959"/>
                  </a:solidFill>
                  <a:latin typeface="Poppins" pitchFamily="2" charset="77"/>
                  <a:ea typeface="Roboto"/>
                  <a:cs typeface="Poppins" pitchFamily="2" charset="77"/>
                  <a:sym typeface="Roboto"/>
                </a:rPr>
                <a:t>La ausencia de claridad de la información financiera de las EPS, IPS y gestores farmacéuticos y las falencias en la rendición de cuentas que incrementan la desconfianza y desinformación.</a:t>
              </a:r>
              <a:endParaRPr lang="en-US" sz="1400" dirty="0">
                <a:solidFill>
                  <a:srgbClr val="595959"/>
                </a:solidFill>
                <a:latin typeface="Poppins" pitchFamily="2" charset="77"/>
                <a:ea typeface="Roboto"/>
                <a:cs typeface="Poppins" pitchFamily="2" charset="77"/>
                <a:sym typeface="Roboto"/>
              </a:endParaRPr>
            </a:p>
          </p:txBody>
        </p:sp>
        <p:cxnSp>
          <p:nvCxnSpPr>
            <p:cNvPr id="35" name="Google Shape;1038;p34">
              <a:extLst>
                <a:ext uri="{FF2B5EF4-FFF2-40B4-BE49-F238E27FC236}">
                  <a16:creationId xmlns:a16="http://schemas.microsoft.com/office/drawing/2014/main" id="{D22601C4-D648-A5AF-D3C6-CEC52D2534DD}"/>
                </a:ext>
              </a:extLst>
            </p:cNvPr>
            <p:cNvCxnSpPr>
              <a:cxnSpLocks/>
            </p:cNvCxnSpPr>
            <p:nvPr/>
          </p:nvCxnSpPr>
          <p:spPr>
            <a:xfrm>
              <a:off x="5426890" y="1521950"/>
              <a:ext cx="1959453" cy="0"/>
            </a:xfrm>
            <a:prstGeom prst="straightConnector1">
              <a:avLst/>
            </a:prstGeom>
            <a:noFill/>
            <a:ln w="12700" cap="flat" cmpd="sng">
              <a:solidFill>
                <a:srgbClr val="2370B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6" name="Google Shape;1043;p34">
            <a:extLst>
              <a:ext uri="{FF2B5EF4-FFF2-40B4-BE49-F238E27FC236}">
                <a16:creationId xmlns:a16="http://schemas.microsoft.com/office/drawing/2014/main" id="{03C69FC3-12DF-687D-3A55-7B6543DBEE45}"/>
              </a:ext>
            </a:extLst>
          </p:cNvPr>
          <p:cNvGrpSpPr/>
          <p:nvPr/>
        </p:nvGrpSpPr>
        <p:grpSpPr>
          <a:xfrm>
            <a:off x="5384609" y="4782492"/>
            <a:ext cx="5091804" cy="1611822"/>
            <a:chOff x="4572000" y="3852575"/>
            <a:chExt cx="2806638" cy="1146704"/>
          </a:xfrm>
        </p:grpSpPr>
        <p:sp>
          <p:nvSpPr>
            <p:cNvPr id="38" name="Google Shape;1045;p34">
              <a:extLst>
                <a:ext uri="{FF2B5EF4-FFF2-40B4-BE49-F238E27FC236}">
                  <a16:creationId xmlns:a16="http://schemas.microsoft.com/office/drawing/2014/main" id="{BD3E6BC4-8559-204A-97D4-A0037E1E4BC4}"/>
                </a:ext>
              </a:extLst>
            </p:cNvPr>
            <p:cNvSpPr txBox="1"/>
            <p:nvPr/>
          </p:nvSpPr>
          <p:spPr>
            <a:xfrm>
              <a:off x="4632551" y="4464379"/>
              <a:ext cx="2746087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dirty="0">
                  <a:solidFill>
                    <a:srgbClr val="595959"/>
                  </a:solidFill>
                  <a:latin typeface="Poppins" pitchFamily="2" charset="77"/>
                  <a:ea typeface="Roboto"/>
                  <a:cs typeface="Poppins" pitchFamily="2" charset="77"/>
                  <a:sym typeface="Roboto"/>
                </a:rPr>
                <a:t>Desplazamiento hacia establecimientos farmacéuticos privados (canal comercial) de la venta de medicamentos de uso común e indispensables;  mientras el canal institucional se responsabiliza de medicamentos de alto costo.</a:t>
              </a:r>
              <a:endParaRPr sz="1400" dirty="0">
                <a:solidFill>
                  <a:srgbClr val="595959"/>
                </a:solidFill>
                <a:latin typeface="Poppins" pitchFamily="2" charset="77"/>
                <a:ea typeface="Roboto"/>
                <a:cs typeface="Poppins" pitchFamily="2" charset="77"/>
                <a:sym typeface="Roboto"/>
              </a:endParaRPr>
            </a:p>
          </p:txBody>
        </p:sp>
        <p:cxnSp>
          <p:nvCxnSpPr>
            <p:cNvPr id="39" name="Google Shape;1046;p34">
              <a:extLst>
                <a:ext uri="{FF2B5EF4-FFF2-40B4-BE49-F238E27FC236}">
                  <a16:creationId xmlns:a16="http://schemas.microsoft.com/office/drawing/2014/main" id="{26D40AD7-EB3A-5A00-D563-C434753B19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000" y="3852575"/>
              <a:ext cx="0" cy="283161"/>
            </a:xfrm>
            <a:prstGeom prst="straightConnector1">
              <a:avLst/>
            </a:prstGeom>
            <a:noFill/>
            <a:ln w="12700" cap="flat" cmpd="sng">
              <a:solidFill>
                <a:srgbClr val="2370B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0" name="Graphic 58" descr="Money outline">
            <a:extLst>
              <a:ext uri="{FF2B5EF4-FFF2-40B4-BE49-F238E27FC236}">
                <a16:creationId xmlns:a16="http://schemas.microsoft.com/office/drawing/2014/main" id="{492D3C59-A74A-69D9-B5A3-0C26B74D7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4686" y="3152516"/>
            <a:ext cx="725763" cy="725763"/>
          </a:xfrm>
          <a:prstGeom prst="rect">
            <a:avLst/>
          </a:prstGeom>
        </p:spPr>
      </p:pic>
      <p:pic>
        <p:nvPicPr>
          <p:cNvPr id="41" name="Graphic 60" descr="Box trolley outline">
            <a:extLst>
              <a:ext uri="{FF2B5EF4-FFF2-40B4-BE49-F238E27FC236}">
                <a16:creationId xmlns:a16="http://schemas.microsoft.com/office/drawing/2014/main" id="{EC80F69A-AB0D-79FB-A34D-7640EBA798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6262" y="3931824"/>
            <a:ext cx="914400" cy="914400"/>
          </a:xfrm>
          <a:prstGeom prst="rect">
            <a:avLst/>
          </a:prstGeom>
        </p:spPr>
      </p:pic>
      <p:pic>
        <p:nvPicPr>
          <p:cNvPr id="42" name="Graphic 62" descr="Map with pin outline">
            <a:extLst>
              <a:ext uri="{FF2B5EF4-FFF2-40B4-BE49-F238E27FC236}">
                <a16:creationId xmlns:a16="http://schemas.microsoft.com/office/drawing/2014/main" id="{A9797CE3-86F6-EBE8-FE6B-D23A87B3E5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36686" y="1769775"/>
            <a:ext cx="632555" cy="632555"/>
          </a:xfrm>
          <a:prstGeom prst="rect">
            <a:avLst/>
          </a:prstGeom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A7AC798A-8F61-0867-3584-6C4FD0E74D64}"/>
              </a:ext>
            </a:extLst>
          </p:cNvPr>
          <p:cNvSpPr txBox="1"/>
          <p:nvPr/>
        </p:nvSpPr>
        <p:spPr>
          <a:xfrm>
            <a:off x="1573196" y="1377371"/>
            <a:ext cx="2660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Bajas capacidades</a:t>
            </a:r>
            <a:endParaRPr lang="es-CO" dirty="0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8985C83F-2056-4B6F-F81E-4BBE86718468}"/>
              </a:ext>
            </a:extLst>
          </p:cNvPr>
          <p:cNvSpPr txBox="1"/>
          <p:nvPr/>
        </p:nvSpPr>
        <p:spPr>
          <a:xfrm>
            <a:off x="1022514" y="3604700"/>
            <a:ext cx="3240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Barreras administrativas</a:t>
            </a:r>
            <a:endParaRPr lang="es-CO" dirty="0"/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87AED899-EC55-6DAD-A11C-587BD0E85221}"/>
              </a:ext>
            </a:extLst>
          </p:cNvPr>
          <p:cNvSpPr txBox="1"/>
          <p:nvPr/>
        </p:nvSpPr>
        <p:spPr>
          <a:xfrm>
            <a:off x="5479537" y="5011227"/>
            <a:ext cx="4684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Distorsión de la cadena de suministro</a:t>
            </a:r>
            <a:endParaRPr lang="es-CO" dirty="0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3C1BCE6D-D1CB-FF65-E875-9793734D740E}"/>
              </a:ext>
            </a:extLst>
          </p:cNvPr>
          <p:cNvSpPr txBox="1"/>
          <p:nvPr/>
        </p:nvSpPr>
        <p:spPr>
          <a:xfrm>
            <a:off x="7783290" y="3090086"/>
            <a:ext cx="2693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Atasco de recursos</a:t>
            </a:r>
            <a:endParaRPr lang="es-CO" dirty="0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7A8918C9-43A5-CBDD-2440-5FA2965A3128}"/>
              </a:ext>
            </a:extLst>
          </p:cNvPr>
          <p:cNvSpPr txBox="1"/>
          <p:nvPr/>
        </p:nvSpPr>
        <p:spPr>
          <a:xfrm>
            <a:off x="6950160" y="1391205"/>
            <a:ext cx="3526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004EA1"/>
                </a:solidFill>
                <a:latin typeface="Poppins" pitchFamily="2" charset="77"/>
                <a:cs typeface="Poppins" pitchFamily="2" charset="77"/>
              </a:rPr>
              <a:t>Falta de transparencia</a:t>
            </a:r>
            <a:endParaRPr lang="es-CO" dirty="0"/>
          </a:p>
        </p:txBody>
      </p:sp>
      <p:cxnSp>
        <p:nvCxnSpPr>
          <p:cNvPr id="59" name="Google Shape;1030;p34">
            <a:extLst>
              <a:ext uri="{FF2B5EF4-FFF2-40B4-BE49-F238E27FC236}">
                <a16:creationId xmlns:a16="http://schemas.microsoft.com/office/drawing/2014/main" id="{D070B796-62A5-AE2A-0223-4078FD690454}"/>
              </a:ext>
            </a:extLst>
          </p:cNvPr>
          <p:cNvCxnSpPr>
            <a:cxnSpLocks/>
          </p:cNvCxnSpPr>
          <p:nvPr/>
        </p:nvCxnSpPr>
        <p:spPr>
          <a:xfrm>
            <a:off x="5574880" y="5356675"/>
            <a:ext cx="3906471" cy="0"/>
          </a:xfrm>
          <a:prstGeom prst="straightConnector1">
            <a:avLst/>
          </a:prstGeom>
          <a:noFill/>
          <a:ln w="12700" cap="flat" cmpd="sng">
            <a:solidFill>
              <a:srgbClr val="2370B5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60606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2370</TotalTime>
  <Words>3536</Words>
  <Application>Microsoft Office PowerPoint</Application>
  <PresentationFormat>Widescreen</PresentationFormat>
  <Paragraphs>539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Aptos</vt:lpstr>
      <vt:lpstr>Aptos Display</vt:lpstr>
      <vt:lpstr>Arial</vt:lpstr>
      <vt:lpstr>Century Gothic</vt:lpstr>
      <vt:lpstr>Poppins</vt:lpstr>
      <vt:lpstr>Poppins ExtraBold</vt:lpstr>
      <vt:lpstr>Poppins Light</vt:lpstr>
      <vt:lpstr>Poppins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Juanita Vahos Zambrano</dc:creator>
  <cp:lastModifiedBy>Juanita Vahos Zambrano</cp:lastModifiedBy>
  <cp:revision>74</cp:revision>
  <dcterms:created xsi:type="dcterms:W3CDTF">2025-10-27T18:31:58Z</dcterms:created>
  <dcterms:modified xsi:type="dcterms:W3CDTF">2025-11-04T23:57:36Z</dcterms:modified>
</cp:coreProperties>
</file>